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2" r:id="rId1"/>
  </p:sldMasterIdLst>
  <p:notesMasterIdLst>
    <p:notesMasterId r:id="rId38"/>
  </p:notesMasterIdLst>
  <p:sldIdLst>
    <p:sldId id="281" r:id="rId2"/>
    <p:sldId id="282" r:id="rId3"/>
    <p:sldId id="309" r:id="rId4"/>
    <p:sldId id="267" r:id="rId5"/>
    <p:sldId id="288" r:id="rId6"/>
    <p:sldId id="350" r:id="rId7"/>
    <p:sldId id="258" r:id="rId8"/>
    <p:sldId id="283" r:id="rId9"/>
    <p:sldId id="294" r:id="rId10"/>
    <p:sldId id="289" r:id="rId11"/>
    <p:sldId id="285" r:id="rId12"/>
    <p:sldId id="286" r:id="rId13"/>
    <p:sldId id="287" r:id="rId14"/>
    <p:sldId id="273" r:id="rId15"/>
    <p:sldId id="299" r:id="rId16"/>
    <p:sldId id="310" r:id="rId17"/>
    <p:sldId id="311" r:id="rId18"/>
    <p:sldId id="312" r:id="rId19"/>
    <p:sldId id="313" r:id="rId20"/>
    <p:sldId id="314" r:id="rId21"/>
    <p:sldId id="315" r:id="rId22"/>
    <p:sldId id="316" r:id="rId23"/>
    <p:sldId id="317" r:id="rId24"/>
    <p:sldId id="359" r:id="rId25"/>
    <p:sldId id="361" r:id="rId26"/>
    <p:sldId id="362" r:id="rId27"/>
    <p:sldId id="318" r:id="rId28"/>
    <p:sldId id="319" r:id="rId29"/>
    <p:sldId id="320" r:id="rId30"/>
    <p:sldId id="321" r:id="rId31"/>
    <p:sldId id="322" r:id="rId32"/>
    <p:sldId id="351" r:id="rId33"/>
    <p:sldId id="277" r:id="rId34"/>
    <p:sldId id="262" r:id="rId35"/>
    <p:sldId id="263" r:id="rId36"/>
    <p:sldId id="356" r:id="rId37"/>
  </p:sldIdLst>
  <p:sldSz cx="12190413" cy="6859588"/>
  <p:notesSz cx="6858000" cy="9144000"/>
  <p:defaultTextStyle>
    <a:defPPr>
      <a:defRPr lang="zh-CN"/>
    </a:defPPr>
    <a:lvl1pPr marL="0" lvl="0" indent="0" algn="l" defTabSz="10389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519449" lvl="1" indent="0" algn="l" defTabSz="10389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038900" lvl="2" indent="0" algn="l" defTabSz="10389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558349" lvl="3" indent="0" algn="l" defTabSz="10389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077798" lvl="4" indent="0" algn="l" defTabSz="10389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597247" lvl="5" indent="0" algn="l" defTabSz="10389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3116696" lvl="6" indent="0" algn="l" defTabSz="10389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636146" lvl="7" indent="0" algn="l" defTabSz="10389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4155596" lvl="8" indent="0" algn="l" defTabSz="10389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90D60"/>
    <a:srgbClr val="12DC08"/>
    <a:srgbClr val="3366FF"/>
    <a:srgbClr val="99FF33"/>
    <a:srgbClr val="663300"/>
  </p:clrMru>
  <p:extLst>
    <p:ext uri="{E76CE94A-603C-4142-B9EB-6D1370010A27}">
      <p14:discardImageEditData xmlns="" xmlns:p14="http://schemas.microsoft.com/office/powerpoint/2010/main" val="1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45"/>
  </p:normalViewPr>
  <p:slideViewPr>
    <p:cSldViewPr showGuides="1">
      <p:cViewPr varScale="1">
        <p:scale>
          <a:sx n="60" d="100"/>
          <a:sy n="60" d="100"/>
        </p:scale>
        <p:origin x="-1080" y="-78"/>
      </p:cViewPr>
      <p:guideLst>
        <p:guide orient="horz" pos="2161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Relationship Id="rId4" Type="http://schemas.openxmlformats.org/officeDocument/2006/relationships/image" Target="../media/image10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页眉占位符 21505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z="1200" strike="noStrike" noProof="1"/>
          </a:p>
        </p:txBody>
      </p:sp>
      <p:sp>
        <p:nvSpPr>
          <p:cNvPr id="21507" name="日期占位符 21506"/>
          <p:cNvSpPr>
            <a:spLocks noGrp="1"/>
          </p:cNvSpPr>
          <p:nvPr>
            <p:ph type="dt" idx="1"/>
          </p:nvPr>
        </p:nvSpPr>
        <p:spPr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 fontAlgn="base"/>
            <a:endParaRPr lang="zh-CN" altLang="en-US" sz="1200" strike="noStrike" noProof="1"/>
          </a:p>
        </p:txBody>
      </p:sp>
      <p:sp>
        <p:nvSpPr>
          <p:cNvPr id="3076" name="幻灯片图像占位符 21507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3077" name="文本占位符 21508"/>
          <p:cNvSpPr>
            <a:spLocks noGrp="1"/>
          </p:cNvSpPr>
          <p:nvPr>
            <p:ph type="body" sz="quarter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0"/>
            <a:r>
              <a:rPr lang="zh-CN" altLang="en-US" dirty="0"/>
              <a:t>单击此处编辑母版文本样式</a:t>
            </a:r>
          </a:p>
          <a:p>
            <a:pPr lvl="1" indent="0"/>
            <a:r>
              <a:rPr lang="zh-CN" altLang="en-US" dirty="0"/>
              <a:t>第二级</a:t>
            </a:r>
          </a:p>
          <a:p>
            <a:pPr lvl="2" indent="0"/>
            <a:r>
              <a:rPr lang="zh-CN" altLang="en-US" dirty="0"/>
              <a:t>第三级</a:t>
            </a:r>
          </a:p>
          <a:p>
            <a:pPr lvl="3" indent="0"/>
            <a:r>
              <a:rPr lang="zh-CN" altLang="en-US" dirty="0"/>
              <a:t>第四级</a:t>
            </a:r>
          </a:p>
          <a:p>
            <a:pPr lvl="4" indent="0"/>
            <a:r>
              <a:rPr lang="zh-CN" altLang="en-US" dirty="0"/>
              <a:t>第五级</a:t>
            </a:r>
          </a:p>
        </p:txBody>
      </p:sp>
      <p:sp>
        <p:nvSpPr>
          <p:cNvPr id="21510" name="页脚占位符 21509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z="1200" strike="noStrike" noProof="1"/>
          </a:p>
        </p:txBody>
      </p:sp>
      <p:sp>
        <p:nvSpPr>
          <p:cNvPr id="21511" name="灯片编号占位符 21510"/>
          <p:cNvSpPr>
            <a:spLocks noGrp="1"/>
          </p:cNvSpPr>
          <p:nvPr>
            <p:ph type="sldNum" sz="quarter" idx="5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algn="r" fontAlgn="base"/>
              <a:t>‹#›</a:t>
            </a:fld>
            <a:endParaRPr lang="zh-CN" altLang="en-US" sz="1200" strike="noStrike" noProof="1"/>
          </a:p>
        </p:txBody>
      </p:sp>
    </p:spTree>
    <p:extLst>
      <p:ext uri="{BB962C8B-B14F-4D97-AF65-F5344CB8AC3E}">
        <p14:creationId xmlns="" xmlns:p14="http://schemas.microsoft.com/office/powerpoint/2010/main" val="341909681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10389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519449" lvl="1" indent="0" algn="l" defTabSz="10389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1038900" lvl="2" indent="0" algn="l" defTabSz="10389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558349" lvl="3" indent="0" algn="l" defTabSz="10389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2077798" lvl="4" indent="0" algn="l" defTabSz="10389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597247" lvl="5" indent="0" algn="l" defTabSz="10389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3116696" lvl="6" indent="0" algn="l" defTabSz="10389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636146" lvl="7" indent="0" algn="l" defTabSz="10389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4155596" lvl="8" indent="0" algn="l" defTabSz="10389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10593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2588" y="685800"/>
            <a:ext cx="6092825" cy="3429000"/>
          </a:xfrm>
          <a:solidFill>
            <a:srgbClr val="FFFFFF"/>
          </a:solidFill>
        </p:spPr>
      </p:sp>
      <p:sp>
        <p:nvSpPr>
          <p:cNvPr id="7170" name="文本占位符 110594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solidFill>
            <a:srgbClr val="FFFFFF"/>
          </a:solidFill>
          <a:ln>
            <a:solidFill>
              <a:srgbClr val="000000"/>
            </a:solidFill>
            <a:miter/>
          </a:ln>
        </p:spPr>
        <p:txBody>
          <a:bodyPr anchor="t"/>
          <a:lstStyle/>
          <a:p>
            <a:pPr lvl="0" indent="0"/>
            <a:endParaRPr lang="zh-CN" altLang="zh-CN" dirty="0"/>
          </a:p>
        </p:txBody>
      </p:sp>
      <p:sp>
        <p:nvSpPr>
          <p:cNvPr id="7171" name="灯片编号占位符 1"/>
          <p:cNvSpPr>
            <a:spLocks noGrp="1"/>
          </p:cNvSpPr>
          <p:nvPr>
            <p:ph type="sldNum" sz="quarter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 dirty="0"/>
              <a:pPr lvl="0" indent="0" algn="r"/>
              <a:t>3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24577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2588" y="685800"/>
            <a:ext cx="6092825" cy="3429000"/>
          </a:xfrm>
          <a:solidFill>
            <a:srgbClr val="FFFFFF"/>
          </a:solidFill>
        </p:spPr>
      </p:sp>
      <p:sp>
        <p:nvSpPr>
          <p:cNvPr id="19458" name="文本占位符 24578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solidFill>
            <a:srgbClr val="FFFFFF"/>
          </a:solidFill>
          <a:ln>
            <a:solidFill>
              <a:srgbClr val="000000"/>
            </a:solidFill>
            <a:miter/>
          </a:ln>
        </p:spPr>
        <p:txBody>
          <a:bodyPr anchor="t"/>
          <a:lstStyle/>
          <a:p>
            <a:pPr lvl="0" indent="0"/>
            <a:endParaRPr lang="zh-CN" altLang="zh-CN" dirty="0"/>
          </a:p>
        </p:txBody>
      </p:sp>
      <p:sp>
        <p:nvSpPr>
          <p:cNvPr id="19459" name="灯片编号占位符 1"/>
          <p:cNvSpPr>
            <a:spLocks noGrp="1"/>
          </p:cNvSpPr>
          <p:nvPr>
            <p:ph type="sldNum" sz="quarter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 dirty="0"/>
              <a:pPr lvl="0" indent="0" algn="r"/>
              <a:t>14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幻灯片图像占位符 121857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2588" y="685800"/>
            <a:ext cx="6092825" cy="3429000"/>
          </a:xfrm>
          <a:solidFill>
            <a:srgbClr val="FFFFFF"/>
          </a:solidFill>
        </p:spPr>
      </p:sp>
      <p:sp>
        <p:nvSpPr>
          <p:cNvPr id="30722" name="文本占位符 121858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solidFill>
            <a:srgbClr val="FFFFFF"/>
          </a:solidFill>
          <a:ln>
            <a:solidFill>
              <a:srgbClr val="000000"/>
            </a:solidFill>
            <a:miter/>
          </a:ln>
        </p:spPr>
        <p:txBody>
          <a:bodyPr anchor="t"/>
          <a:lstStyle/>
          <a:p>
            <a:pPr lvl="0" indent="0"/>
            <a:endParaRPr lang="zh-CN" altLang="zh-CN" dirty="0"/>
          </a:p>
        </p:txBody>
      </p:sp>
      <p:sp>
        <p:nvSpPr>
          <p:cNvPr id="30723" name="灯片编号占位符 1"/>
          <p:cNvSpPr>
            <a:spLocks noGrp="1"/>
          </p:cNvSpPr>
          <p:nvPr>
            <p:ph type="sldNum" sz="quarter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 dirty="0"/>
              <a:pPr lvl="0" indent="0" algn="r"/>
              <a:t>27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幻灯片图像占位符 123905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2588" y="685800"/>
            <a:ext cx="6092825" cy="3429000"/>
          </a:xfrm>
          <a:solidFill>
            <a:srgbClr val="FFFFFF"/>
          </a:solidFill>
        </p:spPr>
      </p:sp>
      <p:sp>
        <p:nvSpPr>
          <p:cNvPr id="32770" name="文本占位符 123906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solidFill>
            <a:srgbClr val="FFFFFF"/>
          </a:solidFill>
          <a:ln>
            <a:solidFill>
              <a:srgbClr val="000000"/>
            </a:solidFill>
            <a:miter/>
          </a:ln>
        </p:spPr>
        <p:txBody>
          <a:bodyPr anchor="t"/>
          <a:lstStyle/>
          <a:p>
            <a:pPr lvl="0" indent="0"/>
            <a:endParaRPr lang="zh-CN" altLang="zh-CN" dirty="0"/>
          </a:p>
        </p:txBody>
      </p:sp>
      <p:sp>
        <p:nvSpPr>
          <p:cNvPr id="32771" name="灯片编号占位符 1"/>
          <p:cNvSpPr>
            <a:spLocks noGrp="1"/>
          </p:cNvSpPr>
          <p:nvPr>
            <p:ph type="sldNum" sz="quarter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 dirty="0"/>
              <a:pPr lvl="0" indent="0" algn="r"/>
              <a:t>28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幻灯片图像占位符 32769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2588" y="685800"/>
            <a:ext cx="6092825" cy="3429000"/>
          </a:xfrm>
          <a:solidFill>
            <a:srgbClr val="FFFFFF"/>
          </a:solidFill>
        </p:spPr>
      </p:sp>
      <p:sp>
        <p:nvSpPr>
          <p:cNvPr id="37890" name="文本占位符 32770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solidFill>
            <a:srgbClr val="FFFFFF"/>
          </a:solidFill>
          <a:ln>
            <a:solidFill>
              <a:srgbClr val="000000"/>
            </a:solidFill>
            <a:miter/>
          </a:ln>
        </p:spPr>
        <p:txBody>
          <a:bodyPr anchor="t"/>
          <a:lstStyle/>
          <a:p>
            <a:pPr lvl="0" indent="0"/>
            <a:endParaRPr lang="zh-CN" altLang="zh-CN" dirty="0"/>
          </a:p>
        </p:txBody>
      </p:sp>
      <p:sp>
        <p:nvSpPr>
          <p:cNvPr id="37891" name="灯片编号占位符 1"/>
          <p:cNvSpPr>
            <a:spLocks noGrp="1"/>
          </p:cNvSpPr>
          <p:nvPr>
            <p:ph type="sldNum" sz="quarter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 dirty="0"/>
              <a:pPr lvl="0" indent="0" algn="r"/>
              <a:t>32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幻灯片图像占位符 32769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2588" y="685800"/>
            <a:ext cx="6092825" cy="3429000"/>
          </a:xfrm>
          <a:solidFill>
            <a:srgbClr val="FFFFFF"/>
          </a:solidFill>
        </p:spPr>
      </p:sp>
      <p:sp>
        <p:nvSpPr>
          <p:cNvPr id="37890" name="文本占位符 32770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solidFill>
            <a:srgbClr val="FFFFFF"/>
          </a:solidFill>
          <a:ln>
            <a:solidFill>
              <a:srgbClr val="000000"/>
            </a:solidFill>
            <a:miter/>
          </a:ln>
        </p:spPr>
        <p:txBody>
          <a:bodyPr anchor="t"/>
          <a:lstStyle/>
          <a:p>
            <a:pPr lvl="0" indent="0"/>
            <a:endParaRPr lang="zh-CN" altLang="zh-CN" dirty="0"/>
          </a:p>
        </p:txBody>
      </p:sp>
      <p:sp>
        <p:nvSpPr>
          <p:cNvPr id="37891" name="灯片编号占位符 1"/>
          <p:cNvSpPr>
            <a:spLocks noGrp="1"/>
          </p:cNvSpPr>
          <p:nvPr>
            <p:ph type="sldNum" sz="quarter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 dirty="0"/>
              <a:pPr lvl="0" indent="0" algn="r"/>
              <a:t>33</a:t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748246922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3">
            <a:extLst>
              <a:ext uri="{FF2B5EF4-FFF2-40B4-BE49-F238E27FC236}">
                <a16:creationId xmlns:a16="http://schemas.microsoft.com/office/drawing/2014/main" xmlns="" id="{414C84BC-7BA9-4C68-8C1A-1C2B4FC245CF}"/>
              </a:ext>
            </a:extLst>
          </p:cNvPr>
          <p:cNvSpPr txBox="1"/>
          <p:nvPr/>
        </p:nvSpPr>
        <p:spPr>
          <a:xfrm>
            <a:off x="184044" y="308830"/>
            <a:ext cx="3141429" cy="2770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高中生物  必修</a:t>
            </a:r>
            <a:r>
              <a: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   </a:t>
            </a: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章 组成细胞的分子</a:t>
            </a:r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10698037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3B6592F-06DF-4327-9E56-9154EE9897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091" y="6357822"/>
            <a:ext cx="2742843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fontAlgn="base">
              <a:buClrTx/>
            </a:pPr>
            <a:endParaRPr lang="zh-CN" altLang="en-US" strike="noStrike" noProof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448000A-E768-45BC-A46E-7356200A08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075" y="6357822"/>
            <a:ext cx="4114264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fontAlgn="base">
              <a:buClrTx/>
            </a:pPr>
            <a:endParaRPr lang="zh-CN" altLang="en-US" strike="noStrike" noProof="1">
              <a:ea typeface="宋体" panose="02010600030101010101" pitchFamily="2" charset="-122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F7A3220-F15C-4DD8-B4D5-3D52F43E48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09479" y="6357822"/>
            <a:ext cx="2742843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fontAlgn="base">
              <a:buClrTx/>
            </a:pPr>
            <a:fld id="{9A0DB2DC-4C9A-4742-B13C-FB6460FD3503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>
                <a:buClrTx/>
              </a:pPr>
              <a:t>‹#›</a:t>
            </a:fld>
            <a:endParaRPr lang="zh-CN" altLang="en-US" strike="noStrike" noProof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45631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15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1pPr>
      <a:lvl2pPr marL="685800" indent="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itchFamily="34" charset="-122"/>
          <a:ea typeface="+mn-ea"/>
          <a:cs typeface="+mn-cs"/>
        </a:defRPr>
      </a:lvl2pPr>
      <a:lvl3pPr marL="1143000" indent="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itchFamily="34" charset="-122"/>
          <a:ea typeface="+mn-ea"/>
          <a:cs typeface="+mn-cs"/>
        </a:defRPr>
      </a:lvl3pPr>
      <a:lvl4pPr marL="1600200" indent="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itchFamily="34" charset="-122"/>
          <a:ea typeface="+mn-ea"/>
          <a:cs typeface="+mn-cs"/>
        </a:defRPr>
      </a:lvl4pPr>
      <a:lvl5pPr marL="2057400" indent="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itchFamily="34" charset="-122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D:/Desktop/2018&#22797;&#20064;/&#35838;&#20214;/330.TIF" TargetMode="Externa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61.131.64.240/main/jszp/2002.11.25zp/chuer/8/chromosome/rst.htm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hyperlink" Target="http://www.ggee.net/ztjz/mangene_2.htm" TargetMode="Externa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C:/Users/Davidchin/Desktop/&#20154;&#25945;&#29983;&#29289;&#24517;&#20462;&#20108;&#31532;2&#12289;3&#31456;/331.TIF" TargetMode="Externa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C:/Users/Davidchin/Desktop/&#20154;&#25945;&#29983;&#29289;&#24517;&#20462;&#20108;&#31532;2&#12289;3&#31456;/332.TIF" TargetMode="External"/><Relationship Id="rId4" Type="http://schemas.openxmlformats.org/officeDocument/2006/relationships/image" Target="../media/image23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hyperlink" Target="../../../DOCUME~1/hallam/LOCALS~1/Temp/Rar$DI00.264/&#24615;&#21035;&#20915;&#23450;.ppt" TargetMode="Externa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598" y="676365"/>
            <a:ext cx="10722278" cy="2465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099" name="文本框 38915"/>
          <p:cNvSpPr txBox="1"/>
          <p:nvPr/>
        </p:nvSpPr>
        <p:spPr>
          <a:xfrm>
            <a:off x="3622403" y="1480278"/>
            <a:ext cx="6865291" cy="797388"/>
          </a:xfrm>
          <a:prstGeom prst="rect">
            <a:avLst/>
          </a:prstGeom>
          <a:noFill/>
          <a:ln w="9525">
            <a:noFill/>
          </a:ln>
        </p:spPr>
        <p:txBody>
          <a:bodyPr wrap="square" lIns="103875" tIns="51938" rIns="103875" bIns="51938" anchor="t">
            <a:spAutoFit/>
          </a:bodyPr>
          <a:lstStyle/>
          <a:p>
            <a:r>
              <a:rPr lang="zh-CN" altLang="en-US" sz="4500" b="1" dirty="0" smtClean="0">
                <a:solidFill>
                  <a:srgbClr val="FF0000"/>
                </a:solidFill>
                <a:latin typeface="+mn-ea"/>
                <a:ea typeface="+mn-ea"/>
              </a:rPr>
              <a:t>第</a:t>
            </a:r>
            <a:r>
              <a:rPr lang="en-US" altLang="zh-CN" sz="4500" b="1" dirty="0" smtClean="0">
                <a:solidFill>
                  <a:srgbClr val="FF0000"/>
                </a:solidFill>
                <a:latin typeface="+mn-ea"/>
                <a:ea typeface="+mn-ea"/>
              </a:rPr>
              <a:t>3</a:t>
            </a:r>
            <a:r>
              <a:rPr lang="zh-CN" altLang="en-US" sz="4500" b="1" dirty="0" smtClean="0">
                <a:solidFill>
                  <a:srgbClr val="FF0000"/>
                </a:solidFill>
                <a:latin typeface="+mn-ea"/>
                <a:ea typeface="+mn-ea"/>
              </a:rPr>
              <a:t>节  </a:t>
            </a:r>
            <a:r>
              <a:rPr lang="zh-CN" altLang="en-US" sz="4500" b="1" dirty="0">
                <a:solidFill>
                  <a:srgbClr val="FF0000"/>
                </a:solidFill>
                <a:latin typeface="+mn-ea"/>
                <a:ea typeface="+mn-ea"/>
              </a:rPr>
              <a:t>伴性遗传</a:t>
            </a:r>
            <a:endParaRPr lang="zh-CN" altLang="en-US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pic>
        <p:nvPicPr>
          <p:cNvPr id="6" name="Picture 5" descr="E:\负责系列\18-19\全解学案版\版式\5.18PPT四改\PPT-图标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508276"/>
            <a:ext cx="2638425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>
            <a:extLst>
              <a:ext uri="{FF2B5EF4-FFF2-40B4-BE49-F238E27FC236}"/>
            </a:extLst>
          </p:cNvPr>
          <p:cNvSpPr/>
          <p:nvPr/>
        </p:nvSpPr>
        <p:spPr>
          <a:xfrm>
            <a:off x="1084263" y="3516214"/>
            <a:ext cx="1970087" cy="4619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学习目标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内容占位符 2"/>
          <p:cNvSpPr txBox="1">
            <a:spLocks noChangeAspect="1"/>
          </p:cNvSpPr>
          <p:nvPr/>
        </p:nvSpPr>
        <p:spPr>
          <a:xfrm>
            <a:off x="609600" y="4104506"/>
            <a:ext cx="10514013" cy="2133600"/>
          </a:xfrm>
          <a:prstGeom prst="rect">
            <a:avLst/>
          </a:prstGeom>
        </p:spPr>
        <p:txBody>
          <a:bodyPr/>
          <a:lstStyle>
            <a:lvl1pPr marL="22860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 marL="6858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itchFamily="34" charset="-122"/>
                <a:ea typeface="+mn-ea"/>
                <a:cs typeface="+mn-cs"/>
              </a:defRPr>
            </a:lvl2pPr>
            <a:lvl3pPr marL="11430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itchFamily="34" charset="-122"/>
                <a:ea typeface="+mn-ea"/>
                <a:cs typeface="+mn-cs"/>
              </a:defRPr>
            </a:lvl3pPr>
            <a:lvl4pPr marL="16002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itchFamily="34" charset="-122"/>
                <a:ea typeface="+mn-ea"/>
                <a:cs typeface="+mn-cs"/>
              </a:defRPr>
            </a:lvl4pPr>
            <a:lvl5pPr marL="2057400" indent="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itchFamily="34" charset="-122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charset="0"/>
              <a:buNone/>
            </a:pPr>
            <a:r>
              <a:rPr lang="en-US" altLang="zh-CN" sz="2400" dirty="0"/>
              <a:t>1.</a:t>
            </a:r>
            <a:r>
              <a:rPr lang="zh-CN" altLang="en-US" sz="2400" dirty="0"/>
              <a:t>概述伴性遗传的特点。</a:t>
            </a:r>
          </a:p>
          <a:p>
            <a:pPr>
              <a:buFont typeface="Arial" charset="0"/>
              <a:buNone/>
            </a:pPr>
            <a:r>
              <a:rPr lang="en-US" altLang="zh-CN" sz="2400" dirty="0" smtClean="0"/>
              <a:t>2</a:t>
            </a:r>
            <a:r>
              <a:rPr lang="en-US" altLang="zh-CN" sz="2400" dirty="0"/>
              <a:t>.</a:t>
            </a:r>
            <a:r>
              <a:rPr lang="zh-CN" altLang="en-US" sz="2400" dirty="0"/>
              <a:t>运用资料分析的方法，总结人类红绿色盲症的遗传规律。</a:t>
            </a:r>
          </a:p>
          <a:p>
            <a:pPr>
              <a:buFont typeface="Arial" charset="0"/>
              <a:buNone/>
            </a:pPr>
            <a:r>
              <a:rPr lang="en-US" altLang="zh-CN" sz="2400" dirty="0" smtClean="0"/>
              <a:t>3</a:t>
            </a:r>
            <a:r>
              <a:rPr lang="en-US" altLang="zh-CN" sz="2400" dirty="0"/>
              <a:t>.</a:t>
            </a:r>
            <a:r>
              <a:rPr lang="zh-CN" altLang="en-US" sz="2400" dirty="0"/>
              <a:t>举例说出伴性遗传在实践中的应用。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文本框 47105"/>
          <p:cNvSpPr txBox="1"/>
          <p:nvPr/>
        </p:nvSpPr>
        <p:spPr>
          <a:xfrm>
            <a:off x="529529" y="837506"/>
            <a:ext cx="12190413" cy="597333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宋体" pitchFamily="2" charset="-122"/>
              </a:rPr>
              <a:t>（</a:t>
            </a:r>
            <a:r>
              <a:rPr lang="en-US" altLang="zh-CN" sz="3200" b="1" dirty="0">
                <a:latin typeface="宋体" pitchFamily="2" charset="-122"/>
              </a:rPr>
              <a:t>2</a:t>
            </a:r>
            <a:r>
              <a:rPr lang="zh-CN" altLang="en-US" sz="3200" b="1" dirty="0">
                <a:latin typeface="宋体" pitchFamily="2" charset="-122"/>
              </a:rPr>
              <a:t>）人的正常色觉和红绿色盲的基因型和表现型</a:t>
            </a:r>
          </a:p>
        </p:txBody>
      </p:sp>
      <p:graphicFrame>
        <p:nvGraphicFramePr>
          <p:cNvPr id="47142" name="内容占位符 47141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="" xmlns:p14="http://schemas.microsoft.com/office/powerpoint/2010/main" val="2121062795"/>
              </p:ext>
            </p:extLst>
          </p:nvPr>
        </p:nvGraphicFramePr>
        <p:xfrm>
          <a:off x="169186" y="3887788"/>
          <a:ext cx="11758668" cy="2583463"/>
        </p:xfrm>
        <a:graphic>
          <a:graphicData uri="http://schemas.openxmlformats.org/drawingml/2006/table">
            <a:tbl>
              <a:tblPr/>
              <a:tblGrid>
                <a:gridCol w="1959778"/>
                <a:gridCol w="1959778"/>
                <a:gridCol w="1959778"/>
                <a:gridCol w="1959778"/>
                <a:gridCol w="1959778"/>
                <a:gridCol w="1959778"/>
              </a:tblGrid>
              <a:tr h="654202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3200" b="1" dirty="0"/>
                    </a:p>
                  </a:txBody>
                  <a:tcPr marL="121904" marR="121904" marT="45731" marB="4573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 dirty="0"/>
                        <a:t>女          性</a:t>
                      </a:r>
                    </a:p>
                  </a:txBody>
                  <a:tcPr marL="121904" marR="121904" marT="45731" marB="4573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 dirty="0"/>
                        <a:t>男       性</a:t>
                      </a:r>
                    </a:p>
                  </a:txBody>
                  <a:tcPr marL="121904" marR="121904" marT="45731" marB="4573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6415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 dirty="0"/>
                        <a:t>基因型</a:t>
                      </a:r>
                    </a:p>
                  </a:txBody>
                  <a:tcPr marL="121904" marR="121904" marT="45731" marB="4573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3200" b="1"/>
                    </a:p>
                  </a:txBody>
                  <a:tcPr marL="121904" marR="121904" marT="45731" marB="4573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3200" b="1"/>
                    </a:p>
                  </a:txBody>
                  <a:tcPr marL="121904" marR="121904" marT="45731" marB="4573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3200" b="1"/>
                    </a:p>
                  </a:txBody>
                  <a:tcPr marL="121904" marR="121904" marT="45731" marB="4573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3200" b="1"/>
                    </a:p>
                  </a:txBody>
                  <a:tcPr marL="121904" marR="121904" marT="45731" marB="4573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3200" b="1"/>
                    </a:p>
                  </a:txBody>
                  <a:tcPr marL="121904" marR="121904" marT="45731" marB="4573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87761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 dirty="0"/>
                        <a:t>表现型</a:t>
                      </a:r>
                      <a:endParaRPr lang="zh-CN" altLang="en-US" sz="3200" b="1"/>
                    </a:p>
                  </a:txBody>
                  <a:tcPr marL="121904" marR="121904" marT="45731" marB="4573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3200" b="1"/>
                    </a:p>
                  </a:txBody>
                  <a:tcPr marL="121904" marR="121904" marT="45731" marB="4573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3200" b="1"/>
                    </a:p>
                  </a:txBody>
                  <a:tcPr marL="121904" marR="121904" marT="45731" marB="4573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3200" b="1" dirty="0"/>
                    </a:p>
                  </a:txBody>
                  <a:tcPr marL="121904" marR="121904" marT="45731" marB="4573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3200" b="1" dirty="0"/>
                    </a:p>
                  </a:txBody>
                  <a:tcPr marL="121904" marR="121904" marT="45731" marB="4573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3200" b="1" dirty="0"/>
                    </a:p>
                  </a:txBody>
                  <a:tcPr marL="121904" marR="121904" marT="45731" marB="4573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7136" name="文本框 47135"/>
          <p:cNvSpPr txBox="1"/>
          <p:nvPr/>
        </p:nvSpPr>
        <p:spPr>
          <a:xfrm>
            <a:off x="2404095" y="5487682"/>
            <a:ext cx="1534384" cy="597333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E70308"/>
                </a:solidFill>
                <a:latin typeface="Batang" panose="02030600000101010101" pitchFamily="18" charset="-127"/>
              </a:rPr>
              <a:t>正常</a:t>
            </a:r>
            <a:endParaRPr lang="zh-CN" altLang="en-US" sz="3200" b="1" baseline="30000" dirty="0">
              <a:solidFill>
                <a:srgbClr val="E70308"/>
              </a:solidFill>
              <a:latin typeface="Batang" panose="02030600000101010101" pitchFamily="18" charset="-127"/>
            </a:endParaRPr>
          </a:p>
        </p:txBody>
      </p:sp>
      <p:sp>
        <p:nvSpPr>
          <p:cNvPr id="47137" name="文本框 47136"/>
          <p:cNvSpPr txBox="1"/>
          <p:nvPr/>
        </p:nvSpPr>
        <p:spPr>
          <a:xfrm>
            <a:off x="3960136" y="5302002"/>
            <a:ext cx="1930161" cy="1089775"/>
          </a:xfrm>
          <a:prstGeom prst="rect">
            <a:avLst/>
          </a:prstGeom>
          <a:noFill/>
          <a:ln w="9525">
            <a:noFill/>
          </a:ln>
        </p:spPr>
        <p:txBody>
          <a:bodyPr wrap="square" lIns="103875" tIns="51938" rIns="103875" bIns="5193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D905AC"/>
                </a:solidFill>
                <a:latin typeface="Batang" panose="02030600000101010101" pitchFamily="18" charset="-127"/>
              </a:rPr>
              <a:t> </a:t>
            </a:r>
            <a:r>
              <a:rPr lang="zh-CN" altLang="en-US" sz="3200" b="1" dirty="0" smtClean="0">
                <a:solidFill>
                  <a:srgbClr val="D905AC"/>
                </a:solidFill>
                <a:latin typeface="Batang" panose="02030600000101010101" pitchFamily="18" charset="-127"/>
              </a:rPr>
              <a:t>正常（</a:t>
            </a:r>
            <a:r>
              <a:rPr lang="zh-CN" altLang="en-US" sz="3200" b="1" dirty="0">
                <a:solidFill>
                  <a:srgbClr val="D905AC"/>
                </a:solidFill>
                <a:latin typeface="Batang" panose="02030600000101010101" pitchFamily="18" charset="-127"/>
              </a:rPr>
              <a:t>携带者）</a:t>
            </a:r>
            <a:endParaRPr lang="zh-CN" altLang="en-US" sz="3200" b="1" baseline="30000" dirty="0">
              <a:solidFill>
                <a:srgbClr val="D905AC"/>
              </a:solidFill>
              <a:latin typeface="Batang" panose="02030600000101010101" pitchFamily="18" charset="-127"/>
            </a:endParaRPr>
          </a:p>
        </p:txBody>
      </p:sp>
      <p:sp>
        <p:nvSpPr>
          <p:cNvPr id="47138" name="文本框 47137"/>
          <p:cNvSpPr txBox="1"/>
          <p:nvPr/>
        </p:nvSpPr>
        <p:spPr>
          <a:xfrm>
            <a:off x="6162822" y="5487682"/>
            <a:ext cx="1824329" cy="597333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618F15"/>
                </a:solidFill>
                <a:latin typeface="Batang" panose="02030600000101010101" pitchFamily="18" charset="-127"/>
                <a:ea typeface="华文新魏" panose="02010800040101010101" pitchFamily="2" charset="-122"/>
              </a:rPr>
              <a:t>色盲</a:t>
            </a:r>
            <a:endParaRPr lang="zh-CN" altLang="en-US" sz="3200" b="1" baseline="30000" dirty="0">
              <a:solidFill>
                <a:srgbClr val="618F15"/>
              </a:solidFill>
              <a:latin typeface="Batang" panose="02030600000101010101" pitchFamily="18" charset="-127"/>
              <a:ea typeface="华文新魏" panose="02010800040101010101" pitchFamily="2" charset="-122"/>
            </a:endParaRPr>
          </a:p>
        </p:txBody>
      </p:sp>
      <p:sp>
        <p:nvSpPr>
          <p:cNvPr id="47139" name="文本框 47138"/>
          <p:cNvSpPr txBox="1"/>
          <p:nvPr/>
        </p:nvSpPr>
        <p:spPr>
          <a:xfrm>
            <a:off x="8296128" y="5411464"/>
            <a:ext cx="1534384" cy="597333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E70308"/>
                </a:solidFill>
                <a:latin typeface="Batang" panose="02030600000101010101" pitchFamily="18" charset="-127"/>
              </a:rPr>
              <a:t>正常</a:t>
            </a:r>
            <a:endParaRPr lang="zh-CN" altLang="en-US" sz="3200" b="1" baseline="30000" dirty="0">
              <a:solidFill>
                <a:srgbClr val="E70308"/>
              </a:solidFill>
              <a:latin typeface="Batang" panose="02030600000101010101" pitchFamily="18" charset="-127"/>
            </a:endParaRPr>
          </a:p>
        </p:txBody>
      </p:sp>
      <p:sp>
        <p:nvSpPr>
          <p:cNvPr id="47140" name="文本框 47139"/>
          <p:cNvSpPr txBox="1"/>
          <p:nvPr/>
        </p:nvSpPr>
        <p:spPr>
          <a:xfrm>
            <a:off x="10226292" y="5563900"/>
            <a:ext cx="1631738" cy="597333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618F15"/>
                </a:solidFill>
                <a:latin typeface="Batang" panose="02030600000101010101" pitchFamily="18" charset="-127"/>
                <a:ea typeface="华文新魏" panose="02010800040101010101" pitchFamily="2" charset="-122"/>
              </a:rPr>
              <a:t>色盲</a:t>
            </a:r>
            <a:endParaRPr lang="zh-CN" altLang="en-US" sz="3200" b="1" baseline="30000" dirty="0">
              <a:solidFill>
                <a:srgbClr val="618F15"/>
              </a:solidFill>
              <a:latin typeface="Batang" panose="02030600000101010101" pitchFamily="18" charset="-127"/>
              <a:ea typeface="华文新魏" panose="02010800040101010101" pitchFamily="2" charset="-122"/>
            </a:endParaRPr>
          </a:p>
        </p:txBody>
      </p:sp>
      <p:grpSp>
        <p:nvGrpSpPr>
          <p:cNvPr id="14370" name="组合 47143"/>
          <p:cNvGrpSpPr/>
          <p:nvPr/>
        </p:nvGrpSpPr>
        <p:grpSpPr>
          <a:xfrm>
            <a:off x="5387976" y="2155142"/>
            <a:ext cx="203174" cy="914612"/>
            <a:chOff x="3120" y="1920"/>
            <a:chExt cx="96" cy="576"/>
          </a:xfrm>
        </p:grpSpPr>
        <p:sp>
          <p:nvSpPr>
            <p:cNvPr id="14371" name="椭圆 47144"/>
            <p:cNvSpPr/>
            <p:nvPr/>
          </p:nvSpPr>
          <p:spPr>
            <a:xfrm>
              <a:off x="3120" y="1920"/>
              <a:ext cx="96" cy="96"/>
            </a:xfrm>
            <a:prstGeom prst="ellipse">
              <a:avLst/>
            </a:prstGeom>
            <a:solidFill>
              <a:srgbClr val="FF99CC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2" name="椭圆 47145"/>
            <p:cNvSpPr/>
            <p:nvPr/>
          </p:nvSpPr>
          <p:spPr>
            <a:xfrm>
              <a:off x="3120" y="2016"/>
              <a:ext cx="96" cy="480"/>
            </a:xfrm>
            <a:prstGeom prst="ellipse">
              <a:avLst/>
            </a:prstGeom>
            <a:solidFill>
              <a:srgbClr val="FF99CC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4373" name="文本框 47146"/>
          <p:cNvSpPr txBox="1"/>
          <p:nvPr/>
        </p:nvSpPr>
        <p:spPr>
          <a:xfrm>
            <a:off x="1523814" y="3274962"/>
            <a:ext cx="895234" cy="658888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latin typeface="Times New Roman" panose="02020603050405020304" pitchFamily="18" charset="0"/>
              </a:rPr>
              <a:t>X</a:t>
            </a:r>
            <a:r>
              <a:rPr lang="en-US" altLang="zh-CN" sz="3600" baseline="30000">
                <a:latin typeface="Times New Roman" panose="02020603050405020304" pitchFamily="18" charset="0"/>
              </a:rPr>
              <a:t>B</a:t>
            </a:r>
          </a:p>
        </p:txBody>
      </p:sp>
      <p:grpSp>
        <p:nvGrpSpPr>
          <p:cNvPr id="14374" name="组合 47147"/>
          <p:cNvGrpSpPr/>
          <p:nvPr/>
        </p:nvGrpSpPr>
        <p:grpSpPr>
          <a:xfrm>
            <a:off x="1381229" y="1680998"/>
            <a:ext cx="609521" cy="1676788"/>
            <a:chOff x="816" y="1680"/>
            <a:chExt cx="288" cy="1056"/>
          </a:xfrm>
        </p:grpSpPr>
        <p:grpSp>
          <p:nvGrpSpPr>
            <p:cNvPr id="14375" name="组合 47148"/>
            <p:cNvGrpSpPr/>
            <p:nvPr/>
          </p:nvGrpSpPr>
          <p:grpSpPr>
            <a:xfrm>
              <a:off x="1008" y="1680"/>
              <a:ext cx="96" cy="1056"/>
              <a:chOff x="816" y="1440"/>
              <a:chExt cx="96" cy="1056"/>
            </a:xfrm>
          </p:grpSpPr>
          <p:grpSp>
            <p:nvGrpSpPr>
              <p:cNvPr id="14376" name="组合 47149"/>
              <p:cNvGrpSpPr/>
              <p:nvPr/>
            </p:nvGrpSpPr>
            <p:grpSpPr>
              <a:xfrm>
                <a:off x="816" y="1440"/>
                <a:ext cx="96" cy="1056"/>
                <a:chOff x="336" y="1680"/>
                <a:chExt cx="96" cy="1056"/>
              </a:xfrm>
            </p:grpSpPr>
            <p:sp>
              <p:nvSpPr>
                <p:cNvPr id="14377" name="椭圆 47150"/>
                <p:cNvSpPr/>
                <p:nvPr/>
              </p:nvSpPr>
              <p:spPr>
                <a:xfrm>
                  <a:off x="336" y="1680"/>
                  <a:ext cx="96" cy="480"/>
                </a:xfrm>
                <a:prstGeom prst="ellipse">
                  <a:avLst/>
                </a:prstGeom>
                <a:solidFill>
                  <a:srgbClr val="FF99CC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/>
                <a:lstStyle/>
                <a:p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378" name="椭圆 47151"/>
                <p:cNvSpPr/>
                <p:nvPr/>
              </p:nvSpPr>
              <p:spPr>
                <a:xfrm>
                  <a:off x="336" y="2160"/>
                  <a:ext cx="96" cy="96"/>
                </a:xfrm>
                <a:prstGeom prst="ellipse">
                  <a:avLst/>
                </a:prstGeom>
                <a:solidFill>
                  <a:srgbClr val="FF99CC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/>
                <a:lstStyle/>
                <a:p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379" name="椭圆 47152"/>
                <p:cNvSpPr/>
                <p:nvPr/>
              </p:nvSpPr>
              <p:spPr>
                <a:xfrm>
                  <a:off x="336" y="2256"/>
                  <a:ext cx="96" cy="480"/>
                </a:xfrm>
                <a:prstGeom prst="ellipse">
                  <a:avLst/>
                </a:prstGeom>
                <a:solidFill>
                  <a:srgbClr val="FF99CC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/>
                <a:lstStyle/>
                <a:p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14380" name="直接连接符 47153"/>
              <p:cNvSpPr/>
              <p:nvPr/>
            </p:nvSpPr>
            <p:spPr>
              <a:xfrm>
                <a:off x="816" y="1584"/>
                <a:ext cx="96" cy="0"/>
              </a:xfrm>
              <a:prstGeom prst="line">
                <a:avLst/>
              </a:prstGeom>
              <a:ln w="635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sp>
          <p:nvSpPr>
            <p:cNvPr id="14381" name="文本框 47154"/>
            <p:cNvSpPr txBox="1"/>
            <p:nvPr/>
          </p:nvSpPr>
          <p:spPr>
            <a:xfrm>
              <a:off x="816" y="1680"/>
              <a:ext cx="288" cy="32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700">
                  <a:latin typeface="Times New Roman" panose="02020603050405020304" pitchFamily="18" charset="0"/>
                </a:rPr>
                <a:t>B</a:t>
              </a:r>
            </a:p>
          </p:txBody>
        </p:sp>
      </p:grpSp>
      <p:grpSp>
        <p:nvGrpSpPr>
          <p:cNvPr id="14382" name="组合 47155"/>
          <p:cNvGrpSpPr/>
          <p:nvPr/>
        </p:nvGrpSpPr>
        <p:grpSpPr>
          <a:xfrm>
            <a:off x="3358902" y="1680998"/>
            <a:ext cx="609521" cy="1676788"/>
            <a:chOff x="816" y="1680"/>
            <a:chExt cx="288" cy="1056"/>
          </a:xfrm>
        </p:grpSpPr>
        <p:grpSp>
          <p:nvGrpSpPr>
            <p:cNvPr id="14383" name="组合 47156"/>
            <p:cNvGrpSpPr/>
            <p:nvPr/>
          </p:nvGrpSpPr>
          <p:grpSpPr>
            <a:xfrm>
              <a:off x="1008" y="1680"/>
              <a:ext cx="96" cy="1056"/>
              <a:chOff x="816" y="1440"/>
              <a:chExt cx="96" cy="1056"/>
            </a:xfrm>
          </p:grpSpPr>
          <p:grpSp>
            <p:nvGrpSpPr>
              <p:cNvPr id="14384" name="组合 47157"/>
              <p:cNvGrpSpPr/>
              <p:nvPr/>
            </p:nvGrpSpPr>
            <p:grpSpPr>
              <a:xfrm>
                <a:off x="816" y="1440"/>
                <a:ext cx="96" cy="1056"/>
                <a:chOff x="336" y="1680"/>
                <a:chExt cx="96" cy="1056"/>
              </a:xfrm>
            </p:grpSpPr>
            <p:sp>
              <p:nvSpPr>
                <p:cNvPr id="14385" name="椭圆 47158"/>
                <p:cNvSpPr/>
                <p:nvPr/>
              </p:nvSpPr>
              <p:spPr>
                <a:xfrm>
                  <a:off x="336" y="1680"/>
                  <a:ext cx="96" cy="480"/>
                </a:xfrm>
                <a:prstGeom prst="ellipse">
                  <a:avLst/>
                </a:prstGeom>
                <a:solidFill>
                  <a:srgbClr val="FF99CC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/>
                <a:lstStyle/>
                <a:p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386" name="椭圆 47159"/>
                <p:cNvSpPr/>
                <p:nvPr/>
              </p:nvSpPr>
              <p:spPr>
                <a:xfrm>
                  <a:off x="336" y="2160"/>
                  <a:ext cx="96" cy="96"/>
                </a:xfrm>
                <a:prstGeom prst="ellipse">
                  <a:avLst/>
                </a:prstGeom>
                <a:solidFill>
                  <a:srgbClr val="FF99CC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/>
                <a:lstStyle/>
                <a:p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387" name="椭圆 47160"/>
                <p:cNvSpPr/>
                <p:nvPr/>
              </p:nvSpPr>
              <p:spPr>
                <a:xfrm>
                  <a:off x="336" y="2256"/>
                  <a:ext cx="96" cy="480"/>
                </a:xfrm>
                <a:prstGeom prst="ellipse">
                  <a:avLst/>
                </a:prstGeom>
                <a:solidFill>
                  <a:srgbClr val="FF99CC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/>
                <a:lstStyle/>
                <a:p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14388" name="直接连接符 47161"/>
              <p:cNvSpPr/>
              <p:nvPr/>
            </p:nvSpPr>
            <p:spPr>
              <a:xfrm>
                <a:off x="816" y="1584"/>
                <a:ext cx="96" cy="0"/>
              </a:xfrm>
              <a:prstGeom prst="line">
                <a:avLst/>
              </a:prstGeom>
              <a:ln w="635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sp>
          <p:nvSpPr>
            <p:cNvPr id="14389" name="文本框 47162"/>
            <p:cNvSpPr txBox="1"/>
            <p:nvPr/>
          </p:nvSpPr>
          <p:spPr>
            <a:xfrm>
              <a:off x="816" y="1680"/>
              <a:ext cx="288" cy="32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700">
                  <a:latin typeface="Times New Roman" panose="02020603050405020304" pitchFamily="18" charset="0"/>
                </a:rPr>
                <a:t>b</a:t>
              </a:r>
            </a:p>
          </p:txBody>
        </p:sp>
      </p:grpSp>
      <p:sp>
        <p:nvSpPr>
          <p:cNvPr id="14390" name="文本框 47163"/>
          <p:cNvSpPr txBox="1"/>
          <p:nvPr/>
        </p:nvSpPr>
        <p:spPr>
          <a:xfrm>
            <a:off x="5180928" y="3274962"/>
            <a:ext cx="582007" cy="658888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>
                <a:latin typeface="Times New Roman" panose="02020603050405020304" pitchFamily="18" charset="0"/>
              </a:rPr>
              <a:t>Y</a:t>
            </a:r>
          </a:p>
        </p:txBody>
      </p:sp>
      <p:sp>
        <p:nvSpPr>
          <p:cNvPr id="14391" name="文本框 47164"/>
          <p:cNvSpPr txBox="1"/>
          <p:nvPr/>
        </p:nvSpPr>
        <p:spPr>
          <a:xfrm>
            <a:off x="3555553" y="3274962"/>
            <a:ext cx="895234" cy="658888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latin typeface="Times New Roman" panose="02020603050405020304" pitchFamily="18" charset="0"/>
              </a:rPr>
              <a:t>X</a:t>
            </a:r>
            <a:r>
              <a:rPr lang="en-US" altLang="zh-CN" sz="3600" baseline="30000">
                <a:latin typeface="Times New Roman" panose="02020603050405020304" pitchFamily="18" charset="0"/>
              </a:rPr>
              <a:t>b</a:t>
            </a:r>
          </a:p>
        </p:txBody>
      </p:sp>
      <p:sp>
        <p:nvSpPr>
          <p:cNvPr id="14392" name="文本框 47165"/>
          <p:cNvSpPr txBox="1"/>
          <p:nvPr/>
        </p:nvSpPr>
        <p:spPr>
          <a:xfrm>
            <a:off x="6298380" y="1341562"/>
            <a:ext cx="5282512" cy="1999870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chemeClr val="hlin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红绿色盲基因是隐性的（</a:t>
            </a:r>
            <a:r>
              <a:rPr lang="zh-CN" altLang="en-US" sz="3600" b="1" dirty="0">
                <a:solidFill>
                  <a:schemeClr val="hlin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用</a:t>
            </a:r>
            <a:r>
              <a:rPr lang="en-US" altLang="zh-CN" sz="3600" b="1" dirty="0">
                <a:solidFill>
                  <a:schemeClr val="hlin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b</a:t>
            </a:r>
            <a:r>
              <a:rPr lang="zh-CN" altLang="en-US" sz="3600" b="1" dirty="0">
                <a:solidFill>
                  <a:schemeClr val="hlin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表示）</a:t>
            </a:r>
            <a:r>
              <a:rPr lang="zh-CN" altLang="en-US" sz="3200" b="1" dirty="0">
                <a:solidFill>
                  <a:schemeClr val="hlin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，它与它的等位基因都只存在于</a:t>
            </a:r>
            <a:r>
              <a:rPr lang="en-US" altLang="zh-CN" sz="3200" b="1" dirty="0">
                <a:solidFill>
                  <a:schemeClr val="hlin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X</a:t>
            </a:r>
            <a:r>
              <a:rPr lang="zh-CN" altLang="en-US" sz="3200" b="1" dirty="0">
                <a:solidFill>
                  <a:schemeClr val="hlin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染色体上，</a:t>
            </a:r>
            <a:r>
              <a:rPr lang="en-US" altLang="zh-CN" sz="3200" b="1" dirty="0">
                <a:solidFill>
                  <a:schemeClr val="hlin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Y</a:t>
            </a:r>
            <a:r>
              <a:rPr lang="zh-CN" altLang="en-US" sz="3200" b="1" dirty="0">
                <a:solidFill>
                  <a:schemeClr val="hlin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染色体上没有。</a:t>
            </a:r>
          </a:p>
        </p:txBody>
      </p:sp>
      <p:sp>
        <p:nvSpPr>
          <p:cNvPr id="47167" name="文本框 47166"/>
          <p:cNvSpPr txBox="1"/>
          <p:nvPr/>
        </p:nvSpPr>
        <p:spPr>
          <a:xfrm>
            <a:off x="2505690" y="4573070"/>
            <a:ext cx="1536500" cy="597333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>
            <a:spAutoFit/>
          </a:bodyPr>
          <a:lstStyle/>
          <a:p>
            <a:pPr algn="ctr">
              <a:spcBef>
                <a:spcPct val="50000"/>
              </a:spcBef>
              <a:buClrTx/>
            </a:pPr>
            <a:r>
              <a:rPr lang="en-US" altLang="zh-CN" sz="3200" b="1" noProof="1">
                <a:solidFill>
                  <a:srgbClr val="3333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3200" b="1" baseline="30000" noProof="1">
                <a:solidFill>
                  <a:srgbClr val="3333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3200" b="1" noProof="1">
                <a:solidFill>
                  <a:srgbClr val="3333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3200" b="1" baseline="30000" noProof="1">
                <a:solidFill>
                  <a:srgbClr val="3333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3200" noProof="1">
                <a:solidFill>
                  <a:srgbClr val="3333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ahoma" panose="020B0604030504040204" pitchFamily="34" charset="0"/>
              </a:rPr>
              <a:t> </a:t>
            </a:r>
          </a:p>
        </p:txBody>
      </p:sp>
      <p:sp>
        <p:nvSpPr>
          <p:cNvPr id="47168" name="矩形 47167"/>
          <p:cNvSpPr/>
          <p:nvPr/>
        </p:nvSpPr>
        <p:spPr>
          <a:xfrm>
            <a:off x="4232661" y="4564192"/>
            <a:ext cx="1137918" cy="597333"/>
          </a:xfrm>
          <a:prstGeom prst="rect">
            <a:avLst/>
          </a:prstGeom>
          <a:noFill/>
          <a:ln w="9525">
            <a:noFill/>
          </a:ln>
        </p:spPr>
        <p:txBody>
          <a:bodyPr wrap="none" lIns="103875" tIns="51938" rIns="103875" bIns="51938" anchor="ctr">
            <a:spAutoFit/>
          </a:bodyPr>
          <a:lstStyle/>
          <a:p>
            <a:r>
              <a:rPr lang="en-US" altLang="zh-CN" sz="3200" b="1" err="1">
                <a:latin typeface="Times New Roman" panose="02020603050405020304" pitchFamily="18" charset="0"/>
              </a:rPr>
              <a:t>X</a:t>
            </a:r>
            <a:r>
              <a:rPr lang="en-US" altLang="zh-CN" sz="3200" b="1" baseline="30000" err="1">
                <a:latin typeface="Times New Roman" panose="02020603050405020304" pitchFamily="18" charset="0"/>
              </a:rPr>
              <a:t>B</a:t>
            </a:r>
            <a:r>
              <a:rPr lang="en-US" altLang="zh-CN" sz="3200" b="1" err="1">
                <a:latin typeface="Times New Roman" panose="02020603050405020304" pitchFamily="18" charset="0"/>
              </a:rPr>
              <a:t>X</a:t>
            </a:r>
            <a:r>
              <a:rPr lang="en-US" altLang="zh-CN" sz="3200" b="1" baseline="30000" err="1">
                <a:latin typeface="Times New Roman" panose="02020603050405020304" pitchFamily="18" charset="0"/>
              </a:rPr>
              <a:t>b</a:t>
            </a:r>
            <a:endParaRPr lang="en-US" altLang="zh-CN" sz="3200" b="1" baseline="30000" err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7169" name="文本框 47168"/>
          <p:cNvSpPr txBox="1"/>
          <p:nvPr/>
        </p:nvSpPr>
        <p:spPr>
          <a:xfrm>
            <a:off x="6264394" y="4496853"/>
            <a:ext cx="1627505" cy="597333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>
            <a:spAutoFit/>
          </a:bodyPr>
          <a:lstStyle/>
          <a:p>
            <a:pPr algn="ctr"/>
            <a:r>
              <a:rPr lang="en-US" altLang="zh-CN" sz="3200" b="1" err="1">
                <a:solidFill>
                  <a:srgbClr val="89396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X</a:t>
            </a:r>
            <a:r>
              <a:rPr lang="en-US" altLang="zh-CN" sz="3200" b="1" baseline="30000" err="1">
                <a:solidFill>
                  <a:srgbClr val="89396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b</a:t>
            </a:r>
            <a:r>
              <a:rPr lang="en-US" altLang="zh-CN" sz="3200" b="1" err="1">
                <a:solidFill>
                  <a:srgbClr val="89396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X</a:t>
            </a:r>
            <a:r>
              <a:rPr lang="en-US" altLang="zh-CN" sz="3200" b="1" baseline="30000" err="1">
                <a:solidFill>
                  <a:srgbClr val="89396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b</a:t>
            </a:r>
            <a:endParaRPr lang="en-US" altLang="zh-CN" sz="3200" b="1" baseline="30000" err="1">
              <a:solidFill>
                <a:srgbClr val="893961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7170" name="文本框 47169"/>
          <p:cNvSpPr txBox="1"/>
          <p:nvPr/>
        </p:nvSpPr>
        <p:spPr>
          <a:xfrm>
            <a:off x="8092957" y="4573070"/>
            <a:ext cx="1343908" cy="597333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>
                <a:solidFill>
                  <a:srgbClr val="3333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X</a:t>
            </a:r>
            <a:r>
              <a:rPr lang="en-US" altLang="zh-CN" sz="3200" b="1" baseline="30000">
                <a:solidFill>
                  <a:srgbClr val="3333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B</a:t>
            </a:r>
            <a:r>
              <a:rPr lang="en-US" altLang="zh-CN" sz="3200" b="1">
                <a:solidFill>
                  <a:srgbClr val="3333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Y</a:t>
            </a:r>
            <a:endParaRPr lang="en-US" altLang="zh-CN" sz="3200" b="1">
              <a:solidFill>
                <a:srgbClr val="3333FF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7171" name="文本框 47170"/>
          <p:cNvSpPr txBox="1"/>
          <p:nvPr/>
        </p:nvSpPr>
        <p:spPr>
          <a:xfrm>
            <a:off x="10226293" y="4573070"/>
            <a:ext cx="1248671" cy="597333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 err="1">
                <a:solidFill>
                  <a:srgbClr val="89396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X</a:t>
            </a:r>
            <a:r>
              <a:rPr lang="en-US" altLang="zh-CN" sz="3200" b="1" baseline="30000" err="1">
                <a:solidFill>
                  <a:srgbClr val="89396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b</a:t>
            </a:r>
            <a:r>
              <a:rPr lang="en-US" altLang="zh-CN" sz="3200" b="1" err="1">
                <a:solidFill>
                  <a:srgbClr val="89396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Y</a:t>
            </a:r>
            <a:endParaRPr lang="en-US" altLang="zh-CN" sz="3200" b="1" err="1">
              <a:solidFill>
                <a:srgbClr val="893961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7174" name="直接连接符 47173"/>
          <p:cNvSpPr/>
          <p:nvPr/>
        </p:nvSpPr>
        <p:spPr>
          <a:xfrm flipH="1" flipV="1">
            <a:off x="3724740" y="5106583"/>
            <a:ext cx="4224315" cy="649438"/>
          </a:xfrm>
          <a:prstGeom prst="line">
            <a:avLst/>
          </a:prstGeom>
          <a:ln w="635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7175" name="直接连接符 47174"/>
          <p:cNvSpPr/>
          <p:nvPr/>
        </p:nvSpPr>
        <p:spPr>
          <a:xfrm flipH="1">
            <a:off x="7889782" y="5030365"/>
            <a:ext cx="2438083" cy="725656"/>
          </a:xfrm>
          <a:prstGeom prst="line">
            <a:avLst/>
          </a:prstGeom>
          <a:ln w="635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7177" name="直接连接符 47176"/>
          <p:cNvSpPr/>
          <p:nvPr/>
        </p:nvSpPr>
        <p:spPr>
          <a:xfrm flipH="1" flipV="1">
            <a:off x="5350111" y="5030364"/>
            <a:ext cx="4165058" cy="685959"/>
          </a:xfrm>
          <a:prstGeom prst="line">
            <a:avLst/>
          </a:prstGeom>
          <a:ln w="635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7178" name="直接连接符 47177"/>
          <p:cNvSpPr/>
          <p:nvPr/>
        </p:nvSpPr>
        <p:spPr>
          <a:xfrm flipH="1">
            <a:off x="9515172" y="5182816"/>
            <a:ext cx="766135" cy="576396"/>
          </a:xfrm>
          <a:prstGeom prst="line">
            <a:avLst/>
          </a:prstGeom>
          <a:ln w="635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7180" name="直接连接符 47179"/>
          <p:cNvSpPr/>
          <p:nvPr/>
        </p:nvSpPr>
        <p:spPr>
          <a:xfrm flipV="1">
            <a:off x="5553296" y="3963322"/>
            <a:ext cx="2302635" cy="792346"/>
          </a:xfrm>
          <a:prstGeom prst="line">
            <a:avLst/>
          </a:prstGeom>
          <a:ln w="635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7182" name="直接连接符 47181"/>
          <p:cNvSpPr/>
          <p:nvPr/>
        </p:nvSpPr>
        <p:spPr>
          <a:xfrm flipV="1">
            <a:off x="6772342" y="3887107"/>
            <a:ext cx="2302635" cy="792346"/>
          </a:xfrm>
          <a:prstGeom prst="line">
            <a:avLst/>
          </a:prstGeom>
          <a:ln w="635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7183" name="直接连接符 47182"/>
          <p:cNvSpPr/>
          <p:nvPr/>
        </p:nvSpPr>
        <p:spPr>
          <a:xfrm flipH="1" flipV="1">
            <a:off x="7788195" y="3963323"/>
            <a:ext cx="863488" cy="720892"/>
          </a:xfrm>
          <a:prstGeom prst="line">
            <a:avLst/>
          </a:prstGeom>
          <a:ln w="635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7184" name="直接连接符 47183"/>
          <p:cNvSpPr/>
          <p:nvPr/>
        </p:nvSpPr>
        <p:spPr>
          <a:xfrm flipV="1">
            <a:off x="8905650" y="3963319"/>
            <a:ext cx="95238" cy="719306"/>
          </a:xfrm>
          <a:prstGeom prst="line">
            <a:avLst/>
          </a:prstGeom>
          <a:ln w="635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7185" name="文本框 47184"/>
          <p:cNvSpPr txBox="1"/>
          <p:nvPr/>
        </p:nvSpPr>
        <p:spPr>
          <a:xfrm>
            <a:off x="7488528" y="5734050"/>
            <a:ext cx="812694" cy="597333"/>
          </a:xfrm>
          <a:prstGeom prst="rect">
            <a:avLst/>
          </a:prstGeom>
          <a:solidFill>
            <a:srgbClr val="663300"/>
          </a:solidFill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99FF33"/>
                </a:solidFill>
                <a:ea typeface="楷体_GB2312" panose="02010609030101010101" pitchFamily="49" charset="-122"/>
              </a:rPr>
              <a:t>①</a:t>
            </a:r>
          </a:p>
        </p:txBody>
      </p:sp>
      <p:sp>
        <p:nvSpPr>
          <p:cNvPr id="47186" name="文本框 47185"/>
          <p:cNvSpPr txBox="1"/>
          <p:nvPr/>
        </p:nvSpPr>
        <p:spPr>
          <a:xfrm>
            <a:off x="7370744" y="3285778"/>
            <a:ext cx="812694" cy="658888"/>
          </a:xfrm>
          <a:prstGeom prst="rect">
            <a:avLst/>
          </a:prstGeom>
          <a:solidFill>
            <a:srgbClr val="663300"/>
          </a:solidFill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99FF33"/>
                </a:solidFill>
                <a:ea typeface="楷体_GB2312" panose="02010609030101010101" pitchFamily="49" charset="-122"/>
              </a:rPr>
              <a:t>②</a:t>
            </a:r>
          </a:p>
        </p:txBody>
      </p:sp>
      <p:sp>
        <p:nvSpPr>
          <p:cNvPr id="47187" name="文本框 47186"/>
          <p:cNvSpPr txBox="1"/>
          <p:nvPr/>
        </p:nvSpPr>
        <p:spPr>
          <a:xfrm>
            <a:off x="9238543" y="5734050"/>
            <a:ext cx="914281" cy="597333"/>
          </a:xfrm>
          <a:prstGeom prst="rect">
            <a:avLst/>
          </a:prstGeom>
          <a:solidFill>
            <a:srgbClr val="663300"/>
          </a:solidFill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99FF33"/>
                </a:solidFill>
                <a:ea typeface="楷体_GB2312" panose="02010609030101010101" pitchFamily="49" charset="-122"/>
              </a:rPr>
              <a:t>③</a:t>
            </a:r>
          </a:p>
        </p:txBody>
      </p:sp>
      <p:sp>
        <p:nvSpPr>
          <p:cNvPr id="47188" name="文本框 47187"/>
          <p:cNvSpPr txBox="1"/>
          <p:nvPr/>
        </p:nvSpPr>
        <p:spPr>
          <a:xfrm>
            <a:off x="8594880" y="3285778"/>
            <a:ext cx="812694" cy="658888"/>
          </a:xfrm>
          <a:prstGeom prst="rect">
            <a:avLst/>
          </a:prstGeom>
          <a:solidFill>
            <a:srgbClr val="663300"/>
          </a:solidFill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99FF33"/>
                </a:solidFill>
                <a:latin typeface="Times New Roman" panose="02020603050405020304" pitchFamily="18" charset="0"/>
              </a:rPr>
              <a:t>④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7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7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7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7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7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7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7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7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7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7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7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47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4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4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7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7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4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47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7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7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6" dur="500"/>
                                        <p:tgtEl>
                                          <p:spTgt spid="4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1" dur="500"/>
                                        <p:tgtEl>
                                          <p:spTgt spid="4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47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47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4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47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47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47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36" grpId="0" animBg="1"/>
      <p:bldP spid="47137" grpId="0" animBg="1"/>
      <p:bldP spid="47138" grpId="0" animBg="1"/>
      <p:bldP spid="47139" grpId="0" animBg="1"/>
      <p:bldP spid="47140" grpId="0" animBg="1"/>
      <p:bldP spid="47167" grpId="0" animBg="1"/>
      <p:bldP spid="47168" grpId="0" animBg="1"/>
      <p:bldP spid="47169" grpId="0" animBg="1"/>
      <p:bldP spid="47170" grpId="0" animBg="1"/>
      <p:bldP spid="47171" grpId="0" animBg="1"/>
      <p:bldP spid="47185" grpId="0" animBg="1"/>
      <p:bldP spid="47186" grpId="0" animBg="1"/>
      <p:bldP spid="47187" grpId="0" animBg="1"/>
      <p:bldP spid="4718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文本框 43009"/>
          <p:cNvSpPr txBox="1"/>
          <p:nvPr/>
        </p:nvSpPr>
        <p:spPr>
          <a:xfrm>
            <a:off x="647781" y="909150"/>
            <a:ext cx="8687785" cy="720444"/>
          </a:xfrm>
          <a:prstGeom prst="rect">
            <a:avLst/>
          </a:prstGeom>
          <a:noFill/>
          <a:ln w="38100" cap="flat" cmpd="dbl">
            <a:solidFill>
              <a:srgbClr val="6A9D17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103875" tIns="51938" rIns="103875" bIns="5193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D905AC"/>
                </a:solidFill>
                <a:ea typeface="楷体_GB2312" panose="02010609030101010101" pitchFamily="49" charset="-122"/>
              </a:rPr>
              <a:t>人类红绿色盲的主要遗传方式</a:t>
            </a:r>
          </a:p>
        </p:txBody>
      </p:sp>
      <p:grpSp>
        <p:nvGrpSpPr>
          <p:cNvPr id="43011" name="组合 43010"/>
          <p:cNvGrpSpPr/>
          <p:nvPr/>
        </p:nvGrpSpPr>
        <p:grpSpPr>
          <a:xfrm>
            <a:off x="7005421" y="2223971"/>
            <a:ext cx="1439146" cy="655790"/>
            <a:chOff x="2426" y="754"/>
            <a:chExt cx="680" cy="413"/>
          </a:xfrm>
        </p:grpSpPr>
        <p:sp>
          <p:nvSpPr>
            <p:cNvPr id="15363" name="椭圆 43011"/>
            <p:cNvSpPr/>
            <p:nvPr/>
          </p:nvSpPr>
          <p:spPr>
            <a:xfrm>
              <a:off x="2426" y="754"/>
              <a:ext cx="680" cy="408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64" name="文本框 43012"/>
            <p:cNvSpPr txBox="1"/>
            <p:nvPr/>
          </p:nvSpPr>
          <p:spPr>
            <a:xfrm>
              <a:off x="2439" y="799"/>
              <a:ext cx="635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 err="1"/>
                <a:t> X</a:t>
              </a:r>
              <a:r>
                <a:rPr lang="en-US" altLang="zh-CN" sz="3200" b="1" baseline="30000" err="1"/>
                <a:t>b</a:t>
              </a:r>
              <a:r>
                <a:rPr lang="en-US" altLang="zh-CN" sz="3200" b="1" err="1"/>
                <a:t>Y</a:t>
              </a:r>
              <a:endParaRPr lang="en-US" altLang="zh-CN" sz="3200" b="1"/>
            </a:p>
          </p:txBody>
        </p:sp>
      </p:grpSp>
      <p:grpSp>
        <p:nvGrpSpPr>
          <p:cNvPr id="43014" name="组合 43013"/>
          <p:cNvGrpSpPr/>
          <p:nvPr/>
        </p:nvGrpSpPr>
        <p:grpSpPr>
          <a:xfrm>
            <a:off x="4412858" y="2195388"/>
            <a:ext cx="1458193" cy="655790"/>
            <a:chOff x="204" y="2251"/>
            <a:chExt cx="689" cy="413"/>
          </a:xfrm>
        </p:grpSpPr>
        <p:sp>
          <p:nvSpPr>
            <p:cNvPr id="15366" name="椭圆 43014"/>
            <p:cNvSpPr/>
            <p:nvPr/>
          </p:nvSpPr>
          <p:spPr>
            <a:xfrm>
              <a:off x="204" y="2251"/>
              <a:ext cx="680" cy="408"/>
            </a:xfrm>
            <a:prstGeom prst="ellipse">
              <a:avLst/>
            </a:prstGeom>
            <a:solidFill>
              <a:srgbClr val="C7FEAC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67" name="文本框 43015"/>
            <p:cNvSpPr txBox="1"/>
            <p:nvPr/>
          </p:nvSpPr>
          <p:spPr>
            <a:xfrm>
              <a:off x="258" y="2296"/>
              <a:ext cx="635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/>
                <a:t>X</a:t>
              </a:r>
              <a:r>
                <a:rPr lang="en-US" altLang="zh-CN" sz="3200" b="1" baseline="30000"/>
                <a:t>B</a:t>
              </a:r>
              <a:r>
                <a:rPr lang="en-US" altLang="zh-CN" sz="3200" b="1"/>
                <a:t>X</a:t>
              </a:r>
              <a:r>
                <a:rPr lang="en-US" altLang="zh-CN" sz="3200" b="1" baseline="30000"/>
                <a:t>B</a:t>
              </a:r>
            </a:p>
          </p:txBody>
        </p:sp>
      </p:grpSp>
      <p:grpSp>
        <p:nvGrpSpPr>
          <p:cNvPr id="43017" name="组合 43016"/>
          <p:cNvGrpSpPr/>
          <p:nvPr/>
        </p:nvGrpSpPr>
        <p:grpSpPr>
          <a:xfrm>
            <a:off x="6766103" y="4509489"/>
            <a:ext cx="1439146" cy="655790"/>
            <a:chOff x="1111" y="1979"/>
            <a:chExt cx="680" cy="413"/>
          </a:xfrm>
        </p:grpSpPr>
        <p:sp>
          <p:nvSpPr>
            <p:cNvPr id="15369" name="椭圆 43017"/>
            <p:cNvSpPr/>
            <p:nvPr/>
          </p:nvSpPr>
          <p:spPr>
            <a:xfrm>
              <a:off x="1111" y="1979"/>
              <a:ext cx="680" cy="408"/>
            </a:xfrm>
            <a:prstGeom prst="ellipse">
              <a:avLst/>
            </a:prstGeom>
            <a:solidFill>
              <a:srgbClr val="FFA897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0" name="文本框 43018"/>
            <p:cNvSpPr txBox="1"/>
            <p:nvPr/>
          </p:nvSpPr>
          <p:spPr>
            <a:xfrm>
              <a:off x="1156" y="2024"/>
              <a:ext cx="635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/>
                <a:t> X</a:t>
              </a:r>
              <a:r>
                <a:rPr lang="en-US" altLang="zh-CN" sz="3200" b="1" baseline="30000"/>
                <a:t>B</a:t>
              </a:r>
              <a:r>
                <a:rPr lang="en-US" altLang="zh-CN" sz="3200" b="1"/>
                <a:t>Y</a:t>
              </a:r>
            </a:p>
          </p:txBody>
        </p:sp>
      </p:grpSp>
      <p:grpSp>
        <p:nvGrpSpPr>
          <p:cNvPr id="43020" name="组合 43019"/>
          <p:cNvGrpSpPr/>
          <p:nvPr/>
        </p:nvGrpSpPr>
        <p:grpSpPr>
          <a:xfrm>
            <a:off x="6575655" y="3213770"/>
            <a:ext cx="681481" cy="584334"/>
            <a:chOff x="2513" y="2058"/>
            <a:chExt cx="322" cy="368"/>
          </a:xfrm>
        </p:grpSpPr>
        <p:sp>
          <p:nvSpPr>
            <p:cNvPr id="15372" name="椭圆 43020"/>
            <p:cNvSpPr/>
            <p:nvPr/>
          </p:nvSpPr>
          <p:spPr>
            <a:xfrm>
              <a:off x="2517" y="2069"/>
              <a:ext cx="318" cy="318"/>
            </a:xfrm>
            <a:prstGeom prst="ellipse">
              <a:avLst/>
            </a:prstGeom>
            <a:solidFill>
              <a:schemeClr val="bg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3" name="矩形 43021"/>
            <p:cNvSpPr/>
            <p:nvPr/>
          </p:nvSpPr>
          <p:spPr>
            <a:xfrm>
              <a:off x="2513" y="2058"/>
              <a:ext cx="296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3200" b="1" err="1"/>
                <a:t>X</a:t>
              </a:r>
              <a:r>
                <a:rPr lang="en-US" altLang="zh-CN" sz="3200" b="1" baseline="30000" err="1"/>
                <a:t>b</a:t>
              </a:r>
              <a:endParaRPr lang="en-US" altLang="zh-CN" sz="3200" b="1" baseline="30000"/>
            </a:p>
          </p:txBody>
        </p:sp>
      </p:grpSp>
      <p:grpSp>
        <p:nvGrpSpPr>
          <p:cNvPr id="43023" name="组合 43022"/>
          <p:cNvGrpSpPr/>
          <p:nvPr/>
        </p:nvGrpSpPr>
        <p:grpSpPr>
          <a:xfrm>
            <a:off x="4846537" y="3213808"/>
            <a:ext cx="863488" cy="584335"/>
            <a:chOff x="2835" y="2523"/>
            <a:chExt cx="408" cy="368"/>
          </a:xfrm>
        </p:grpSpPr>
        <p:sp>
          <p:nvSpPr>
            <p:cNvPr id="15375" name="椭圆 43023"/>
            <p:cNvSpPr/>
            <p:nvPr/>
          </p:nvSpPr>
          <p:spPr>
            <a:xfrm>
              <a:off x="2835" y="2523"/>
              <a:ext cx="318" cy="318"/>
            </a:xfrm>
            <a:prstGeom prst="ellipse">
              <a:avLst/>
            </a:prstGeom>
            <a:solidFill>
              <a:schemeClr val="bg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6" name="文本框 43024"/>
            <p:cNvSpPr txBox="1"/>
            <p:nvPr/>
          </p:nvSpPr>
          <p:spPr>
            <a:xfrm>
              <a:off x="2840" y="2523"/>
              <a:ext cx="403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/>
                <a:t>X</a:t>
              </a:r>
              <a:r>
                <a:rPr lang="en-US" altLang="zh-CN" sz="3200" b="1" baseline="30000"/>
                <a:t>B</a:t>
              </a:r>
              <a:endParaRPr lang="en-US" altLang="zh-CN" sz="3200" b="1"/>
            </a:p>
          </p:txBody>
        </p:sp>
      </p:grpSp>
      <p:grpSp>
        <p:nvGrpSpPr>
          <p:cNvPr id="43026" name="组合 43025"/>
          <p:cNvGrpSpPr/>
          <p:nvPr/>
        </p:nvGrpSpPr>
        <p:grpSpPr>
          <a:xfrm>
            <a:off x="8110015" y="3213809"/>
            <a:ext cx="673011" cy="584335"/>
            <a:chOff x="3470" y="3020"/>
            <a:chExt cx="318" cy="368"/>
          </a:xfrm>
        </p:grpSpPr>
        <p:sp>
          <p:nvSpPr>
            <p:cNvPr id="15378" name="椭圆 43026"/>
            <p:cNvSpPr/>
            <p:nvPr/>
          </p:nvSpPr>
          <p:spPr>
            <a:xfrm>
              <a:off x="3470" y="3022"/>
              <a:ext cx="318" cy="318"/>
            </a:xfrm>
            <a:prstGeom prst="ellipse">
              <a:avLst/>
            </a:prstGeom>
            <a:solidFill>
              <a:schemeClr val="bg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9" name="矩形 43027"/>
            <p:cNvSpPr/>
            <p:nvPr/>
          </p:nvSpPr>
          <p:spPr>
            <a:xfrm>
              <a:off x="3494" y="3020"/>
              <a:ext cx="217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3200" b="1"/>
                <a:t>Y</a:t>
              </a:r>
            </a:p>
          </p:txBody>
        </p:sp>
      </p:grpSp>
      <p:sp>
        <p:nvSpPr>
          <p:cNvPr id="43029" name="文本框 43028"/>
          <p:cNvSpPr txBox="1"/>
          <p:nvPr/>
        </p:nvSpPr>
        <p:spPr>
          <a:xfrm>
            <a:off x="2351479" y="2195388"/>
            <a:ext cx="1631737" cy="658888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ea typeface="楷体_GB2312" panose="02010609030101010101" pitchFamily="49" charset="-122"/>
              </a:rPr>
              <a:t>亲代</a:t>
            </a:r>
          </a:p>
        </p:txBody>
      </p:sp>
      <p:sp>
        <p:nvSpPr>
          <p:cNvPr id="43030" name="文本框 43029"/>
          <p:cNvSpPr txBox="1"/>
          <p:nvPr/>
        </p:nvSpPr>
        <p:spPr>
          <a:xfrm>
            <a:off x="2351314" y="3213793"/>
            <a:ext cx="1631737" cy="658888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ea typeface="楷体_GB2312" panose="02010609030101010101" pitchFamily="49" charset="-122"/>
              </a:rPr>
              <a:t>配子</a:t>
            </a:r>
          </a:p>
        </p:txBody>
      </p:sp>
      <p:sp>
        <p:nvSpPr>
          <p:cNvPr id="43031" name="文本框 43030"/>
          <p:cNvSpPr txBox="1"/>
          <p:nvPr/>
        </p:nvSpPr>
        <p:spPr>
          <a:xfrm>
            <a:off x="2304752" y="4509493"/>
            <a:ext cx="1631737" cy="658888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ea typeface="楷体_GB2312" panose="02010609030101010101" pitchFamily="49" charset="-122"/>
              </a:rPr>
              <a:t>子代</a:t>
            </a:r>
          </a:p>
        </p:txBody>
      </p:sp>
      <p:sp>
        <p:nvSpPr>
          <p:cNvPr id="43032" name="文本框 43031"/>
          <p:cNvSpPr txBox="1"/>
          <p:nvPr/>
        </p:nvSpPr>
        <p:spPr>
          <a:xfrm>
            <a:off x="6046713" y="2266850"/>
            <a:ext cx="865603" cy="658888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/>
              <a:t>×</a:t>
            </a:r>
          </a:p>
        </p:txBody>
      </p:sp>
      <p:sp>
        <p:nvSpPr>
          <p:cNvPr id="43033" name="直接连接符 43032"/>
          <p:cNvSpPr/>
          <p:nvPr/>
        </p:nvSpPr>
        <p:spPr>
          <a:xfrm>
            <a:off x="5134364" y="2853409"/>
            <a:ext cx="18005" cy="360361"/>
          </a:xfrm>
          <a:prstGeom prst="line">
            <a:avLst/>
          </a:prstGeom>
          <a:ln w="38100" cap="flat" cmpd="sng">
            <a:solidFill>
              <a:srgbClr val="6A9D17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43034" name="直接连接符 43033"/>
          <p:cNvSpPr/>
          <p:nvPr/>
        </p:nvSpPr>
        <p:spPr>
          <a:xfrm flipH="1">
            <a:off x="7439118" y="2820069"/>
            <a:ext cx="287841" cy="393701"/>
          </a:xfrm>
          <a:prstGeom prst="line">
            <a:avLst/>
          </a:prstGeom>
          <a:ln w="38100" cap="flat" cmpd="sng">
            <a:solidFill>
              <a:srgbClr val="6A9D17"/>
            </a:solidFill>
            <a:prstDash val="solid"/>
            <a:round/>
            <a:headEnd type="none" w="med" len="med"/>
            <a:tailEnd type="triangle" w="med" len="med"/>
          </a:ln>
        </p:spPr>
      </p:sp>
      <p:grpSp>
        <p:nvGrpSpPr>
          <p:cNvPr id="43035" name="组合 43034"/>
          <p:cNvGrpSpPr/>
          <p:nvPr/>
        </p:nvGrpSpPr>
        <p:grpSpPr>
          <a:xfrm>
            <a:off x="5134380" y="3861636"/>
            <a:ext cx="1824329" cy="576396"/>
            <a:chOff x="1156" y="2160"/>
            <a:chExt cx="862" cy="363"/>
          </a:xfrm>
        </p:grpSpPr>
        <p:sp>
          <p:nvSpPr>
            <p:cNvPr id="15387" name="直接连接符 43035"/>
            <p:cNvSpPr/>
            <p:nvPr/>
          </p:nvSpPr>
          <p:spPr>
            <a:xfrm>
              <a:off x="1156" y="2160"/>
              <a:ext cx="0" cy="363"/>
            </a:xfrm>
            <a:prstGeom prst="line">
              <a:avLst/>
            </a:prstGeom>
            <a:ln w="38100" cap="flat" cmpd="sng">
              <a:solidFill>
                <a:srgbClr val="6A9D17"/>
              </a:solidFill>
              <a:prstDash val="solid"/>
              <a:round/>
              <a:headEnd type="none" w="med" len="med"/>
              <a:tailEnd type="triangle" w="med" len="med"/>
            </a:ln>
          </p:spPr>
        </p:sp>
        <p:sp>
          <p:nvSpPr>
            <p:cNvPr id="15388" name="直接连接符 43036"/>
            <p:cNvSpPr/>
            <p:nvPr/>
          </p:nvSpPr>
          <p:spPr>
            <a:xfrm flipH="1">
              <a:off x="1247" y="2160"/>
              <a:ext cx="771" cy="318"/>
            </a:xfrm>
            <a:prstGeom prst="line">
              <a:avLst/>
            </a:prstGeom>
            <a:ln w="38100" cap="flat" cmpd="sng">
              <a:solidFill>
                <a:srgbClr val="6A9D17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grpSp>
        <p:nvGrpSpPr>
          <p:cNvPr id="43038" name="组合 43037"/>
          <p:cNvGrpSpPr/>
          <p:nvPr/>
        </p:nvGrpSpPr>
        <p:grpSpPr>
          <a:xfrm>
            <a:off x="4463471" y="4509487"/>
            <a:ext cx="1441262" cy="657378"/>
            <a:chOff x="1655" y="935"/>
            <a:chExt cx="681" cy="414"/>
          </a:xfrm>
        </p:grpSpPr>
        <p:sp>
          <p:nvSpPr>
            <p:cNvPr id="15390" name="椭圆 43038"/>
            <p:cNvSpPr/>
            <p:nvPr/>
          </p:nvSpPr>
          <p:spPr>
            <a:xfrm>
              <a:off x="1655" y="935"/>
              <a:ext cx="680" cy="408"/>
            </a:xfrm>
            <a:prstGeom prst="ellipse">
              <a:avLst/>
            </a:prstGeom>
            <a:solidFill>
              <a:srgbClr val="E4FF9F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91" name="文本框 43039"/>
            <p:cNvSpPr txBox="1"/>
            <p:nvPr/>
          </p:nvSpPr>
          <p:spPr>
            <a:xfrm>
              <a:off x="1701" y="981"/>
              <a:ext cx="635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 err="1"/>
                <a:t>X</a:t>
              </a:r>
              <a:r>
                <a:rPr lang="en-US" altLang="zh-CN" sz="3200" b="1" baseline="30000" err="1"/>
                <a:t>B</a:t>
              </a:r>
              <a:r>
                <a:rPr lang="en-US" altLang="zh-CN" sz="3200" b="1" err="1"/>
                <a:t>X</a:t>
              </a:r>
              <a:r>
                <a:rPr lang="en-US" altLang="zh-CN" sz="3200" b="1" baseline="30000" err="1"/>
                <a:t>b</a:t>
              </a:r>
              <a:endParaRPr lang="en-US" altLang="zh-CN" sz="3200" b="1" baseline="30000"/>
            </a:p>
          </p:txBody>
        </p:sp>
      </p:grpSp>
      <p:grpSp>
        <p:nvGrpSpPr>
          <p:cNvPr id="43041" name="组合 43040"/>
          <p:cNvGrpSpPr/>
          <p:nvPr/>
        </p:nvGrpSpPr>
        <p:grpSpPr>
          <a:xfrm>
            <a:off x="5422198" y="3790189"/>
            <a:ext cx="2977762" cy="576396"/>
            <a:chOff x="1292" y="2115"/>
            <a:chExt cx="1407" cy="363"/>
          </a:xfrm>
        </p:grpSpPr>
        <p:sp>
          <p:nvSpPr>
            <p:cNvPr id="15393" name="直接连接符 43041"/>
            <p:cNvSpPr/>
            <p:nvPr/>
          </p:nvSpPr>
          <p:spPr>
            <a:xfrm>
              <a:off x="1292" y="2160"/>
              <a:ext cx="862" cy="318"/>
            </a:xfrm>
            <a:prstGeom prst="line">
              <a:avLst/>
            </a:prstGeom>
            <a:ln w="38100" cap="flat" cmpd="sng">
              <a:solidFill>
                <a:srgbClr val="6A9D17"/>
              </a:solidFill>
              <a:prstDash val="solid"/>
              <a:round/>
              <a:headEnd type="none" w="med" len="med"/>
              <a:tailEnd type="triangle" w="med" len="med"/>
            </a:ln>
          </p:spPr>
        </p:sp>
        <p:sp>
          <p:nvSpPr>
            <p:cNvPr id="15394" name="直接连接符 43042"/>
            <p:cNvSpPr/>
            <p:nvPr/>
          </p:nvSpPr>
          <p:spPr>
            <a:xfrm flipH="1">
              <a:off x="2245" y="2115"/>
              <a:ext cx="454" cy="363"/>
            </a:xfrm>
            <a:prstGeom prst="line">
              <a:avLst/>
            </a:prstGeom>
            <a:ln w="38100" cap="flat" cmpd="sng">
              <a:solidFill>
                <a:srgbClr val="6A9D17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sp>
        <p:nvSpPr>
          <p:cNvPr id="43044" name="文本框 43043"/>
          <p:cNvSpPr txBox="1"/>
          <p:nvPr/>
        </p:nvSpPr>
        <p:spPr>
          <a:xfrm>
            <a:off x="3149191" y="5352648"/>
            <a:ext cx="3758711" cy="658888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ea typeface="楷体_GB2312" panose="02010609030101010101" pitchFamily="49" charset="-122"/>
              </a:rPr>
              <a:t>  </a:t>
            </a:r>
            <a:r>
              <a:rPr lang="zh-CN" altLang="en-US" sz="3600" b="1" dirty="0">
                <a:ea typeface="楷体_GB2312" panose="02010609030101010101" pitchFamily="49" charset="-122"/>
              </a:rPr>
              <a:t>女性携带者</a:t>
            </a:r>
          </a:p>
        </p:txBody>
      </p:sp>
      <p:sp>
        <p:nvSpPr>
          <p:cNvPr id="43045" name="文本框 43044"/>
          <p:cNvSpPr txBox="1"/>
          <p:nvPr/>
        </p:nvSpPr>
        <p:spPr>
          <a:xfrm>
            <a:off x="7111089" y="5276431"/>
            <a:ext cx="2884642" cy="658888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ea typeface="楷体_GB2312" panose="02010609030101010101" pitchFamily="49" charset="-122"/>
              </a:rPr>
              <a:t>男性正常</a:t>
            </a:r>
            <a:endParaRPr lang="zh-CN" altLang="en-US" sz="3600" b="1">
              <a:ea typeface="楷体_GB2312" panose="02010609030101010101" pitchFamily="49" charset="-122"/>
            </a:endParaRPr>
          </a:p>
        </p:txBody>
      </p:sp>
      <p:sp>
        <p:nvSpPr>
          <p:cNvPr id="43046" name="文本框 43045"/>
          <p:cNvSpPr txBox="1"/>
          <p:nvPr/>
        </p:nvSpPr>
        <p:spPr>
          <a:xfrm>
            <a:off x="613171" y="1557586"/>
            <a:ext cx="10666611" cy="658888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2106EC"/>
                </a:solidFill>
                <a:ea typeface="楷体_GB2312" panose="02010609030101010101" pitchFamily="49" charset="-122"/>
              </a:rPr>
              <a:t>①</a:t>
            </a:r>
            <a:r>
              <a:rPr lang="zh-CN" altLang="en-US" sz="3600" b="1" dirty="0">
                <a:solidFill>
                  <a:srgbClr val="2106EC"/>
                </a:solidFill>
                <a:ea typeface="楷体_GB2312" panose="02010609030101010101" pitchFamily="49" charset="-122"/>
              </a:rPr>
              <a:t>正常女性与色盲男性婚配的遗传图解</a:t>
            </a:r>
          </a:p>
        </p:txBody>
      </p:sp>
      <p:sp>
        <p:nvSpPr>
          <p:cNvPr id="43048" name="文本框 43047"/>
          <p:cNvSpPr txBox="1"/>
          <p:nvPr/>
        </p:nvSpPr>
        <p:spPr>
          <a:xfrm>
            <a:off x="3983048" y="5879819"/>
            <a:ext cx="6239121" cy="520389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700" b="1" dirty="0">
                <a:latin typeface="Times New Roman" panose="02020603050405020304" pitchFamily="18" charset="0"/>
              </a:rPr>
              <a:t>1                   </a:t>
            </a:r>
            <a:r>
              <a:rPr lang="zh-CN" altLang="en-US" sz="2700" b="1" dirty="0">
                <a:latin typeface="Times New Roman" panose="02020603050405020304" pitchFamily="18" charset="0"/>
              </a:rPr>
              <a:t>：               </a:t>
            </a:r>
            <a:r>
              <a:rPr lang="en-US" altLang="zh-CN" sz="2700" b="1" dirty="0">
                <a:latin typeface="Times New Roman" panose="02020603050405020304" pitchFamily="18" charset="0"/>
              </a:rPr>
              <a:t>1</a:t>
            </a:r>
          </a:p>
        </p:txBody>
      </p:sp>
      <p:sp>
        <p:nvSpPr>
          <p:cNvPr id="43049" name="文本框 43048"/>
          <p:cNvSpPr txBox="1"/>
          <p:nvPr/>
        </p:nvSpPr>
        <p:spPr>
          <a:xfrm>
            <a:off x="9447587" y="2441646"/>
            <a:ext cx="1951313" cy="2212284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rgbClr val="3333FF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103875" tIns="51938" rIns="103875" bIns="51938" anchor="t">
            <a:spAutoFit/>
          </a:bodyPr>
          <a:lstStyle/>
          <a:p>
            <a:r>
              <a:rPr lang="zh-CN" altLang="en-US" sz="2700" b="1" dirty="0">
                <a:solidFill>
                  <a:srgbClr val="890D60"/>
                </a:solidFill>
                <a:latin typeface="Tahoma" panose="020B0604030504040204" pitchFamily="34" charset="0"/>
              </a:rPr>
              <a:t>父亲的红绿色盲基因只能随着</a:t>
            </a:r>
            <a:r>
              <a:rPr lang="en-US" altLang="zh-CN" sz="2700" b="1" dirty="0">
                <a:solidFill>
                  <a:srgbClr val="890D60"/>
                </a:solidFill>
                <a:latin typeface="Tahoma" panose="020B0604030504040204" pitchFamily="34" charset="0"/>
              </a:rPr>
              <a:t>X</a:t>
            </a:r>
            <a:r>
              <a:rPr lang="zh-CN" altLang="en-US" sz="2700" b="1" dirty="0">
                <a:solidFill>
                  <a:srgbClr val="890D60"/>
                </a:solidFill>
                <a:latin typeface="Tahoma" panose="020B0604030504040204" pitchFamily="34" charset="0"/>
              </a:rPr>
              <a:t>染色体传给女儿。</a:t>
            </a:r>
          </a:p>
        </p:txBody>
      </p:sp>
      <p:sp>
        <p:nvSpPr>
          <p:cNvPr id="43050" name="直接连接符 43049"/>
          <p:cNvSpPr/>
          <p:nvPr/>
        </p:nvSpPr>
        <p:spPr>
          <a:xfrm>
            <a:off x="7923771" y="2820053"/>
            <a:ext cx="203173" cy="393717"/>
          </a:xfrm>
          <a:prstGeom prst="line">
            <a:avLst/>
          </a:prstGeom>
          <a:ln w="38100" cap="flat" cmpd="sng">
            <a:solidFill>
              <a:srgbClr val="6A9D17"/>
            </a:solidFill>
            <a:prstDash val="solid"/>
            <a:round/>
            <a:headEnd type="none" w="med" len="med"/>
            <a:tailEnd type="triangle" w="med" len="med"/>
          </a:ln>
        </p:spPr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3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3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43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43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43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" dur="500"/>
                                        <p:tgtEl>
                                          <p:spTgt spid="43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3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43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3" dur="500"/>
                                        <p:tgtEl>
                                          <p:spTgt spid="43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7" dur="500"/>
                                        <p:tgtEl>
                                          <p:spTgt spid="43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43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43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1" dur="500"/>
                                        <p:tgtEl>
                                          <p:spTgt spid="43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43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0" dur="500"/>
                                        <p:tgtEl>
                                          <p:spTgt spid="43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5" dur="500"/>
                                        <p:tgtEl>
                                          <p:spTgt spid="43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0" dur="500"/>
                                        <p:tgtEl>
                                          <p:spTgt spid="43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5" dur="500"/>
                                        <p:tgtEl>
                                          <p:spTgt spid="43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3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43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29" grpId="0"/>
      <p:bldP spid="43030" grpId="0"/>
      <p:bldP spid="43031" grpId="0"/>
      <p:bldP spid="43032" grpId="0"/>
      <p:bldP spid="43044" grpId="0"/>
      <p:bldP spid="43045" grpId="0"/>
      <p:bldP spid="43046" grpId="0"/>
      <p:bldP spid="43048" grpId="0"/>
      <p:bldP spid="4304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034" name="组合 44033"/>
          <p:cNvGrpSpPr/>
          <p:nvPr/>
        </p:nvGrpSpPr>
        <p:grpSpPr>
          <a:xfrm>
            <a:off x="3815616" y="1990310"/>
            <a:ext cx="1441262" cy="657378"/>
            <a:chOff x="1655" y="935"/>
            <a:chExt cx="681" cy="414"/>
          </a:xfrm>
        </p:grpSpPr>
        <p:sp>
          <p:nvSpPr>
            <p:cNvPr id="16386" name="椭圆 44034"/>
            <p:cNvSpPr/>
            <p:nvPr/>
          </p:nvSpPr>
          <p:spPr>
            <a:xfrm>
              <a:off x="1655" y="935"/>
              <a:ext cx="680" cy="408"/>
            </a:xfrm>
            <a:prstGeom prst="ellipse">
              <a:avLst/>
            </a:prstGeom>
            <a:solidFill>
              <a:srgbClr val="E4FF9F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387" name="文本框 44035"/>
            <p:cNvSpPr txBox="1"/>
            <p:nvPr/>
          </p:nvSpPr>
          <p:spPr>
            <a:xfrm>
              <a:off x="1701" y="981"/>
              <a:ext cx="635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 err="1"/>
                <a:t>X</a:t>
              </a:r>
              <a:r>
                <a:rPr lang="en-US" altLang="zh-CN" sz="3200" b="1" baseline="30000" err="1"/>
                <a:t>B</a:t>
              </a:r>
              <a:r>
                <a:rPr lang="en-US" altLang="zh-CN" sz="3200" b="1" err="1"/>
                <a:t>X</a:t>
              </a:r>
              <a:r>
                <a:rPr lang="en-US" altLang="zh-CN" sz="3200" b="1" baseline="30000" err="1"/>
                <a:t>b</a:t>
              </a:r>
              <a:endParaRPr lang="en-US" altLang="zh-CN" sz="3200" b="1" baseline="30000"/>
            </a:p>
          </p:txBody>
        </p:sp>
      </p:grpSp>
      <p:grpSp>
        <p:nvGrpSpPr>
          <p:cNvPr id="44037" name="组合 44036"/>
          <p:cNvGrpSpPr/>
          <p:nvPr/>
        </p:nvGrpSpPr>
        <p:grpSpPr>
          <a:xfrm>
            <a:off x="8710811" y="4581922"/>
            <a:ext cx="1439146" cy="655790"/>
            <a:chOff x="2426" y="754"/>
            <a:chExt cx="680" cy="413"/>
          </a:xfrm>
        </p:grpSpPr>
        <p:sp>
          <p:nvSpPr>
            <p:cNvPr id="16389" name="椭圆 44037"/>
            <p:cNvSpPr/>
            <p:nvPr/>
          </p:nvSpPr>
          <p:spPr>
            <a:xfrm>
              <a:off x="2426" y="754"/>
              <a:ext cx="680" cy="408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390" name="文本框 44038"/>
            <p:cNvSpPr txBox="1"/>
            <p:nvPr/>
          </p:nvSpPr>
          <p:spPr>
            <a:xfrm>
              <a:off x="2439" y="799"/>
              <a:ext cx="635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 err="1"/>
                <a:t> X</a:t>
              </a:r>
              <a:r>
                <a:rPr lang="en-US" altLang="zh-CN" sz="3200" b="1" baseline="30000" err="1"/>
                <a:t>b</a:t>
              </a:r>
              <a:r>
                <a:rPr lang="en-US" altLang="zh-CN" sz="3200" b="1" err="1"/>
                <a:t>Y</a:t>
              </a:r>
              <a:endParaRPr lang="en-US" altLang="zh-CN" sz="3200" b="1"/>
            </a:p>
          </p:txBody>
        </p:sp>
      </p:grpSp>
      <p:grpSp>
        <p:nvGrpSpPr>
          <p:cNvPr id="44040" name="组合 44039"/>
          <p:cNvGrpSpPr/>
          <p:nvPr/>
        </p:nvGrpSpPr>
        <p:grpSpPr>
          <a:xfrm>
            <a:off x="3047351" y="4583514"/>
            <a:ext cx="1458194" cy="655790"/>
            <a:chOff x="204" y="2251"/>
            <a:chExt cx="689" cy="413"/>
          </a:xfrm>
        </p:grpSpPr>
        <p:sp>
          <p:nvSpPr>
            <p:cNvPr id="16392" name="椭圆 44040"/>
            <p:cNvSpPr/>
            <p:nvPr/>
          </p:nvSpPr>
          <p:spPr>
            <a:xfrm>
              <a:off x="204" y="2251"/>
              <a:ext cx="680" cy="408"/>
            </a:xfrm>
            <a:prstGeom prst="ellipse">
              <a:avLst/>
            </a:prstGeom>
            <a:solidFill>
              <a:srgbClr val="C7FEAC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393" name="文本框 44041"/>
            <p:cNvSpPr txBox="1"/>
            <p:nvPr/>
          </p:nvSpPr>
          <p:spPr>
            <a:xfrm>
              <a:off x="258" y="2296"/>
              <a:ext cx="635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/>
                <a:t>X</a:t>
              </a:r>
              <a:r>
                <a:rPr lang="en-US" altLang="zh-CN" sz="3200" b="1" baseline="30000"/>
                <a:t>B</a:t>
              </a:r>
              <a:r>
                <a:rPr lang="en-US" altLang="zh-CN" sz="3200" b="1"/>
                <a:t>X</a:t>
              </a:r>
              <a:r>
                <a:rPr lang="en-US" altLang="zh-CN" sz="3200" b="1" baseline="30000"/>
                <a:t>B</a:t>
              </a:r>
            </a:p>
          </p:txBody>
        </p:sp>
      </p:grpSp>
      <p:grpSp>
        <p:nvGrpSpPr>
          <p:cNvPr id="44043" name="组合 44042"/>
          <p:cNvGrpSpPr/>
          <p:nvPr/>
        </p:nvGrpSpPr>
        <p:grpSpPr>
          <a:xfrm>
            <a:off x="7271666" y="1988722"/>
            <a:ext cx="1439146" cy="655790"/>
            <a:chOff x="1111" y="1979"/>
            <a:chExt cx="680" cy="413"/>
          </a:xfrm>
        </p:grpSpPr>
        <p:sp>
          <p:nvSpPr>
            <p:cNvPr id="16395" name="椭圆 44043"/>
            <p:cNvSpPr/>
            <p:nvPr/>
          </p:nvSpPr>
          <p:spPr>
            <a:xfrm>
              <a:off x="1111" y="1979"/>
              <a:ext cx="680" cy="408"/>
            </a:xfrm>
            <a:prstGeom prst="ellipse">
              <a:avLst/>
            </a:prstGeom>
            <a:solidFill>
              <a:srgbClr val="FFA897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396" name="文本框 44044"/>
            <p:cNvSpPr txBox="1"/>
            <p:nvPr/>
          </p:nvSpPr>
          <p:spPr>
            <a:xfrm>
              <a:off x="1156" y="2024"/>
              <a:ext cx="635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/>
                <a:t> X</a:t>
              </a:r>
              <a:r>
                <a:rPr lang="en-US" altLang="zh-CN" sz="3200" b="1" baseline="30000"/>
                <a:t>B</a:t>
              </a:r>
              <a:r>
                <a:rPr lang="en-US" altLang="zh-CN" sz="3200" b="1"/>
                <a:t>Y</a:t>
              </a:r>
            </a:p>
          </p:txBody>
        </p:sp>
      </p:grpSp>
      <p:grpSp>
        <p:nvGrpSpPr>
          <p:cNvPr id="44046" name="组合 44045"/>
          <p:cNvGrpSpPr/>
          <p:nvPr/>
        </p:nvGrpSpPr>
        <p:grpSpPr>
          <a:xfrm>
            <a:off x="5254771" y="3213214"/>
            <a:ext cx="681481" cy="584337"/>
            <a:chOff x="2513" y="2058"/>
            <a:chExt cx="322" cy="368"/>
          </a:xfrm>
        </p:grpSpPr>
        <p:sp>
          <p:nvSpPr>
            <p:cNvPr id="16398" name="椭圆 44046"/>
            <p:cNvSpPr/>
            <p:nvPr/>
          </p:nvSpPr>
          <p:spPr>
            <a:xfrm>
              <a:off x="2517" y="2069"/>
              <a:ext cx="318" cy="318"/>
            </a:xfrm>
            <a:prstGeom prst="ellipse">
              <a:avLst/>
            </a:prstGeom>
            <a:solidFill>
              <a:schemeClr val="bg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399" name="矩形 44047"/>
            <p:cNvSpPr/>
            <p:nvPr/>
          </p:nvSpPr>
          <p:spPr>
            <a:xfrm>
              <a:off x="2513" y="2058"/>
              <a:ext cx="296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3200" b="1" err="1"/>
                <a:t>X</a:t>
              </a:r>
              <a:r>
                <a:rPr lang="en-US" altLang="zh-CN" sz="3200" b="1" baseline="30000" err="1"/>
                <a:t>b</a:t>
              </a:r>
              <a:endParaRPr lang="en-US" altLang="zh-CN" sz="3200" b="1" baseline="30000"/>
            </a:p>
          </p:txBody>
        </p:sp>
      </p:grpSp>
      <p:grpSp>
        <p:nvGrpSpPr>
          <p:cNvPr id="44049" name="组合 44048"/>
          <p:cNvGrpSpPr/>
          <p:nvPr/>
        </p:nvGrpSpPr>
        <p:grpSpPr>
          <a:xfrm>
            <a:off x="3239942" y="3213210"/>
            <a:ext cx="863488" cy="584337"/>
            <a:chOff x="2835" y="2523"/>
            <a:chExt cx="408" cy="368"/>
          </a:xfrm>
        </p:grpSpPr>
        <p:sp>
          <p:nvSpPr>
            <p:cNvPr id="16401" name="椭圆 44049"/>
            <p:cNvSpPr/>
            <p:nvPr/>
          </p:nvSpPr>
          <p:spPr>
            <a:xfrm>
              <a:off x="2835" y="2523"/>
              <a:ext cx="318" cy="318"/>
            </a:xfrm>
            <a:prstGeom prst="ellipse">
              <a:avLst/>
            </a:prstGeom>
            <a:solidFill>
              <a:schemeClr val="bg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402" name="文本框 44050"/>
            <p:cNvSpPr txBox="1"/>
            <p:nvPr/>
          </p:nvSpPr>
          <p:spPr>
            <a:xfrm>
              <a:off x="2840" y="2523"/>
              <a:ext cx="403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/>
                <a:t>X</a:t>
              </a:r>
              <a:r>
                <a:rPr lang="en-US" altLang="zh-CN" sz="3200" b="1" baseline="30000"/>
                <a:t>B</a:t>
              </a:r>
              <a:endParaRPr lang="en-US" altLang="zh-CN" sz="3200" b="1"/>
            </a:p>
          </p:txBody>
        </p:sp>
      </p:grpSp>
      <p:grpSp>
        <p:nvGrpSpPr>
          <p:cNvPr id="44052" name="组合 44051"/>
          <p:cNvGrpSpPr/>
          <p:nvPr/>
        </p:nvGrpSpPr>
        <p:grpSpPr>
          <a:xfrm>
            <a:off x="9095997" y="3213219"/>
            <a:ext cx="673011" cy="584339"/>
            <a:chOff x="3470" y="3020"/>
            <a:chExt cx="318" cy="368"/>
          </a:xfrm>
        </p:grpSpPr>
        <p:sp>
          <p:nvSpPr>
            <p:cNvPr id="16404" name="椭圆 44052"/>
            <p:cNvSpPr/>
            <p:nvPr/>
          </p:nvSpPr>
          <p:spPr>
            <a:xfrm>
              <a:off x="3470" y="3022"/>
              <a:ext cx="318" cy="318"/>
            </a:xfrm>
            <a:prstGeom prst="ellipse">
              <a:avLst/>
            </a:prstGeom>
            <a:solidFill>
              <a:schemeClr val="bg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405" name="矩形 44053"/>
            <p:cNvSpPr/>
            <p:nvPr/>
          </p:nvSpPr>
          <p:spPr>
            <a:xfrm>
              <a:off x="3494" y="3020"/>
              <a:ext cx="217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3200" b="1"/>
                <a:t>Y</a:t>
              </a:r>
            </a:p>
          </p:txBody>
        </p:sp>
      </p:grpSp>
      <p:sp>
        <p:nvSpPr>
          <p:cNvPr id="44055" name="文本框 44054"/>
          <p:cNvSpPr txBox="1"/>
          <p:nvPr/>
        </p:nvSpPr>
        <p:spPr>
          <a:xfrm>
            <a:off x="1220906" y="1917270"/>
            <a:ext cx="1631737" cy="658888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ea typeface="楷体_GB2312" panose="02010609030101010101" pitchFamily="49" charset="-122"/>
              </a:rPr>
              <a:t>亲代</a:t>
            </a:r>
          </a:p>
        </p:txBody>
      </p:sp>
      <p:sp>
        <p:nvSpPr>
          <p:cNvPr id="44056" name="文本框 44055"/>
          <p:cNvSpPr txBox="1"/>
          <p:nvPr/>
        </p:nvSpPr>
        <p:spPr>
          <a:xfrm>
            <a:off x="1223033" y="3141762"/>
            <a:ext cx="1631738" cy="658888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ea typeface="楷体_GB2312" panose="02010609030101010101" pitchFamily="49" charset="-122"/>
              </a:rPr>
              <a:t>配子</a:t>
            </a:r>
          </a:p>
        </p:txBody>
      </p:sp>
      <p:sp>
        <p:nvSpPr>
          <p:cNvPr id="44057" name="文本框 44056"/>
          <p:cNvSpPr txBox="1"/>
          <p:nvPr/>
        </p:nvSpPr>
        <p:spPr>
          <a:xfrm>
            <a:off x="1127786" y="4581927"/>
            <a:ext cx="1631737" cy="658888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ea typeface="楷体_GB2312" panose="02010609030101010101" pitchFamily="49" charset="-122"/>
              </a:rPr>
              <a:t>子代</a:t>
            </a:r>
          </a:p>
        </p:txBody>
      </p:sp>
      <p:sp>
        <p:nvSpPr>
          <p:cNvPr id="44058" name="文本框 44057"/>
          <p:cNvSpPr txBox="1"/>
          <p:nvPr/>
        </p:nvSpPr>
        <p:spPr>
          <a:xfrm>
            <a:off x="5639946" y="1990310"/>
            <a:ext cx="865603" cy="658888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/>
              <a:t>×</a:t>
            </a:r>
          </a:p>
        </p:txBody>
      </p:sp>
      <p:sp>
        <p:nvSpPr>
          <p:cNvPr id="44059" name="直接连接符 44058"/>
          <p:cNvSpPr/>
          <p:nvPr/>
        </p:nvSpPr>
        <p:spPr>
          <a:xfrm flipH="1">
            <a:off x="3906604" y="2714367"/>
            <a:ext cx="507934" cy="533524"/>
          </a:xfrm>
          <a:prstGeom prst="line">
            <a:avLst/>
          </a:prstGeom>
          <a:ln w="38100" cap="flat" cmpd="sng">
            <a:solidFill>
              <a:srgbClr val="6A9D17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44060" name="直接连接符 44059"/>
          <p:cNvSpPr/>
          <p:nvPr/>
        </p:nvSpPr>
        <p:spPr>
          <a:xfrm flipH="1">
            <a:off x="7665315" y="2714367"/>
            <a:ext cx="304760" cy="533524"/>
          </a:xfrm>
          <a:prstGeom prst="line">
            <a:avLst/>
          </a:prstGeom>
          <a:ln w="38100" cap="flat" cmpd="sng">
            <a:solidFill>
              <a:srgbClr val="6A9D17"/>
            </a:solidFill>
            <a:prstDash val="solid"/>
            <a:round/>
            <a:headEnd type="none" w="med" len="med"/>
            <a:tailEnd type="triangle" w="med" len="med"/>
          </a:ln>
        </p:spPr>
      </p:sp>
      <p:grpSp>
        <p:nvGrpSpPr>
          <p:cNvPr id="44061" name="组合 44060"/>
          <p:cNvGrpSpPr/>
          <p:nvPr/>
        </p:nvGrpSpPr>
        <p:grpSpPr>
          <a:xfrm>
            <a:off x="3623010" y="3862646"/>
            <a:ext cx="3648658" cy="719305"/>
            <a:chOff x="1156" y="2160"/>
            <a:chExt cx="862" cy="363"/>
          </a:xfrm>
        </p:grpSpPr>
        <p:sp>
          <p:nvSpPr>
            <p:cNvPr id="16413" name="直接连接符 44061"/>
            <p:cNvSpPr/>
            <p:nvPr/>
          </p:nvSpPr>
          <p:spPr>
            <a:xfrm>
              <a:off x="1156" y="2160"/>
              <a:ext cx="0" cy="363"/>
            </a:xfrm>
            <a:prstGeom prst="line">
              <a:avLst/>
            </a:prstGeom>
            <a:ln w="38100" cap="flat" cmpd="sng">
              <a:solidFill>
                <a:srgbClr val="6A9D17"/>
              </a:solidFill>
              <a:prstDash val="solid"/>
              <a:round/>
              <a:headEnd type="none" w="med" len="med"/>
              <a:tailEnd type="triangle" w="med" len="med"/>
            </a:ln>
          </p:spPr>
        </p:sp>
        <p:sp>
          <p:nvSpPr>
            <p:cNvPr id="16414" name="直接连接符 44062"/>
            <p:cNvSpPr/>
            <p:nvPr/>
          </p:nvSpPr>
          <p:spPr>
            <a:xfrm flipH="1">
              <a:off x="1247" y="2160"/>
              <a:ext cx="771" cy="318"/>
            </a:xfrm>
            <a:prstGeom prst="line">
              <a:avLst/>
            </a:prstGeom>
            <a:ln w="38100" cap="flat" cmpd="sng">
              <a:solidFill>
                <a:srgbClr val="6A9D17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grpSp>
        <p:nvGrpSpPr>
          <p:cNvPr id="44064" name="组合 44063"/>
          <p:cNvGrpSpPr/>
          <p:nvPr/>
        </p:nvGrpSpPr>
        <p:grpSpPr>
          <a:xfrm>
            <a:off x="4103430" y="3862647"/>
            <a:ext cx="4992566" cy="609394"/>
            <a:chOff x="1292" y="2115"/>
            <a:chExt cx="1407" cy="363"/>
          </a:xfrm>
        </p:grpSpPr>
        <p:sp>
          <p:nvSpPr>
            <p:cNvPr id="16416" name="直接连接符 44064"/>
            <p:cNvSpPr/>
            <p:nvPr/>
          </p:nvSpPr>
          <p:spPr>
            <a:xfrm>
              <a:off x="1292" y="2160"/>
              <a:ext cx="862" cy="318"/>
            </a:xfrm>
            <a:prstGeom prst="line">
              <a:avLst/>
            </a:prstGeom>
            <a:ln w="38100" cap="flat" cmpd="sng">
              <a:solidFill>
                <a:srgbClr val="6A9D17"/>
              </a:solidFill>
              <a:prstDash val="solid"/>
              <a:round/>
              <a:headEnd type="none" w="med" len="med"/>
              <a:tailEnd type="triangle" w="med" len="med"/>
            </a:ln>
          </p:spPr>
        </p:sp>
        <p:sp>
          <p:nvSpPr>
            <p:cNvPr id="16417" name="直接连接符 44065"/>
            <p:cNvSpPr/>
            <p:nvPr/>
          </p:nvSpPr>
          <p:spPr>
            <a:xfrm flipH="1">
              <a:off x="2245" y="2115"/>
              <a:ext cx="454" cy="363"/>
            </a:xfrm>
            <a:prstGeom prst="line">
              <a:avLst/>
            </a:prstGeom>
            <a:ln w="38100" cap="flat" cmpd="sng">
              <a:solidFill>
                <a:srgbClr val="6A9D17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sp>
        <p:nvSpPr>
          <p:cNvPr id="44067" name="文本框 44066"/>
          <p:cNvSpPr txBox="1"/>
          <p:nvPr/>
        </p:nvSpPr>
        <p:spPr>
          <a:xfrm>
            <a:off x="4439022" y="5374262"/>
            <a:ext cx="2207407" cy="535778"/>
          </a:xfrm>
          <a:prstGeom prst="rect">
            <a:avLst/>
          </a:prstGeom>
          <a:noFill/>
          <a:ln w="9525">
            <a:noFill/>
          </a:ln>
        </p:spPr>
        <p:txBody>
          <a:bodyPr wrap="square" lIns="103875" tIns="51938" rIns="103875" bIns="5193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ea typeface="楷体_GB2312" panose="02010609030101010101" pitchFamily="49" charset="-122"/>
              </a:rPr>
              <a:t>  </a:t>
            </a:r>
            <a:r>
              <a:rPr lang="zh-CN" altLang="en-US" sz="2800" b="1" dirty="0">
                <a:ea typeface="楷体_GB2312" panose="02010609030101010101" pitchFamily="49" charset="-122"/>
              </a:rPr>
              <a:t>女性携带者</a:t>
            </a:r>
          </a:p>
        </p:txBody>
      </p:sp>
      <p:sp>
        <p:nvSpPr>
          <p:cNvPr id="44068" name="文本框 44067"/>
          <p:cNvSpPr txBox="1"/>
          <p:nvPr/>
        </p:nvSpPr>
        <p:spPr>
          <a:xfrm>
            <a:off x="6719250" y="5374010"/>
            <a:ext cx="1680212" cy="535778"/>
          </a:xfrm>
          <a:prstGeom prst="rect">
            <a:avLst/>
          </a:prstGeom>
          <a:noFill/>
          <a:ln w="9525">
            <a:noFill/>
          </a:ln>
        </p:spPr>
        <p:txBody>
          <a:bodyPr wrap="square" lIns="103875" tIns="51938" rIns="103875" bIns="5193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ea typeface="楷体_GB2312" panose="02010609030101010101" pitchFamily="49" charset="-122"/>
              </a:rPr>
              <a:t>男性正常</a:t>
            </a:r>
          </a:p>
        </p:txBody>
      </p:sp>
      <p:sp>
        <p:nvSpPr>
          <p:cNvPr id="44069" name="文本框 44068"/>
          <p:cNvSpPr txBox="1"/>
          <p:nvPr/>
        </p:nvSpPr>
        <p:spPr>
          <a:xfrm>
            <a:off x="1032368" y="1197546"/>
            <a:ext cx="10463438" cy="658888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2106EC"/>
                </a:solidFill>
                <a:ea typeface="楷体_GB2312" panose="02010609030101010101" pitchFamily="49" charset="-122"/>
              </a:rPr>
              <a:t>②</a:t>
            </a:r>
            <a:r>
              <a:rPr lang="zh-CN" altLang="en-US" sz="3600" b="1" dirty="0">
                <a:solidFill>
                  <a:srgbClr val="2106EC"/>
                </a:solidFill>
                <a:ea typeface="楷体_GB2312" panose="02010609030101010101" pitchFamily="49" charset="-122"/>
              </a:rPr>
              <a:t>女性携带者与正常男性婚配的遗传图解</a:t>
            </a:r>
          </a:p>
        </p:txBody>
      </p:sp>
      <p:grpSp>
        <p:nvGrpSpPr>
          <p:cNvPr id="44070" name="组合 44069"/>
          <p:cNvGrpSpPr/>
          <p:nvPr/>
        </p:nvGrpSpPr>
        <p:grpSpPr>
          <a:xfrm>
            <a:off x="7174330" y="3213214"/>
            <a:ext cx="681481" cy="584337"/>
            <a:chOff x="2513" y="2058"/>
            <a:chExt cx="322" cy="368"/>
          </a:xfrm>
        </p:grpSpPr>
        <p:sp>
          <p:nvSpPr>
            <p:cNvPr id="16422" name="椭圆 44070"/>
            <p:cNvSpPr/>
            <p:nvPr/>
          </p:nvSpPr>
          <p:spPr>
            <a:xfrm>
              <a:off x="2517" y="2069"/>
              <a:ext cx="318" cy="318"/>
            </a:xfrm>
            <a:prstGeom prst="ellipse">
              <a:avLst/>
            </a:prstGeom>
            <a:solidFill>
              <a:schemeClr val="bg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423" name="矩形 44071"/>
            <p:cNvSpPr/>
            <p:nvPr/>
          </p:nvSpPr>
          <p:spPr>
            <a:xfrm>
              <a:off x="2513" y="2058"/>
              <a:ext cx="310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3200" b="1"/>
                <a:t>X</a:t>
              </a:r>
              <a:r>
                <a:rPr lang="en-US" altLang="zh-CN" sz="3200" b="1" baseline="30000"/>
                <a:t>B</a:t>
              </a:r>
            </a:p>
          </p:txBody>
        </p:sp>
      </p:grpSp>
      <p:grpSp>
        <p:nvGrpSpPr>
          <p:cNvPr id="44073" name="组合 44072"/>
          <p:cNvGrpSpPr/>
          <p:nvPr/>
        </p:nvGrpSpPr>
        <p:grpSpPr>
          <a:xfrm>
            <a:off x="6696008" y="4581924"/>
            <a:ext cx="1439146" cy="655790"/>
            <a:chOff x="1111" y="1979"/>
            <a:chExt cx="680" cy="413"/>
          </a:xfrm>
        </p:grpSpPr>
        <p:sp>
          <p:nvSpPr>
            <p:cNvPr id="16425" name="椭圆 44073"/>
            <p:cNvSpPr/>
            <p:nvPr/>
          </p:nvSpPr>
          <p:spPr>
            <a:xfrm>
              <a:off x="1111" y="1979"/>
              <a:ext cx="680" cy="408"/>
            </a:xfrm>
            <a:prstGeom prst="ellipse">
              <a:avLst/>
            </a:prstGeom>
            <a:solidFill>
              <a:srgbClr val="FFA897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426" name="文本框 44074"/>
            <p:cNvSpPr txBox="1"/>
            <p:nvPr/>
          </p:nvSpPr>
          <p:spPr>
            <a:xfrm>
              <a:off x="1156" y="2024"/>
              <a:ext cx="635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/>
                <a:t> X</a:t>
              </a:r>
              <a:r>
                <a:rPr lang="en-US" altLang="zh-CN" sz="3200" b="1" baseline="30000"/>
                <a:t>B</a:t>
              </a:r>
              <a:r>
                <a:rPr lang="en-US" altLang="zh-CN" sz="3200" b="1"/>
                <a:t>Y</a:t>
              </a:r>
            </a:p>
          </p:txBody>
        </p:sp>
      </p:grpSp>
      <p:grpSp>
        <p:nvGrpSpPr>
          <p:cNvPr id="44076" name="组合 44075"/>
          <p:cNvGrpSpPr/>
          <p:nvPr/>
        </p:nvGrpSpPr>
        <p:grpSpPr>
          <a:xfrm>
            <a:off x="5542591" y="3789607"/>
            <a:ext cx="2014803" cy="665570"/>
            <a:chOff x="2789" y="2205"/>
            <a:chExt cx="952" cy="545"/>
          </a:xfrm>
        </p:grpSpPr>
        <p:sp>
          <p:nvSpPr>
            <p:cNvPr id="16428" name="直接连接符 44076"/>
            <p:cNvSpPr/>
            <p:nvPr/>
          </p:nvSpPr>
          <p:spPr>
            <a:xfrm>
              <a:off x="2789" y="2205"/>
              <a:ext cx="0" cy="545"/>
            </a:xfrm>
            <a:prstGeom prst="line">
              <a:avLst/>
            </a:prstGeom>
            <a:ln w="38100" cap="flat" cmpd="sng">
              <a:solidFill>
                <a:srgbClr val="6A9D17"/>
              </a:solidFill>
              <a:prstDash val="solid"/>
              <a:round/>
              <a:headEnd type="none" w="med" len="med"/>
              <a:tailEnd type="triangle" w="med" len="med"/>
            </a:ln>
          </p:spPr>
        </p:sp>
        <p:sp>
          <p:nvSpPr>
            <p:cNvPr id="16429" name="直接连接符 44077"/>
            <p:cNvSpPr/>
            <p:nvPr/>
          </p:nvSpPr>
          <p:spPr>
            <a:xfrm flipH="1">
              <a:off x="2925" y="2205"/>
              <a:ext cx="816" cy="499"/>
            </a:xfrm>
            <a:prstGeom prst="line">
              <a:avLst/>
            </a:prstGeom>
            <a:ln w="38100" cap="flat" cmpd="sng">
              <a:solidFill>
                <a:srgbClr val="6A9D17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grpSp>
        <p:nvGrpSpPr>
          <p:cNvPr id="44079" name="组合 44078"/>
          <p:cNvGrpSpPr/>
          <p:nvPr/>
        </p:nvGrpSpPr>
        <p:grpSpPr>
          <a:xfrm>
            <a:off x="4871694" y="4581923"/>
            <a:ext cx="1441264" cy="657378"/>
            <a:chOff x="1655" y="935"/>
            <a:chExt cx="681" cy="414"/>
          </a:xfrm>
        </p:grpSpPr>
        <p:sp>
          <p:nvSpPr>
            <p:cNvPr id="16431" name="椭圆 44079"/>
            <p:cNvSpPr/>
            <p:nvPr/>
          </p:nvSpPr>
          <p:spPr>
            <a:xfrm>
              <a:off x="1655" y="935"/>
              <a:ext cx="680" cy="408"/>
            </a:xfrm>
            <a:prstGeom prst="ellipse">
              <a:avLst/>
            </a:prstGeom>
            <a:solidFill>
              <a:srgbClr val="E4FF9F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432" name="文本框 44080"/>
            <p:cNvSpPr txBox="1"/>
            <p:nvPr/>
          </p:nvSpPr>
          <p:spPr>
            <a:xfrm>
              <a:off x="1701" y="981"/>
              <a:ext cx="635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 err="1"/>
                <a:t>X</a:t>
              </a:r>
              <a:r>
                <a:rPr lang="en-US" altLang="zh-CN" sz="3200" b="1" baseline="30000" err="1"/>
                <a:t>B</a:t>
              </a:r>
              <a:r>
                <a:rPr lang="en-US" altLang="zh-CN" sz="3200" b="1" err="1"/>
                <a:t>X</a:t>
              </a:r>
              <a:r>
                <a:rPr lang="en-US" altLang="zh-CN" sz="3200" b="1" baseline="30000" err="1"/>
                <a:t>b</a:t>
              </a:r>
              <a:endParaRPr lang="en-US" altLang="zh-CN" sz="3200" b="1" baseline="30000"/>
            </a:p>
          </p:txBody>
        </p:sp>
      </p:grpSp>
      <p:grpSp>
        <p:nvGrpSpPr>
          <p:cNvPr id="44082" name="组合 44081"/>
          <p:cNvGrpSpPr/>
          <p:nvPr/>
        </p:nvGrpSpPr>
        <p:grpSpPr>
          <a:xfrm>
            <a:off x="5830406" y="3789607"/>
            <a:ext cx="3648658" cy="665570"/>
            <a:chOff x="2925" y="2205"/>
            <a:chExt cx="1724" cy="545"/>
          </a:xfrm>
        </p:grpSpPr>
        <p:sp>
          <p:nvSpPr>
            <p:cNvPr id="16434" name="直接连接符 44082"/>
            <p:cNvSpPr/>
            <p:nvPr/>
          </p:nvSpPr>
          <p:spPr>
            <a:xfrm>
              <a:off x="2925" y="2205"/>
              <a:ext cx="1633" cy="545"/>
            </a:xfrm>
            <a:prstGeom prst="line">
              <a:avLst/>
            </a:prstGeom>
            <a:ln w="38100" cap="flat" cmpd="sng">
              <a:solidFill>
                <a:srgbClr val="6A9D17"/>
              </a:solidFill>
              <a:prstDash val="solid"/>
              <a:round/>
              <a:headEnd type="none" w="med" len="med"/>
              <a:tailEnd type="triangle" w="med" len="med"/>
            </a:ln>
          </p:spPr>
        </p:sp>
        <p:sp>
          <p:nvSpPr>
            <p:cNvPr id="16435" name="直接连接符 44083"/>
            <p:cNvSpPr/>
            <p:nvPr/>
          </p:nvSpPr>
          <p:spPr>
            <a:xfrm>
              <a:off x="4649" y="2296"/>
              <a:ext cx="0" cy="454"/>
            </a:xfrm>
            <a:prstGeom prst="line">
              <a:avLst/>
            </a:prstGeom>
            <a:ln w="38100" cap="flat" cmpd="sng">
              <a:solidFill>
                <a:srgbClr val="6A9D17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sp>
        <p:nvSpPr>
          <p:cNvPr id="44085" name="文本框 44084"/>
          <p:cNvSpPr txBox="1"/>
          <p:nvPr/>
        </p:nvSpPr>
        <p:spPr>
          <a:xfrm>
            <a:off x="2852643" y="5374262"/>
            <a:ext cx="1729092" cy="535778"/>
          </a:xfrm>
          <a:prstGeom prst="rect">
            <a:avLst/>
          </a:prstGeom>
          <a:noFill/>
          <a:ln w="9525">
            <a:noFill/>
          </a:ln>
        </p:spPr>
        <p:txBody>
          <a:bodyPr wrap="square" lIns="103875" tIns="51938" rIns="103875" bIns="5193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ea typeface="楷体_GB2312" panose="02010609030101010101" pitchFamily="49" charset="-122"/>
              </a:rPr>
              <a:t>女性正常</a:t>
            </a:r>
          </a:p>
        </p:txBody>
      </p:sp>
      <p:sp>
        <p:nvSpPr>
          <p:cNvPr id="44086" name="文本框 44085"/>
          <p:cNvSpPr txBox="1"/>
          <p:nvPr/>
        </p:nvSpPr>
        <p:spPr>
          <a:xfrm>
            <a:off x="8543478" y="5342288"/>
            <a:ext cx="1751522" cy="535778"/>
          </a:xfrm>
          <a:prstGeom prst="rect">
            <a:avLst/>
          </a:prstGeom>
          <a:noFill/>
          <a:ln w="9525">
            <a:noFill/>
          </a:ln>
        </p:spPr>
        <p:txBody>
          <a:bodyPr wrap="square" lIns="103875" tIns="51938" rIns="103875" bIns="5193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ea typeface="楷体_GB2312" panose="02010609030101010101" pitchFamily="49" charset="-122"/>
              </a:rPr>
              <a:t>男性色盲</a:t>
            </a:r>
          </a:p>
        </p:txBody>
      </p:sp>
      <p:sp>
        <p:nvSpPr>
          <p:cNvPr id="44087" name="文本框 44086"/>
          <p:cNvSpPr txBox="1"/>
          <p:nvPr/>
        </p:nvSpPr>
        <p:spPr>
          <a:xfrm>
            <a:off x="9671672" y="1518894"/>
            <a:ext cx="1951313" cy="1766884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rgbClr val="3333FF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103875" tIns="51938" rIns="103875" bIns="51938" anchor="t">
            <a:spAutoFit/>
          </a:bodyPr>
          <a:lstStyle/>
          <a:p>
            <a:r>
              <a:rPr lang="zh-CN" altLang="en-US" sz="2700" b="1" dirty="0">
                <a:solidFill>
                  <a:schemeClr val="tx2"/>
                </a:solidFill>
                <a:latin typeface="Tahoma" panose="020B0604030504040204" pitchFamily="34" charset="0"/>
              </a:rPr>
              <a:t>儿子的红绿色盲基因一定是从母亲那里传来。</a:t>
            </a:r>
          </a:p>
        </p:txBody>
      </p:sp>
      <p:sp>
        <p:nvSpPr>
          <p:cNvPr id="44088" name="文本框 44087"/>
          <p:cNvSpPr txBox="1"/>
          <p:nvPr/>
        </p:nvSpPr>
        <p:spPr>
          <a:xfrm>
            <a:off x="3592644" y="5846344"/>
            <a:ext cx="7111074" cy="535778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1        </a:t>
            </a:r>
            <a:r>
              <a:rPr lang="zh-CN" altLang="en-US" sz="2800" b="1" dirty="0">
                <a:latin typeface="Times New Roman" panose="02020603050405020304" pitchFamily="18" charset="0"/>
              </a:rPr>
              <a:t>：     </a:t>
            </a:r>
            <a:r>
              <a:rPr lang="en-US" altLang="zh-CN" sz="2800" b="1" dirty="0">
                <a:latin typeface="Times New Roman" panose="02020603050405020304" pitchFamily="18" charset="0"/>
              </a:rPr>
              <a:t>1          </a:t>
            </a:r>
            <a:r>
              <a:rPr lang="zh-CN" altLang="en-US" sz="2800" b="1" dirty="0">
                <a:latin typeface="Times New Roman" panose="02020603050405020304" pitchFamily="18" charset="0"/>
              </a:rPr>
              <a:t>：     </a:t>
            </a:r>
            <a:r>
              <a:rPr lang="en-US" altLang="zh-CN" sz="2800" b="1" dirty="0">
                <a:latin typeface="Times New Roman" panose="02020603050405020304" pitchFamily="18" charset="0"/>
              </a:rPr>
              <a:t>1        </a:t>
            </a:r>
            <a:r>
              <a:rPr lang="zh-CN" altLang="en-US" sz="2800" b="1" dirty="0">
                <a:latin typeface="Times New Roman" panose="02020603050405020304" pitchFamily="18" charset="0"/>
              </a:rPr>
              <a:t>：      </a:t>
            </a:r>
            <a:r>
              <a:rPr lang="en-US" altLang="zh-CN" sz="2800" b="1" dirty="0">
                <a:latin typeface="Times New Roman" panose="02020603050405020304" pitchFamily="18" charset="0"/>
              </a:rPr>
              <a:t>1</a:t>
            </a:r>
          </a:p>
        </p:txBody>
      </p:sp>
      <p:sp>
        <p:nvSpPr>
          <p:cNvPr id="44089" name="直接连接符 44088"/>
          <p:cNvSpPr/>
          <p:nvPr/>
        </p:nvSpPr>
        <p:spPr>
          <a:xfrm>
            <a:off x="4820887" y="2714369"/>
            <a:ext cx="507934" cy="609741"/>
          </a:xfrm>
          <a:prstGeom prst="line">
            <a:avLst/>
          </a:prstGeom>
          <a:ln w="38100" cap="flat" cmpd="sng">
            <a:solidFill>
              <a:srgbClr val="6A9D17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44090" name="直接连接符 44089"/>
          <p:cNvSpPr/>
          <p:nvPr/>
        </p:nvSpPr>
        <p:spPr>
          <a:xfrm>
            <a:off x="8274837" y="2714367"/>
            <a:ext cx="507934" cy="533524"/>
          </a:xfrm>
          <a:prstGeom prst="line">
            <a:avLst/>
          </a:prstGeom>
          <a:ln w="38100" cap="flat" cmpd="sng">
            <a:solidFill>
              <a:srgbClr val="6A9D17"/>
            </a:solidFill>
            <a:prstDash val="solid"/>
            <a:round/>
            <a:headEnd type="none" w="med" len="med"/>
            <a:tailEnd type="triangle" w="med" len="med"/>
          </a:ln>
        </p:spPr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4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4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44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44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44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44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44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5" dur="500"/>
                                        <p:tgtEl>
                                          <p:spTgt spid="44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9" dur="500"/>
                                        <p:tgtEl>
                                          <p:spTgt spid="44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44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44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3" dur="500"/>
                                        <p:tgtEl>
                                          <p:spTgt spid="44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7" dur="500"/>
                                        <p:tgtEl>
                                          <p:spTgt spid="44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2" dur="500"/>
                                        <p:tgtEl>
                                          <p:spTgt spid="44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44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1" dur="500"/>
                                        <p:tgtEl>
                                          <p:spTgt spid="44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6" dur="500"/>
                                        <p:tgtEl>
                                          <p:spTgt spid="44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44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5" dur="500"/>
                                        <p:tgtEl>
                                          <p:spTgt spid="44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0" dur="500"/>
                                        <p:tgtEl>
                                          <p:spTgt spid="44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44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"/>
                            </p:stCondLst>
                            <p:childTnLst>
                              <p:par>
                                <p:cTn id="10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9" dur="500"/>
                                        <p:tgtEl>
                                          <p:spTgt spid="44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4" dur="500"/>
                                        <p:tgtEl>
                                          <p:spTgt spid="44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9" dur="500"/>
                                        <p:tgtEl>
                                          <p:spTgt spid="44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00"/>
                            </p:stCondLst>
                            <p:childTnLst>
                              <p:par>
                                <p:cTn id="12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3" dur="5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8" dur="500"/>
                                        <p:tgtEl>
                                          <p:spTgt spid="44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3" dur="500"/>
                                        <p:tgtEl>
                                          <p:spTgt spid="44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44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44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55" grpId="0"/>
      <p:bldP spid="44056" grpId="0"/>
      <p:bldP spid="44057" grpId="0"/>
      <p:bldP spid="44058" grpId="0"/>
      <p:bldP spid="44067" grpId="0"/>
      <p:bldP spid="44068" grpId="0"/>
      <p:bldP spid="44069" grpId="0"/>
      <p:bldP spid="44085" grpId="0"/>
      <p:bldP spid="44086" grpId="0"/>
      <p:bldP spid="44087" grpId="0" animBg="1"/>
      <p:bldP spid="4408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文本框 45057"/>
          <p:cNvSpPr txBox="1"/>
          <p:nvPr/>
        </p:nvSpPr>
        <p:spPr>
          <a:xfrm>
            <a:off x="694606" y="4674115"/>
            <a:ext cx="10057091" cy="658888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3366FF"/>
                </a:solidFill>
                <a:latin typeface="Times New Roman" panose="02020603050405020304" pitchFamily="18" charset="0"/>
              </a:rPr>
              <a:t>④</a:t>
            </a:r>
            <a:r>
              <a:rPr lang="zh-CN" altLang="en-US" sz="3600" b="1" dirty="0">
                <a:solidFill>
                  <a:srgbClr val="3366FF"/>
                </a:solidFill>
                <a:ea typeface="楷体_GB2312" panose="02010609030101010101" pitchFamily="49" charset="-122"/>
              </a:rPr>
              <a:t>女性色盲</a:t>
            </a:r>
            <a:r>
              <a:rPr lang="zh-CN" altLang="en-US" sz="3600" b="1" dirty="0">
                <a:solidFill>
                  <a:srgbClr val="2106EC"/>
                </a:solidFill>
                <a:ea typeface="楷体_GB2312" panose="02010609030101010101" pitchFamily="49" charset="-122"/>
              </a:rPr>
              <a:t>与男性正常婚配的遗传图解</a:t>
            </a:r>
          </a:p>
        </p:txBody>
      </p:sp>
      <p:sp>
        <p:nvSpPr>
          <p:cNvPr id="17410" name="文本框 45059"/>
          <p:cNvSpPr txBox="1"/>
          <p:nvPr/>
        </p:nvSpPr>
        <p:spPr>
          <a:xfrm>
            <a:off x="694606" y="2997746"/>
            <a:ext cx="10768198" cy="658888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2106EC"/>
                </a:solidFill>
                <a:ea typeface="楷体_GB2312" panose="02010609030101010101" pitchFamily="49" charset="-122"/>
              </a:rPr>
              <a:t>③</a:t>
            </a:r>
            <a:r>
              <a:rPr lang="zh-CN" altLang="en-US" sz="3600" b="1" dirty="0">
                <a:solidFill>
                  <a:srgbClr val="2106EC"/>
                </a:solidFill>
                <a:ea typeface="楷体_GB2312" panose="02010609030101010101" pitchFamily="49" charset="-122"/>
              </a:rPr>
              <a:t>女性携带者与男性色盲婚配的遗传图解</a:t>
            </a:r>
          </a:p>
        </p:txBody>
      </p:sp>
      <p:sp>
        <p:nvSpPr>
          <p:cNvPr id="45062" name="文本框 45061"/>
          <p:cNvSpPr txBox="1"/>
          <p:nvPr/>
        </p:nvSpPr>
        <p:spPr>
          <a:xfrm>
            <a:off x="1320628" y="3835721"/>
            <a:ext cx="8838049" cy="520389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rgbClr val="3333FF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103875" tIns="51938" rIns="103875" bIns="51938" anchor="t">
            <a:spAutoFit/>
          </a:bodyPr>
          <a:lstStyle/>
          <a:p>
            <a:r>
              <a:rPr lang="zh-CN" altLang="en-US" sz="2700" b="1" dirty="0">
                <a:solidFill>
                  <a:srgbClr val="663300"/>
                </a:solidFill>
                <a:latin typeface="Tahoma" panose="020B0604030504040204" pitchFamily="34" charset="0"/>
                <a:ea typeface="楷体_GB2312" panose="02010609030101010101" pitchFamily="49" charset="-122"/>
              </a:rPr>
              <a:t>女儿是红绿色盲，父亲一定是色盲。</a:t>
            </a:r>
          </a:p>
        </p:txBody>
      </p:sp>
      <p:sp>
        <p:nvSpPr>
          <p:cNvPr id="45063" name="文本框 45062"/>
          <p:cNvSpPr txBox="1"/>
          <p:nvPr/>
        </p:nvSpPr>
        <p:spPr>
          <a:xfrm>
            <a:off x="1625390" y="5512509"/>
            <a:ext cx="7517421" cy="520389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103875" tIns="51938" rIns="103875" bIns="5193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700" b="1" dirty="0">
                <a:solidFill>
                  <a:srgbClr val="663300"/>
                </a:solidFill>
                <a:latin typeface="Tahoma" panose="020B0604030504040204" pitchFamily="34" charset="0"/>
                <a:ea typeface="楷体_GB2312" panose="02010609030101010101" pitchFamily="49" charset="-122"/>
              </a:rPr>
              <a:t>母亲是红绿色盲，儿子一定也是色盲。</a:t>
            </a:r>
            <a:endParaRPr lang="zh-CN" altLang="en-US" sz="2700" b="1">
              <a:solidFill>
                <a:srgbClr val="663300"/>
              </a:solidFill>
              <a:latin typeface="Tahoma" panose="020B060403050404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7413" name="文本框 45069"/>
          <p:cNvSpPr txBox="1"/>
          <p:nvPr/>
        </p:nvSpPr>
        <p:spPr>
          <a:xfrm>
            <a:off x="694606" y="1341562"/>
            <a:ext cx="8228529" cy="658888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红绿色盲的遗传特点：</a:t>
            </a:r>
          </a:p>
        </p:txBody>
      </p:sp>
      <p:sp>
        <p:nvSpPr>
          <p:cNvPr id="17414" name="文本框 45070"/>
          <p:cNvSpPr txBox="1"/>
          <p:nvPr/>
        </p:nvSpPr>
        <p:spPr>
          <a:xfrm>
            <a:off x="478582" y="2205658"/>
            <a:ext cx="10463438" cy="658888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（</a:t>
            </a:r>
            <a:r>
              <a:rPr lang="en-US" altLang="zh-CN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）女性患者的</a:t>
            </a:r>
            <a:r>
              <a:rPr lang="zh-CN" altLang="en-US" sz="3600" b="1" u="sng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    </a:t>
            </a: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和</a:t>
            </a:r>
            <a:r>
              <a:rPr lang="zh-CN" altLang="en-US" sz="3600" b="1" u="sng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     </a:t>
            </a: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一定是患者。</a:t>
            </a:r>
          </a:p>
        </p:txBody>
      </p:sp>
      <p:sp>
        <p:nvSpPr>
          <p:cNvPr id="45072" name="文本框 45071"/>
          <p:cNvSpPr txBox="1"/>
          <p:nvPr/>
        </p:nvSpPr>
        <p:spPr>
          <a:xfrm>
            <a:off x="4439022" y="2144466"/>
            <a:ext cx="1828562" cy="658888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父亲</a:t>
            </a:r>
          </a:p>
        </p:txBody>
      </p:sp>
      <p:sp>
        <p:nvSpPr>
          <p:cNvPr id="45073" name="文本框 45072"/>
          <p:cNvSpPr txBox="1"/>
          <p:nvPr/>
        </p:nvSpPr>
        <p:spPr>
          <a:xfrm>
            <a:off x="6815286" y="2133650"/>
            <a:ext cx="2234909" cy="658888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儿子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45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45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2" grpId="0" animBg="1"/>
      <p:bldP spid="45063" grpId="0" animBg="1"/>
      <p:bldP spid="45072" grpId="0"/>
      <p:bldP spid="4507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组合 23553"/>
          <p:cNvGrpSpPr/>
          <p:nvPr/>
        </p:nvGrpSpPr>
        <p:grpSpPr>
          <a:xfrm>
            <a:off x="2480399" y="2709715"/>
            <a:ext cx="6855167" cy="3386290"/>
            <a:chOff x="267" y="1104"/>
            <a:chExt cx="5287" cy="2687"/>
          </a:xfrm>
        </p:grpSpPr>
        <p:pic>
          <p:nvPicPr>
            <p:cNvPr id="18434" name="图片 23554" descr="1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0" y="1104"/>
              <a:ext cx="4959" cy="261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35" name="矩形 23555"/>
            <p:cNvSpPr/>
            <p:nvPr/>
          </p:nvSpPr>
          <p:spPr>
            <a:xfrm>
              <a:off x="267" y="2251"/>
              <a:ext cx="1844" cy="6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r">
                <a:lnSpc>
                  <a:spcPct val="90000"/>
                </a:lnSpc>
              </a:pPr>
              <a:r>
                <a:rPr lang="zh-CN" altLang="en-US" sz="4000" dirty="0">
                  <a:solidFill>
                    <a:srgbClr val="FF3300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男性患者</a:t>
              </a:r>
            </a:p>
          </p:txBody>
        </p:sp>
        <p:sp>
          <p:nvSpPr>
            <p:cNvPr id="18436" name="矩形 23556"/>
            <p:cNvSpPr/>
            <p:nvPr/>
          </p:nvSpPr>
          <p:spPr>
            <a:xfrm>
              <a:off x="3710" y="3185"/>
              <a:ext cx="1844" cy="6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r">
                <a:lnSpc>
                  <a:spcPct val="90000"/>
                </a:lnSpc>
              </a:pPr>
              <a:r>
                <a:rPr lang="zh-CN" altLang="en-US" sz="4000" dirty="0">
                  <a:solidFill>
                    <a:srgbClr val="FF3300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女性患者</a:t>
              </a:r>
            </a:p>
          </p:txBody>
        </p:sp>
        <p:sp>
          <p:nvSpPr>
            <p:cNvPr id="18437" name="直接连接符 23557"/>
            <p:cNvSpPr/>
            <p:nvPr/>
          </p:nvSpPr>
          <p:spPr>
            <a:xfrm flipH="1" flipV="1">
              <a:off x="1611" y="2839"/>
              <a:ext cx="645" cy="569"/>
            </a:xfrm>
            <a:prstGeom prst="line">
              <a:avLst/>
            </a:prstGeom>
            <a:ln w="57150" cap="flat" cmpd="sng">
              <a:solidFill>
                <a:srgbClr val="FFFF00"/>
              </a:solidFill>
              <a:prstDash val="solid"/>
              <a:round/>
              <a:headEnd type="none" w="med" len="med"/>
              <a:tailEnd type="triangle" w="med" len="med"/>
            </a:ln>
          </p:spPr>
        </p:sp>
        <p:sp>
          <p:nvSpPr>
            <p:cNvPr id="18438" name="直接连接符 23558"/>
            <p:cNvSpPr/>
            <p:nvPr/>
          </p:nvSpPr>
          <p:spPr>
            <a:xfrm>
              <a:off x="2352" y="3456"/>
              <a:ext cx="1534" cy="0"/>
            </a:xfrm>
            <a:prstGeom prst="line">
              <a:avLst/>
            </a:prstGeom>
            <a:ln w="57150" cap="flat" cmpd="sng">
              <a:solidFill>
                <a:srgbClr val="FFFF00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sp>
        <p:nvSpPr>
          <p:cNvPr id="18440" name="文本框 23560"/>
          <p:cNvSpPr txBox="1"/>
          <p:nvPr/>
        </p:nvSpPr>
        <p:spPr>
          <a:xfrm>
            <a:off x="694606" y="1197546"/>
            <a:ext cx="10822261" cy="1089775"/>
          </a:xfrm>
          <a:prstGeom prst="rect">
            <a:avLst/>
          </a:prstGeom>
          <a:noFill/>
          <a:ln w="9525">
            <a:noFill/>
          </a:ln>
        </p:spPr>
        <p:txBody>
          <a:bodyPr wrap="square" lIns="103875" tIns="51938" rIns="103875" bIns="5193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（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）因为男性只有一个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X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染色体，</a:t>
            </a:r>
            <a:r>
              <a:rPr lang="zh-CN" altLang="en-US" sz="3200" b="1" u="sng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  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有两个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X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染色体，</a:t>
            </a:r>
            <a:r>
              <a:rPr lang="zh-CN" altLang="en-US" sz="32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所以</a:t>
            </a:r>
            <a:r>
              <a:rPr lang="zh-CN" altLang="en-US" sz="3200" b="1" u="sng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       </a:t>
            </a:r>
            <a:r>
              <a:rPr lang="zh-CN" altLang="en-US" sz="32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患者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多于</a:t>
            </a:r>
            <a:r>
              <a:rPr lang="zh-CN" altLang="en-US" sz="3200" b="1" u="sng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   </a:t>
            </a:r>
            <a:r>
              <a:rPr lang="zh-CN" altLang="en-US" sz="32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患者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</a:p>
        </p:txBody>
      </p:sp>
      <p:sp>
        <p:nvSpPr>
          <p:cNvPr id="23562" name="文本框 23561"/>
          <p:cNvSpPr txBox="1"/>
          <p:nvPr/>
        </p:nvSpPr>
        <p:spPr>
          <a:xfrm>
            <a:off x="4932548" y="1650863"/>
            <a:ext cx="1234666" cy="597333"/>
          </a:xfrm>
          <a:prstGeom prst="rect">
            <a:avLst/>
          </a:prstGeom>
          <a:noFill/>
          <a:ln w="9525">
            <a:noFill/>
          </a:ln>
        </p:spPr>
        <p:txBody>
          <a:bodyPr wrap="square" lIns="103875" tIns="51938" rIns="103875" bIns="5193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女性</a:t>
            </a:r>
          </a:p>
        </p:txBody>
      </p:sp>
      <p:sp>
        <p:nvSpPr>
          <p:cNvPr id="23563" name="文本框 23562"/>
          <p:cNvSpPr txBox="1"/>
          <p:nvPr/>
        </p:nvSpPr>
        <p:spPr>
          <a:xfrm>
            <a:off x="7063322" y="1125538"/>
            <a:ext cx="1048108" cy="597333"/>
          </a:xfrm>
          <a:prstGeom prst="rect">
            <a:avLst/>
          </a:prstGeom>
          <a:noFill/>
          <a:ln w="9525">
            <a:noFill/>
          </a:ln>
        </p:spPr>
        <p:txBody>
          <a:bodyPr wrap="square" lIns="103875" tIns="51938" rIns="103875" bIns="5193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女性</a:t>
            </a:r>
          </a:p>
        </p:txBody>
      </p:sp>
      <p:sp>
        <p:nvSpPr>
          <p:cNvPr id="23564" name="文本框 23563"/>
          <p:cNvSpPr txBox="1"/>
          <p:nvPr/>
        </p:nvSpPr>
        <p:spPr>
          <a:xfrm>
            <a:off x="1846734" y="1650863"/>
            <a:ext cx="1223535" cy="597333"/>
          </a:xfrm>
          <a:prstGeom prst="rect">
            <a:avLst/>
          </a:prstGeom>
          <a:noFill/>
          <a:ln w="9525">
            <a:noFill/>
          </a:ln>
        </p:spPr>
        <p:txBody>
          <a:bodyPr wrap="square" lIns="103875" tIns="51938" rIns="103875" bIns="5193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男性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2" grpId="0"/>
      <p:bldP spid="23563" grpId="0"/>
      <p:bldP spid="2356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文本框 57345"/>
          <p:cNvSpPr txBox="1"/>
          <p:nvPr/>
        </p:nvSpPr>
        <p:spPr>
          <a:xfrm>
            <a:off x="790680" y="5846344"/>
            <a:ext cx="7104726" cy="535778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四种婚配方式组合成一个家系</a:t>
            </a:r>
          </a:p>
        </p:txBody>
      </p:sp>
      <p:sp>
        <p:nvSpPr>
          <p:cNvPr id="20482" name="矩形 57346"/>
          <p:cNvSpPr/>
          <p:nvPr/>
        </p:nvSpPr>
        <p:spPr>
          <a:xfrm>
            <a:off x="2182288" y="3403023"/>
            <a:ext cx="889452" cy="535778"/>
          </a:xfrm>
          <a:prstGeom prst="rect">
            <a:avLst/>
          </a:prstGeom>
          <a:noFill/>
          <a:ln w="9525">
            <a:noFill/>
          </a:ln>
        </p:spPr>
        <p:txBody>
          <a:bodyPr wrap="none" lIns="103875" tIns="51938" rIns="103875" bIns="51938" anchor="t">
            <a:spAutoFit/>
          </a:bodyPr>
          <a:lstStyle/>
          <a:p>
            <a:r>
              <a:rPr lang="en-US" altLang="zh-CN" sz="2800" b="1">
                <a:latin typeface="Times New Roman" panose="02020603050405020304" pitchFamily="18" charset="0"/>
                <a:ea typeface="楷体_GB2312" panose="02010609030101010101" pitchFamily="49" charset="-122"/>
              </a:rPr>
              <a:t>X</a:t>
            </a:r>
            <a:r>
              <a:rPr lang="en-US" altLang="zh-CN" sz="2800" b="1" baseline="30000">
                <a:latin typeface="Times New Roman" panose="02020603050405020304" pitchFamily="18" charset="0"/>
                <a:ea typeface="楷体_GB2312" panose="02010609030101010101" pitchFamily="49" charset="-122"/>
              </a:rPr>
              <a:t>B</a:t>
            </a:r>
            <a:r>
              <a:rPr lang="en-US" altLang="zh-CN" sz="2800" b="1">
                <a:latin typeface="Times New Roman" panose="02020603050405020304" pitchFamily="18" charset="0"/>
                <a:ea typeface="楷体_GB2312" panose="02010609030101010101" pitchFamily="49" charset="-122"/>
              </a:rPr>
              <a:t>Y</a:t>
            </a:r>
          </a:p>
        </p:txBody>
      </p:sp>
      <p:sp>
        <p:nvSpPr>
          <p:cNvPr id="20483" name="矩形 57347"/>
          <p:cNvSpPr/>
          <p:nvPr/>
        </p:nvSpPr>
        <p:spPr>
          <a:xfrm>
            <a:off x="7823398" y="2349674"/>
            <a:ext cx="862202" cy="535778"/>
          </a:xfrm>
          <a:prstGeom prst="rect">
            <a:avLst/>
          </a:prstGeom>
          <a:solidFill>
            <a:srgbClr val="B2B2B2"/>
          </a:solidFill>
          <a:ln w="9525" cap="flat" cmpd="sng">
            <a:solidFill>
              <a:schemeClr val="bg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103875" tIns="51938" rIns="103875" bIns="51938" anchor="t">
            <a:spAutoFit/>
          </a:bodyPr>
          <a:lstStyle/>
          <a:p>
            <a:r>
              <a:rPr lang="en-US" altLang="zh-CN" sz="2800" b="1" dirty="0" err="1">
                <a:latin typeface="Times New Roman" panose="02020603050405020304" pitchFamily="18" charset="0"/>
                <a:ea typeface="楷体_GB2312" panose="02010609030101010101" pitchFamily="49" charset="-122"/>
              </a:rPr>
              <a:t>X</a:t>
            </a:r>
            <a:r>
              <a:rPr lang="en-US" altLang="zh-CN" sz="2800" b="1" baseline="30000" dirty="0" err="1">
                <a:latin typeface="Times New Roman" panose="02020603050405020304" pitchFamily="18" charset="0"/>
                <a:ea typeface="楷体_GB2312" panose="02010609030101010101" pitchFamily="49" charset="-122"/>
              </a:rPr>
              <a:t>b</a:t>
            </a:r>
            <a:r>
              <a:rPr lang="en-US" altLang="zh-CN" sz="2800" b="1" dirty="0" err="1">
                <a:latin typeface="Times New Roman" panose="02020603050405020304" pitchFamily="18" charset="0"/>
                <a:ea typeface="楷体_GB2312" panose="02010609030101010101" pitchFamily="49" charset="-122"/>
              </a:rPr>
              <a:t>Y</a:t>
            </a:r>
            <a:endParaRPr lang="en-US" altLang="zh-CN" sz="2800" b="1" dirty="0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0484" name="文本框 57348"/>
          <p:cNvSpPr txBox="1"/>
          <p:nvPr/>
        </p:nvSpPr>
        <p:spPr>
          <a:xfrm>
            <a:off x="4583038" y="2349674"/>
            <a:ext cx="1049752" cy="535778"/>
          </a:xfrm>
          <a:prstGeom prst="rect">
            <a:avLst/>
          </a:prstGeom>
          <a:noFill/>
          <a:ln w="9525">
            <a:noFill/>
          </a:ln>
        </p:spPr>
        <p:txBody>
          <a:bodyPr wrap="none" lIns="103875" tIns="51938" rIns="103875" bIns="51938" anchor="t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X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B</a:t>
            </a:r>
            <a:r>
              <a:rPr lang="en-US" altLang="zh-CN" sz="28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X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B</a:t>
            </a:r>
          </a:p>
        </p:txBody>
      </p:sp>
      <p:sp>
        <p:nvSpPr>
          <p:cNvPr id="20485" name="文本框 57349"/>
          <p:cNvSpPr txBox="1"/>
          <p:nvPr/>
        </p:nvSpPr>
        <p:spPr>
          <a:xfrm>
            <a:off x="4402372" y="3444309"/>
            <a:ext cx="1022502" cy="535778"/>
          </a:xfrm>
          <a:prstGeom prst="rect">
            <a:avLst/>
          </a:prstGeom>
          <a:noFill/>
          <a:ln w="9525">
            <a:noFill/>
          </a:ln>
        </p:spPr>
        <p:txBody>
          <a:bodyPr wrap="none" lIns="103875" tIns="51938" rIns="103875" bIns="51938" anchor="t">
            <a:spAutoFit/>
          </a:bodyPr>
          <a:lstStyle/>
          <a:p>
            <a:r>
              <a:rPr lang="en-US" altLang="zh-CN" sz="2800" b="1" err="1">
                <a:latin typeface="Times New Roman" panose="02020603050405020304" pitchFamily="18" charset="0"/>
                <a:ea typeface="楷体_GB2312" panose="02010609030101010101" pitchFamily="49" charset="-122"/>
              </a:rPr>
              <a:t>X</a:t>
            </a:r>
            <a:r>
              <a:rPr lang="en-US" altLang="zh-CN" sz="2800" b="1" baseline="30000" err="1">
                <a:latin typeface="Times New Roman" panose="02020603050405020304" pitchFamily="18" charset="0"/>
                <a:ea typeface="楷体_GB2312" panose="02010609030101010101" pitchFamily="49" charset="-122"/>
              </a:rPr>
              <a:t>B</a:t>
            </a:r>
            <a:r>
              <a:rPr lang="en-US" altLang="zh-CN" sz="2800" b="1" err="1">
                <a:latin typeface="Times New Roman" panose="02020603050405020304" pitchFamily="18" charset="0"/>
                <a:ea typeface="楷体_GB2312" panose="02010609030101010101" pitchFamily="49" charset="-122"/>
              </a:rPr>
              <a:t>X</a:t>
            </a:r>
            <a:r>
              <a:rPr lang="en-US" altLang="zh-CN" sz="2800" b="1" baseline="30000" err="1">
                <a:latin typeface="Times New Roman" panose="02020603050405020304" pitchFamily="18" charset="0"/>
                <a:ea typeface="楷体_GB2312" panose="02010609030101010101" pitchFamily="49" charset="-122"/>
              </a:rPr>
              <a:t>b</a:t>
            </a:r>
            <a:endParaRPr lang="en-US" altLang="zh-CN" sz="2800" b="1" baseline="30000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0486" name="矩形 57350"/>
          <p:cNvSpPr/>
          <p:nvPr/>
        </p:nvSpPr>
        <p:spPr>
          <a:xfrm>
            <a:off x="7576973" y="3453835"/>
            <a:ext cx="889452" cy="535778"/>
          </a:xfrm>
          <a:prstGeom prst="rect">
            <a:avLst/>
          </a:prstGeom>
          <a:noFill/>
          <a:ln w="9525">
            <a:noFill/>
          </a:ln>
        </p:spPr>
        <p:txBody>
          <a:bodyPr wrap="none" lIns="103875" tIns="51938" rIns="103875" bIns="51938" anchor="t">
            <a:spAutoFit/>
          </a:bodyPr>
          <a:lstStyle/>
          <a:p>
            <a:r>
              <a:rPr lang="en-US" altLang="zh-CN" sz="2800" b="1">
                <a:latin typeface="Times New Roman" panose="02020603050405020304" pitchFamily="18" charset="0"/>
                <a:ea typeface="楷体_GB2312" panose="02010609030101010101" pitchFamily="49" charset="-122"/>
              </a:rPr>
              <a:t>X</a:t>
            </a:r>
            <a:r>
              <a:rPr lang="en-US" altLang="zh-CN" sz="2800" b="1" baseline="30000">
                <a:latin typeface="Times New Roman" panose="02020603050405020304" pitchFamily="18" charset="0"/>
                <a:ea typeface="楷体_GB2312" panose="02010609030101010101" pitchFamily="49" charset="-122"/>
              </a:rPr>
              <a:t>B</a:t>
            </a:r>
            <a:r>
              <a:rPr lang="en-US" altLang="zh-CN" sz="2800" b="1">
                <a:latin typeface="Times New Roman" panose="02020603050405020304" pitchFamily="18" charset="0"/>
                <a:ea typeface="楷体_GB2312" panose="02010609030101010101" pitchFamily="49" charset="-122"/>
              </a:rPr>
              <a:t>Y</a:t>
            </a:r>
          </a:p>
        </p:txBody>
      </p:sp>
      <p:sp>
        <p:nvSpPr>
          <p:cNvPr id="20487" name="文本框 57351"/>
          <p:cNvSpPr txBox="1"/>
          <p:nvPr/>
        </p:nvSpPr>
        <p:spPr>
          <a:xfrm>
            <a:off x="10522991" y="3447482"/>
            <a:ext cx="1492055" cy="535778"/>
          </a:xfrm>
          <a:prstGeom prst="rect">
            <a:avLst/>
          </a:prstGeom>
          <a:solidFill>
            <a:srgbClr val="B2B2B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103875" tIns="51938" rIns="103875" bIns="51938" anchor="t">
            <a:spAutoFit/>
          </a:bodyPr>
          <a:lstStyle/>
          <a:p>
            <a:r>
              <a:rPr lang="en-US" altLang="zh-CN" sz="2800" b="1" err="1">
                <a:latin typeface="Times New Roman" panose="02020603050405020304" pitchFamily="18" charset="0"/>
                <a:ea typeface="楷体_GB2312" panose="02010609030101010101" pitchFamily="49" charset="-122"/>
              </a:rPr>
              <a:t>X</a:t>
            </a:r>
            <a:r>
              <a:rPr lang="en-US" altLang="zh-CN" sz="2800" b="1" baseline="30000" err="1">
                <a:latin typeface="Times New Roman" panose="02020603050405020304" pitchFamily="18" charset="0"/>
                <a:ea typeface="楷体_GB2312" panose="02010609030101010101" pitchFamily="49" charset="-122"/>
              </a:rPr>
              <a:t>b</a:t>
            </a:r>
            <a:r>
              <a:rPr lang="en-US" altLang="zh-CN" sz="2800" b="1" err="1">
                <a:latin typeface="Times New Roman" panose="02020603050405020304" pitchFamily="18" charset="0"/>
                <a:ea typeface="楷体_GB2312" panose="02010609030101010101" pitchFamily="49" charset="-122"/>
              </a:rPr>
              <a:t>X</a:t>
            </a:r>
            <a:r>
              <a:rPr lang="en-US" altLang="zh-CN" sz="2800" b="1" baseline="30000" err="1">
                <a:latin typeface="Times New Roman" panose="02020603050405020304" pitchFamily="18" charset="0"/>
                <a:ea typeface="楷体_GB2312" panose="02010609030101010101" pitchFamily="49" charset="-122"/>
              </a:rPr>
              <a:t>b</a:t>
            </a:r>
            <a:endParaRPr lang="en-US" altLang="zh-CN" sz="2800" b="1" baseline="30000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0488" name="文本框 57352"/>
          <p:cNvSpPr txBox="1"/>
          <p:nvPr/>
        </p:nvSpPr>
        <p:spPr>
          <a:xfrm>
            <a:off x="1270670" y="4509914"/>
            <a:ext cx="1049752" cy="535778"/>
          </a:xfrm>
          <a:prstGeom prst="rect">
            <a:avLst/>
          </a:prstGeom>
          <a:noFill/>
          <a:ln w="9525">
            <a:noFill/>
          </a:ln>
        </p:spPr>
        <p:txBody>
          <a:bodyPr wrap="none" lIns="103875" tIns="51938" rIns="103875" bIns="51938" anchor="t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X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B</a:t>
            </a:r>
            <a:r>
              <a:rPr lang="en-US" altLang="zh-CN" sz="28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X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B</a:t>
            </a:r>
          </a:p>
        </p:txBody>
      </p:sp>
      <p:sp>
        <p:nvSpPr>
          <p:cNvPr id="20489" name="文本框 57353"/>
          <p:cNvSpPr txBox="1"/>
          <p:nvPr/>
        </p:nvSpPr>
        <p:spPr>
          <a:xfrm>
            <a:off x="2408408" y="4550200"/>
            <a:ext cx="1022502" cy="535778"/>
          </a:xfrm>
          <a:prstGeom prst="rect">
            <a:avLst/>
          </a:prstGeom>
          <a:noFill/>
          <a:ln w="9525">
            <a:noFill/>
          </a:ln>
        </p:spPr>
        <p:txBody>
          <a:bodyPr wrap="none" lIns="103875" tIns="51938" rIns="103875" bIns="51938" anchor="t">
            <a:spAutoFit/>
          </a:bodyPr>
          <a:lstStyle/>
          <a:p>
            <a:r>
              <a:rPr lang="en-US" altLang="zh-CN" sz="2800" b="1" dirty="0" err="1">
                <a:latin typeface="Times New Roman" panose="02020603050405020304" pitchFamily="18" charset="0"/>
                <a:ea typeface="楷体_GB2312" panose="02010609030101010101" pitchFamily="49" charset="-122"/>
              </a:rPr>
              <a:t>X</a:t>
            </a:r>
            <a:r>
              <a:rPr lang="en-US" altLang="zh-CN" sz="2800" b="1" baseline="30000" dirty="0" err="1">
                <a:latin typeface="Times New Roman" panose="02020603050405020304" pitchFamily="18" charset="0"/>
                <a:ea typeface="楷体_GB2312" panose="02010609030101010101" pitchFamily="49" charset="-122"/>
              </a:rPr>
              <a:t>B</a:t>
            </a:r>
            <a:r>
              <a:rPr lang="en-US" altLang="zh-CN" sz="2800" b="1" dirty="0" err="1">
                <a:latin typeface="Times New Roman" panose="02020603050405020304" pitchFamily="18" charset="0"/>
                <a:ea typeface="楷体_GB2312" panose="02010609030101010101" pitchFamily="49" charset="-122"/>
              </a:rPr>
              <a:t>X</a:t>
            </a:r>
            <a:r>
              <a:rPr lang="en-US" altLang="zh-CN" sz="2800" b="1" baseline="30000" dirty="0" err="1">
                <a:latin typeface="Times New Roman" panose="02020603050405020304" pitchFamily="18" charset="0"/>
                <a:ea typeface="楷体_GB2312" panose="02010609030101010101" pitchFamily="49" charset="-122"/>
              </a:rPr>
              <a:t>b</a:t>
            </a:r>
            <a:endParaRPr lang="en-US" altLang="zh-CN" sz="2800" b="1" baseline="30000" dirty="0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0490" name="矩形 57354"/>
          <p:cNvSpPr/>
          <p:nvPr/>
        </p:nvSpPr>
        <p:spPr>
          <a:xfrm>
            <a:off x="4413666" y="4509914"/>
            <a:ext cx="889452" cy="535778"/>
          </a:xfrm>
          <a:prstGeom prst="rect">
            <a:avLst/>
          </a:prstGeom>
          <a:noFill/>
          <a:ln w="9525">
            <a:noFill/>
          </a:ln>
        </p:spPr>
        <p:txBody>
          <a:bodyPr wrap="none" lIns="103875" tIns="51938" rIns="103875" bIns="51938" anchor="t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X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B</a:t>
            </a:r>
            <a:r>
              <a:rPr lang="en-US" altLang="zh-CN" sz="28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Y</a:t>
            </a:r>
          </a:p>
        </p:txBody>
      </p:sp>
      <p:sp>
        <p:nvSpPr>
          <p:cNvPr id="20491" name="文本框 57355"/>
          <p:cNvSpPr txBox="1"/>
          <p:nvPr/>
        </p:nvSpPr>
        <p:spPr>
          <a:xfrm>
            <a:off x="6065868" y="4469091"/>
            <a:ext cx="862202" cy="535778"/>
          </a:xfrm>
          <a:prstGeom prst="rect">
            <a:avLst/>
          </a:prstGeom>
          <a:solidFill>
            <a:srgbClr val="B2B2B2"/>
          </a:solidFill>
          <a:ln w="9525" cap="flat" cmpd="sng">
            <a:solidFill>
              <a:schemeClr val="bg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103875" tIns="51938" rIns="103875" bIns="51938" anchor="t">
            <a:spAutoFit/>
          </a:bodyPr>
          <a:lstStyle/>
          <a:p>
            <a:r>
              <a:rPr lang="en-US" altLang="zh-CN" sz="2800" b="1" err="1">
                <a:latin typeface="Times New Roman" panose="02020603050405020304" pitchFamily="18" charset="0"/>
                <a:ea typeface="楷体_GB2312" panose="02010609030101010101" pitchFamily="49" charset="-122"/>
              </a:rPr>
              <a:t>X</a:t>
            </a:r>
            <a:r>
              <a:rPr lang="en-US" altLang="zh-CN" sz="2800" b="1" baseline="30000" err="1">
                <a:latin typeface="Times New Roman" panose="02020603050405020304" pitchFamily="18" charset="0"/>
                <a:ea typeface="楷体_GB2312" panose="02010609030101010101" pitchFamily="49" charset="-122"/>
              </a:rPr>
              <a:t>b</a:t>
            </a:r>
            <a:r>
              <a:rPr lang="en-US" altLang="zh-CN" sz="2800" b="1" err="1">
                <a:latin typeface="Times New Roman" panose="02020603050405020304" pitchFamily="18" charset="0"/>
                <a:ea typeface="楷体_GB2312" panose="02010609030101010101" pitchFamily="49" charset="-122"/>
              </a:rPr>
              <a:t>Y</a:t>
            </a:r>
            <a:endParaRPr lang="en-US" altLang="zh-CN" sz="2800" b="1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0492" name="文本框 57356"/>
          <p:cNvSpPr txBox="1"/>
          <p:nvPr/>
        </p:nvSpPr>
        <p:spPr>
          <a:xfrm>
            <a:off x="8385072" y="4509914"/>
            <a:ext cx="1022502" cy="535778"/>
          </a:xfrm>
          <a:prstGeom prst="rect">
            <a:avLst/>
          </a:prstGeom>
          <a:noFill/>
          <a:ln w="9525">
            <a:noFill/>
          </a:ln>
        </p:spPr>
        <p:txBody>
          <a:bodyPr wrap="none" lIns="103875" tIns="51938" rIns="103875" bIns="51938" anchor="t">
            <a:spAutoFit/>
          </a:bodyPr>
          <a:lstStyle/>
          <a:p>
            <a:r>
              <a:rPr lang="en-US" altLang="zh-CN" sz="2800" b="1" dirty="0" err="1">
                <a:latin typeface="Times New Roman" panose="02020603050405020304" pitchFamily="18" charset="0"/>
                <a:ea typeface="楷体_GB2312" panose="02010609030101010101" pitchFamily="49" charset="-122"/>
              </a:rPr>
              <a:t>X</a:t>
            </a:r>
            <a:r>
              <a:rPr lang="en-US" altLang="zh-CN" sz="2800" b="1" baseline="30000" dirty="0" err="1">
                <a:latin typeface="Times New Roman" panose="02020603050405020304" pitchFamily="18" charset="0"/>
                <a:ea typeface="楷体_GB2312" panose="02010609030101010101" pitchFamily="49" charset="-122"/>
              </a:rPr>
              <a:t>B</a:t>
            </a:r>
            <a:r>
              <a:rPr lang="en-US" altLang="zh-CN" sz="2800" b="1" dirty="0" err="1">
                <a:latin typeface="Times New Roman" panose="02020603050405020304" pitchFamily="18" charset="0"/>
                <a:ea typeface="楷体_GB2312" panose="02010609030101010101" pitchFamily="49" charset="-122"/>
              </a:rPr>
              <a:t>X</a:t>
            </a:r>
            <a:r>
              <a:rPr lang="en-US" altLang="zh-CN" sz="2800" b="1" baseline="30000" dirty="0" err="1">
                <a:latin typeface="Times New Roman" panose="02020603050405020304" pitchFamily="18" charset="0"/>
                <a:ea typeface="楷体_GB2312" panose="02010609030101010101" pitchFamily="49" charset="-122"/>
              </a:rPr>
              <a:t>b</a:t>
            </a:r>
            <a:endParaRPr lang="en-US" altLang="zh-CN" sz="2800" b="1" baseline="30000" dirty="0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0493" name="文本框 57357"/>
          <p:cNvSpPr txBox="1"/>
          <p:nvPr/>
        </p:nvSpPr>
        <p:spPr>
          <a:xfrm>
            <a:off x="9921932" y="4472268"/>
            <a:ext cx="862202" cy="535778"/>
          </a:xfrm>
          <a:prstGeom prst="rect">
            <a:avLst/>
          </a:prstGeom>
          <a:solidFill>
            <a:srgbClr val="B2B2B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103875" tIns="51938" rIns="103875" bIns="51938" anchor="t">
            <a:spAutoFit/>
          </a:bodyPr>
          <a:lstStyle/>
          <a:p>
            <a:r>
              <a:rPr lang="en-US" altLang="zh-CN" sz="2800" b="1" err="1">
                <a:latin typeface="Times New Roman" panose="02020603050405020304" pitchFamily="18" charset="0"/>
                <a:ea typeface="楷体_GB2312" panose="02010609030101010101" pitchFamily="49" charset="-122"/>
              </a:rPr>
              <a:t>X</a:t>
            </a:r>
            <a:r>
              <a:rPr lang="en-US" altLang="zh-CN" sz="2800" b="1" baseline="30000" err="1">
                <a:latin typeface="Times New Roman" panose="02020603050405020304" pitchFamily="18" charset="0"/>
                <a:ea typeface="楷体_GB2312" panose="02010609030101010101" pitchFamily="49" charset="-122"/>
              </a:rPr>
              <a:t>b</a:t>
            </a:r>
            <a:r>
              <a:rPr lang="en-US" altLang="zh-CN" sz="2800" b="1" err="1">
                <a:latin typeface="Times New Roman" panose="02020603050405020304" pitchFamily="18" charset="0"/>
                <a:ea typeface="楷体_GB2312" panose="02010609030101010101" pitchFamily="49" charset="-122"/>
              </a:rPr>
              <a:t>Y</a:t>
            </a:r>
            <a:endParaRPr lang="en-US" altLang="zh-CN" sz="2800" b="1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0494" name="文本框 57358"/>
          <p:cNvSpPr txBox="1"/>
          <p:nvPr/>
        </p:nvSpPr>
        <p:spPr>
          <a:xfrm>
            <a:off x="4662412" y="5446018"/>
            <a:ext cx="1022502" cy="535778"/>
          </a:xfrm>
          <a:prstGeom prst="rect">
            <a:avLst/>
          </a:prstGeom>
          <a:noFill/>
          <a:ln w="9525">
            <a:noFill/>
          </a:ln>
        </p:spPr>
        <p:txBody>
          <a:bodyPr wrap="none" lIns="103875" tIns="51938" rIns="103875" bIns="51938" anchor="t">
            <a:spAutoFit/>
          </a:bodyPr>
          <a:lstStyle/>
          <a:p>
            <a:r>
              <a:rPr lang="en-US" altLang="zh-CN" sz="2800" b="1" dirty="0" err="1">
                <a:latin typeface="Times New Roman" panose="02020603050405020304" pitchFamily="18" charset="0"/>
                <a:ea typeface="楷体_GB2312" panose="02010609030101010101" pitchFamily="49" charset="-122"/>
              </a:rPr>
              <a:t>X</a:t>
            </a:r>
            <a:r>
              <a:rPr lang="en-US" altLang="zh-CN" sz="2800" b="1" baseline="30000" dirty="0" err="1">
                <a:latin typeface="Times New Roman" panose="02020603050405020304" pitchFamily="18" charset="0"/>
                <a:ea typeface="楷体_GB2312" panose="02010609030101010101" pitchFamily="49" charset="-122"/>
              </a:rPr>
              <a:t>B</a:t>
            </a:r>
            <a:r>
              <a:rPr lang="en-US" altLang="zh-CN" sz="2800" b="1" dirty="0" err="1">
                <a:latin typeface="Times New Roman" panose="02020603050405020304" pitchFamily="18" charset="0"/>
                <a:ea typeface="楷体_GB2312" panose="02010609030101010101" pitchFamily="49" charset="-122"/>
              </a:rPr>
              <a:t>X</a:t>
            </a:r>
            <a:r>
              <a:rPr lang="en-US" altLang="zh-CN" sz="2800" b="1" baseline="30000" dirty="0" err="1">
                <a:latin typeface="Times New Roman" panose="02020603050405020304" pitchFamily="18" charset="0"/>
                <a:ea typeface="楷体_GB2312" panose="02010609030101010101" pitchFamily="49" charset="-122"/>
              </a:rPr>
              <a:t>b</a:t>
            </a:r>
            <a:endParaRPr lang="en-US" altLang="zh-CN" sz="2800" b="1" baseline="30000" dirty="0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0495" name="文本框 57359"/>
          <p:cNvSpPr txBox="1"/>
          <p:nvPr/>
        </p:nvSpPr>
        <p:spPr>
          <a:xfrm>
            <a:off x="6581979" y="5446021"/>
            <a:ext cx="995250" cy="535778"/>
          </a:xfrm>
          <a:prstGeom prst="rect">
            <a:avLst/>
          </a:prstGeom>
          <a:solidFill>
            <a:srgbClr val="B2B2B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103875" tIns="51938" rIns="103875" bIns="51938" anchor="t">
            <a:spAutoFit/>
          </a:bodyPr>
          <a:lstStyle/>
          <a:p>
            <a:r>
              <a:rPr lang="en-US" altLang="zh-CN" sz="2800" b="1" err="1">
                <a:latin typeface="Times New Roman" panose="02020603050405020304" pitchFamily="18" charset="0"/>
                <a:ea typeface="楷体_GB2312" panose="02010609030101010101" pitchFamily="49" charset="-122"/>
              </a:rPr>
              <a:t>X</a:t>
            </a:r>
            <a:r>
              <a:rPr lang="en-US" altLang="zh-CN" sz="2800" b="1" baseline="30000" err="1">
                <a:latin typeface="Times New Roman" panose="02020603050405020304" pitchFamily="18" charset="0"/>
                <a:ea typeface="楷体_GB2312" panose="02010609030101010101" pitchFamily="49" charset="-122"/>
              </a:rPr>
              <a:t>b</a:t>
            </a:r>
            <a:r>
              <a:rPr lang="en-US" altLang="zh-CN" sz="2800" b="1" err="1">
                <a:latin typeface="Times New Roman" panose="02020603050405020304" pitchFamily="18" charset="0"/>
                <a:ea typeface="楷体_GB2312" panose="02010609030101010101" pitchFamily="49" charset="-122"/>
              </a:rPr>
              <a:t>X</a:t>
            </a:r>
            <a:r>
              <a:rPr lang="en-US" altLang="zh-CN" sz="2800" b="1" baseline="30000" err="1">
                <a:latin typeface="Times New Roman" panose="02020603050405020304" pitchFamily="18" charset="0"/>
                <a:ea typeface="楷体_GB2312" panose="02010609030101010101" pitchFamily="49" charset="-122"/>
              </a:rPr>
              <a:t>b</a:t>
            </a:r>
            <a:endParaRPr lang="en-US" altLang="zh-CN" sz="2800" b="1" baseline="30000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0496" name="矩形 57360"/>
          <p:cNvSpPr/>
          <p:nvPr/>
        </p:nvSpPr>
        <p:spPr>
          <a:xfrm>
            <a:off x="8262409" y="5446018"/>
            <a:ext cx="889452" cy="535778"/>
          </a:xfrm>
          <a:prstGeom prst="rect">
            <a:avLst/>
          </a:prstGeom>
          <a:noFill/>
          <a:ln w="9525">
            <a:noFill/>
          </a:ln>
        </p:spPr>
        <p:txBody>
          <a:bodyPr wrap="none" lIns="103875" tIns="51938" rIns="103875" bIns="51938" anchor="t">
            <a:spAutoFit/>
          </a:bodyPr>
          <a:lstStyle/>
          <a:p>
            <a:r>
              <a:rPr lang="en-US" altLang="zh-CN" sz="2800" b="1">
                <a:latin typeface="Times New Roman" panose="02020603050405020304" pitchFamily="18" charset="0"/>
                <a:ea typeface="楷体_GB2312" panose="02010609030101010101" pitchFamily="49" charset="-122"/>
              </a:rPr>
              <a:t>X</a:t>
            </a:r>
            <a:r>
              <a:rPr lang="en-US" altLang="zh-CN" sz="2800" b="1" baseline="30000">
                <a:latin typeface="Times New Roman" panose="02020603050405020304" pitchFamily="18" charset="0"/>
                <a:ea typeface="楷体_GB2312" panose="02010609030101010101" pitchFamily="49" charset="-122"/>
              </a:rPr>
              <a:t>B</a:t>
            </a:r>
            <a:r>
              <a:rPr lang="en-US" altLang="zh-CN" sz="2800" b="1">
                <a:latin typeface="Times New Roman" panose="02020603050405020304" pitchFamily="18" charset="0"/>
                <a:ea typeface="楷体_GB2312" panose="02010609030101010101" pitchFamily="49" charset="-122"/>
              </a:rPr>
              <a:t>Y</a:t>
            </a:r>
          </a:p>
        </p:txBody>
      </p:sp>
      <p:sp>
        <p:nvSpPr>
          <p:cNvPr id="20497" name="文本框 57361"/>
          <p:cNvSpPr txBox="1"/>
          <p:nvPr/>
        </p:nvSpPr>
        <p:spPr>
          <a:xfrm>
            <a:off x="10181970" y="5446021"/>
            <a:ext cx="862202" cy="535778"/>
          </a:xfrm>
          <a:prstGeom prst="rect">
            <a:avLst/>
          </a:prstGeom>
          <a:solidFill>
            <a:srgbClr val="B2B2B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103875" tIns="51938" rIns="103875" bIns="51938" anchor="t">
            <a:spAutoFit/>
          </a:bodyPr>
          <a:lstStyle/>
          <a:p>
            <a:r>
              <a:rPr lang="en-US" altLang="zh-CN" sz="2800" b="1" dirty="0" err="1">
                <a:latin typeface="Times New Roman" panose="02020603050405020304" pitchFamily="18" charset="0"/>
                <a:ea typeface="楷体_GB2312" panose="02010609030101010101" pitchFamily="49" charset="-122"/>
              </a:rPr>
              <a:t>X</a:t>
            </a:r>
            <a:r>
              <a:rPr lang="en-US" altLang="zh-CN" sz="2800" b="1" baseline="30000" dirty="0" err="1">
                <a:latin typeface="Times New Roman" panose="02020603050405020304" pitchFamily="18" charset="0"/>
                <a:ea typeface="楷体_GB2312" panose="02010609030101010101" pitchFamily="49" charset="-122"/>
              </a:rPr>
              <a:t>b</a:t>
            </a:r>
            <a:r>
              <a:rPr lang="en-US" altLang="zh-CN" sz="2800" b="1" dirty="0" err="1">
                <a:latin typeface="Times New Roman" panose="02020603050405020304" pitchFamily="18" charset="0"/>
                <a:ea typeface="楷体_GB2312" panose="02010609030101010101" pitchFamily="49" charset="-122"/>
              </a:rPr>
              <a:t>Y</a:t>
            </a:r>
            <a:endParaRPr lang="en-US" altLang="zh-CN" sz="2800" b="1" dirty="0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0498" name="直接连接符 57362"/>
          <p:cNvSpPr/>
          <p:nvPr/>
        </p:nvSpPr>
        <p:spPr>
          <a:xfrm>
            <a:off x="5560505" y="2608384"/>
            <a:ext cx="2133322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499" name="直接连接符 57363"/>
          <p:cNvSpPr/>
          <p:nvPr/>
        </p:nvSpPr>
        <p:spPr>
          <a:xfrm flipH="1">
            <a:off x="6553093" y="2602040"/>
            <a:ext cx="0" cy="403319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00" name="直接连接符 57364"/>
          <p:cNvSpPr/>
          <p:nvPr/>
        </p:nvSpPr>
        <p:spPr>
          <a:xfrm>
            <a:off x="3441529" y="3717406"/>
            <a:ext cx="914281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01" name="直接连接符 57365"/>
          <p:cNvSpPr/>
          <p:nvPr/>
        </p:nvSpPr>
        <p:spPr>
          <a:xfrm>
            <a:off x="3921949" y="3709172"/>
            <a:ext cx="0" cy="307366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02" name="直接连接符 57366"/>
          <p:cNvSpPr/>
          <p:nvPr/>
        </p:nvSpPr>
        <p:spPr>
          <a:xfrm>
            <a:off x="8721923" y="3717406"/>
            <a:ext cx="1860307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03" name="直接连接符 57367"/>
          <p:cNvSpPr/>
          <p:nvPr/>
        </p:nvSpPr>
        <p:spPr>
          <a:xfrm>
            <a:off x="9562131" y="3739096"/>
            <a:ext cx="0" cy="2667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04" name="直接连接符 57368"/>
          <p:cNvSpPr/>
          <p:nvPr/>
        </p:nvSpPr>
        <p:spPr>
          <a:xfrm>
            <a:off x="7103318" y="4788240"/>
            <a:ext cx="1315963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05" name="直接连接符 57369"/>
          <p:cNvSpPr/>
          <p:nvPr/>
        </p:nvSpPr>
        <p:spPr>
          <a:xfrm>
            <a:off x="7881716" y="4788240"/>
            <a:ext cx="0" cy="41006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06" name="文本框 57370"/>
          <p:cNvSpPr txBox="1"/>
          <p:nvPr/>
        </p:nvSpPr>
        <p:spPr>
          <a:xfrm>
            <a:off x="6266218" y="2029920"/>
            <a:ext cx="570455" cy="535778"/>
          </a:xfrm>
          <a:prstGeom prst="rect">
            <a:avLst/>
          </a:prstGeom>
          <a:noFill/>
          <a:ln w="9525">
            <a:noFill/>
          </a:ln>
        </p:spPr>
        <p:txBody>
          <a:bodyPr wrap="none" lIns="103875" tIns="51938" rIns="103875" bIns="51938" anchor="t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①</a:t>
            </a:r>
          </a:p>
        </p:txBody>
      </p:sp>
      <p:sp>
        <p:nvSpPr>
          <p:cNvPr id="20507" name="矩形 57371"/>
          <p:cNvSpPr/>
          <p:nvPr/>
        </p:nvSpPr>
        <p:spPr>
          <a:xfrm>
            <a:off x="3441543" y="3088626"/>
            <a:ext cx="570455" cy="535778"/>
          </a:xfrm>
          <a:prstGeom prst="rect">
            <a:avLst/>
          </a:prstGeom>
          <a:noFill/>
          <a:ln w="9525">
            <a:noFill/>
          </a:ln>
        </p:spPr>
        <p:txBody>
          <a:bodyPr wrap="none" lIns="103875" tIns="51938" rIns="103875" bIns="51938"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②</a:t>
            </a:r>
          </a:p>
        </p:txBody>
      </p:sp>
      <p:sp>
        <p:nvSpPr>
          <p:cNvPr id="20508" name="矩形 57372"/>
          <p:cNvSpPr/>
          <p:nvPr/>
        </p:nvSpPr>
        <p:spPr>
          <a:xfrm>
            <a:off x="7682791" y="4022899"/>
            <a:ext cx="570455" cy="535778"/>
          </a:xfrm>
          <a:prstGeom prst="rect">
            <a:avLst/>
          </a:prstGeom>
          <a:noFill/>
          <a:ln w="9525">
            <a:noFill/>
          </a:ln>
        </p:spPr>
        <p:txBody>
          <a:bodyPr wrap="none" lIns="103875" tIns="51938" rIns="103875" bIns="51938"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③</a:t>
            </a:r>
          </a:p>
        </p:txBody>
      </p:sp>
      <p:sp>
        <p:nvSpPr>
          <p:cNvPr id="20509" name="矩形 57373"/>
          <p:cNvSpPr/>
          <p:nvPr/>
        </p:nvSpPr>
        <p:spPr>
          <a:xfrm>
            <a:off x="9003419" y="3083861"/>
            <a:ext cx="570455" cy="535778"/>
          </a:xfrm>
          <a:prstGeom prst="rect">
            <a:avLst/>
          </a:prstGeom>
          <a:noFill/>
          <a:ln w="9525">
            <a:noFill/>
          </a:ln>
        </p:spPr>
        <p:txBody>
          <a:bodyPr wrap="none" lIns="103875" tIns="51938" rIns="103875" bIns="51938" anchor="t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④</a:t>
            </a:r>
          </a:p>
        </p:txBody>
      </p:sp>
      <p:sp>
        <p:nvSpPr>
          <p:cNvPr id="20510" name="左中括号 57374"/>
          <p:cNvSpPr/>
          <p:nvPr/>
        </p:nvSpPr>
        <p:spPr>
          <a:xfrm rot="-5400000" flipH="1" flipV="1">
            <a:off x="6377891" y="1669468"/>
            <a:ext cx="447779" cy="3119561"/>
          </a:xfrm>
          <a:prstGeom prst="leftBracket">
            <a:avLst>
              <a:gd name="adj" fmla="val 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03875" tIns="51938" rIns="103875" bIns="51938" anchor="t"/>
          <a:lstStyle/>
          <a:p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11" name="左中括号 57375"/>
          <p:cNvSpPr/>
          <p:nvPr/>
        </p:nvSpPr>
        <p:spPr>
          <a:xfrm rot="-5400000" flipH="1" flipV="1">
            <a:off x="9427408" y="3438064"/>
            <a:ext cx="449367" cy="1619039"/>
          </a:xfrm>
          <a:prstGeom prst="leftBracket">
            <a:avLst>
              <a:gd name="adj" fmla="val 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03875" tIns="51938" rIns="103875" bIns="51938" anchor="t"/>
          <a:lstStyle/>
          <a:p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12" name="左中括号 57376"/>
          <p:cNvSpPr/>
          <p:nvPr/>
        </p:nvSpPr>
        <p:spPr>
          <a:xfrm rot="-5400000" flipH="1" flipV="1">
            <a:off x="4003019" y="1793803"/>
            <a:ext cx="449367" cy="4905954"/>
          </a:xfrm>
          <a:prstGeom prst="leftBracket">
            <a:avLst>
              <a:gd name="adj" fmla="val 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03875" tIns="51938" rIns="103875" bIns="51938" anchor="t"/>
          <a:lstStyle/>
          <a:p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13" name="左中括号 57377"/>
          <p:cNvSpPr/>
          <p:nvPr/>
        </p:nvSpPr>
        <p:spPr>
          <a:xfrm rot="-5400000" flipH="1" flipV="1">
            <a:off x="7843765" y="2561990"/>
            <a:ext cx="248507" cy="5519548"/>
          </a:xfrm>
          <a:prstGeom prst="leftBracket">
            <a:avLst>
              <a:gd name="adj" fmla="val 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03875" tIns="51938" rIns="103875" bIns="51938" anchor="t"/>
          <a:lstStyle/>
          <a:p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14" name="直接连接符 57378"/>
          <p:cNvSpPr/>
          <p:nvPr/>
        </p:nvSpPr>
        <p:spPr>
          <a:xfrm>
            <a:off x="2901849" y="4022891"/>
            <a:ext cx="0" cy="49541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15" name="直接连接符 57379"/>
          <p:cNvSpPr/>
          <p:nvPr/>
        </p:nvSpPr>
        <p:spPr>
          <a:xfrm>
            <a:off x="7067479" y="5198308"/>
            <a:ext cx="0" cy="24770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16" name="直接连接符 57380"/>
          <p:cNvSpPr/>
          <p:nvPr/>
        </p:nvSpPr>
        <p:spPr>
          <a:xfrm>
            <a:off x="4823532" y="4022891"/>
            <a:ext cx="0" cy="49541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17" name="直接连接符 57381"/>
          <p:cNvSpPr/>
          <p:nvPr/>
        </p:nvSpPr>
        <p:spPr>
          <a:xfrm>
            <a:off x="8688634" y="5198308"/>
            <a:ext cx="0" cy="24770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grpSp>
        <p:nvGrpSpPr>
          <p:cNvPr id="20518" name="组合 57382"/>
          <p:cNvGrpSpPr/>
          <p:nvPr/>
        </p:nvGrpSpPr>
        <p:grpSpPr>
          <a:xfrm>
            <a:off x="306887" y="2402445"/>
            <a:ext cx="603172" cy="3545706"/>
            <a:chOff x="145" y="1513"/>
            <a:chExt cx="285" cy="2233"/>
          </a:xfrm>
        </p:grpSpPr>
        <p:sp>
          <p:nvSpPr>
            <p:cNvPr id="57384" name="文本框 57383"/>
            <p:cNvSpPr txBox="1"/>
            <p:nvPr/>
          </p:nvSpPr>
          <p:spPr>
            <a:xfrm>
              <a:off x="226" y="1513"/>
              <a:ext cx="153" cy="3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buClrTx/>
              </a:pPr>
              <a:r>
                <a:rPr lang="en-US" altLang="zh-CN" sz="2800" b="1" noProof="1">
                  <a:solidFill>
                    <a:srgbClr val="0066FF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Times New Roman" panose="02020603050405020304" pitchFamily="18" charset="0"/>
                </a:rPr>
                <a:t>I</a:t>
              </a:r>
            </a:p>
          </p:txBody>
        </p:sp>
        <p:sp>
          <p:nvSpPr>
            <p:cNvPr id="57385" name="文本框 57384"/>
            <p:cNvSpPr txBox="1"/>
            <p:nvPr/>
          </p:nvSpPr>
          <p:spPr>
            <a:xfrm>
              <a:off x="192" y="2147"/>
              <a:ext cx="219" cy="3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buClrTx/>
              </a:pPr>
              <a:r>
                <a:rPr lang="en-US" altLang="zh-CN" sz="2800" b="1" noProof="1">
                  <a:solidFill>
                    <a:srgbClr val="0066FF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Times New Roman" panose="02020603050405020304" pitchFamily="18" charset="0"/>
                  <a:ea typeface="黑体" panose="02010600030101010101" pitchFamily="2" charset="-122"/>
                </a:rPr>
                <a:t>II</a:t>
              </a:r>
            </a:p>
          </p:txBody>
        </p:sp>
        <p:sp>
          <p:nvSpPr>
            <p:cNvPr id="57386" name="文本框 57385"/>
            <p:cNvSpPr txBox="1"/>
            <p:nvPr/>
          </p:nvSpPr>
          <p:spPr>
            <a:xfrm>
              <a:off x="145" y="2828"/>
              <a:ext cx="285" cy="3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buClrTx/>
              </a:pPr>
              <a:r>
                <a:rPr lang="en-US" altLang="zh-CN" sz="2800" b="1" noProof="1">
                  <a:solidFill>
                    <a:srgbClr val="0066FF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Times New Roman" panose="02020603050405020304" pitchFamily="18" charset="0"/>
                  <a:ea typeface="黑体" panose="02010600030101010101" pitchFamily="2" charset="-122"/>
                </a:rPr>
                <a:t>III</a:t>
              </a:r>
            </a:p>
          </p:txBody>
        </p:sp>
        <p:sp>
          <p:nvSpPr>
            <p:cNvPr id="57387" name="文本框 57386"/>
            <p:cNvSpPr txBox="1"/>
            <p:nvPr/>
          </p:nvSpPr>
          <p:spPr>
            <a:xfrm>
              <a:off x="154" y="3416"/>
              <a:ext cx="276" cy="3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buClrTx/>
              </a:pPr>
              <a:r>
                <a:rPr lang="en-US" altLang="zh-CN" sz="2800" b="1" noProof="1">
                  <a:solidFill>
                    <a:srgbClr val="0066FF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Times New Roman" panose="02020603050405020304" pitchFamily="18" charset="0"/>
                  <a:ea typeface="黑体" panose="02010600030101010101" pitchFamily="2" charset="-122"/>
                </a:rPr>
                <a:t>IV</a:t>
              </a:r>
            </a:p>
          </p:txBody>
        </p:sp>
      </p:grpSp>
      <p:sp>
        <p:nvSpPr>
          <p:cNvPr id="57388" name="椭圆 57387"/>
          <p:cNvSpPr/>
          <p:nvPr/>
        </p:nvSpPr>
        <p:spPr>
          <a:xfrm>
            <a:off x="4275400" y="3379571"/>
            <a:ext cx="1285105" cy="626287"/>
          </a:xfrm>
          <a:prstGeom prst="ellipse">
            <a:avLst/>
          </a:prstGeom>
          <a:noFill/>
          <a:ln w="76200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03875" tIns="51938" rIns="103875" bIns="51938" anchor="t"/>
          <a:lstStyle/>
          <a:p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389" name="椭圆 57388"/>
          <p:cNvSpPr/>
          <p:nvPr/>
        </p:nvSpPr>
        <p:spPr>
          <a:xfrm>
            <a:off x="5858895" y="4430004"/>
            <a:ext cx="1244423" cy="655974"/>
          </a:xfrm>
          <a:prstGeom prst="ellipse">
            <a:avLst/>
          </a:prstGeom>
          <a:noFill/>
          <a:ln w="76200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03875" tIns="51938" rIns="103875" bIns="51938" anchor="t"/>
          <a:lstStyle/>
          <a:p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390" name="直接连接符 57389"/>
          <p:cNvSpPr/>
          <p:nvPr/>
        </p:nvSpPr>
        <p:spPr>
          <a:xfrm>
            <a:off x="5519142" y="3881117"/>
            <a:ext cx="660314" cy="628797"/>
          </a:xfrm>
          <a:prstGeom prst="line">
            <a:avLst/>
          </a:prstGeom>
          <a:ln w="57150" cap="flat" cmpd="sng">
            <a:solidFill>
              <a:srgbClr val="FF00FF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57392" name="椭圆 57391"/>
          <p:cNvSpPr/>
          <p:nvPr/>
        </p:nvSpPr>
        <p:spPr>
          <a:xfrm>
            <a:off x="7490003" y="2349674"/>
            <a:ext cx="1485523" cy="526033"/>
          </a:xfrm>
          <a:prstGeom prst="ellipse">
            <a:avLst/>
          </a:prstGeom>
          <a:noFill/>
          <a:ln w="76200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03875" tIns="51938" rIns="103875" bIns="51938" anchor="t"/>
          <a:lstStyle/>
          <a:p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393" name="直接连接符 57392"/>
          <p:cNvSpPr/>
          <p:nvPr/>
        </p:nvSpPr>
        <p:spPr>
          <a:xfrm flipH="1">
            <a:off x="5519141" y="2709714"/>
            <a:ext cx="1970861" cy="834738"/>
          </a:xfrm>
          <a:prstGeom prst="line">
            <a:avLst/>
          </a:prstGeom>
          <a:ln w="57150" cap="flat" cmpd="sng">
            <a:solidFill>
              <a:srgbClr val="FF00FF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0528" name="文本框 57393"/>
          <p:cNvSpPr txBox="1"/>
          <p:nvPr/>
        </p:nvSpPr>
        <p:spPr>
          <a:xfrm>
            <a:off x="478582" y="1197546"/>
            <a:ext cx="7212661" cy="535778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（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3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）具有</a:t>
            </a:r>
            <a:r>
              <a:rPr lang="zh-CN" altLang="en-US" sz="2800" b="1" u="sng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    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遗传现象。</a:t>
            </a:r>
          </a:p>
        </p:txBody>
      </p:sp>
      <p:sp>
        <p:nvSpPr>
          <p:cNvPr id="57395" name="文本框 57394"/>
          <p:cNvSpPr txBox="1"/>
          <p:nvPr/>
        </p:nvSpPr>
        <p:spPr>
          <a:xfrm>
            <a:off x="2494806" y="1125538"/>
            <a:ext cx="1828562" cy="535778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交叉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7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7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7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57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57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57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9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文本框 112642"/>
          <p:cNvSpPr txBox="1"/>
          <p:nvPr/>
        </p:nvSpPr>
        <p:spPr>
          <a:xfrm>
            <a:off x="622598" y="4393873"/>
            <a:ext cx="11161240" cy="548089"/>
          </a:xfrm>
          <a:prstGeom prst="rect">
            <a:avLst/>
          </a:prstGeom>
          <a:noFill/>
          <a:ln w="9525">
            <a:noFill/>
          </a:ln>
        </p:spPr>
        <p:txBody>
          <a:bodyPr wrap="square" lIns="103875" tIns="51938" rIns="103875" bIns="51938" anchor="t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男性患者的基因只能从母亲那里传来，以后只能传给女儿</a:t>
            </a:r>
          </a:p>
        </p:txBody>
      </p:sp>
      <p:sp>
        <p:nvSpPr>
          <p:cNvPr id="21507" name="矩形 112643"/>
          <p:cNvSpPr/>
          <p:nvPr/>
        </p:nvSpPr>
        <p:spPr>
          <a:xfrm>
            <a:off x="622598" y="3673793"/>
            <a:ext cx="3712340" cy="548089"/>
          </a:xfrm>
          <a:prstGeom prst="rect">
            <a:avLst/>
          </a:prstGeom>
          <a:noFill/>
          <a:ln w="9525">
            <a:noFill/>
          </a:ln>
        </p:spPr>
        <p:txBody>
          <a:bodyPr wrap="none" lIns="103875" tIns="51938" rIns="103875" bIns="51938" anchor="t">
            <a:spAutoFit/>
          </a:bodyPr>
          <a:lstStyle/>
          <a:p>
            <a:pPr algn="r">
              <a:lnSpc>
                <a:spcPct val="90000"/>
              </a:lnSpc>
            </a:pPr>
            <a:r>
              <a:rPr lang="zh-CN" altLang="en-US" sz="3200" b="1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（</a:t>
            </a:r>
            <a:r>
              <a:rPr lang="en-US" altLang="zh-CN" sz="3200" b="1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3</a:t>
            </a:r>
            <a:r>
              <a:rPr lang="zh-CN" altLang="en-US" sz="3200" b="1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）隔代交叉遗传</a:t>
            </a:r>
          </a:p>
        </p:txBody>
      </p:sp>
      <p:sp>
        <p:nvSpPr>
          <p:cNvPr id="21508" name="矩形 112644"/>
          <p:cNvSpPr/>
          <p:nvPr/>
        </p:nvSpPr>
        <p:spPr>
          <a:xfrm>
            <a:off x="622598" y="3014571"/>
            <a:ext cx="9887778" cy="991287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（</a:t>
            </a:r>
            <a:r>
              <a:rPr lang="en-US" altLang="zh-CN" sz="32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r>
              <a:rPr lang="zh-CN" altLang="en-US" sz="32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）男性患者多于女性患者</a:t>
            </a:r>
          </a:p>
          <a:p>
            <a:pPr>
              <a:lnSpc>
                <a:spcPct val="90000"/>
              </a:lnSpc>
            </a:pPr>
            <a:endParaRPr lang="zh-CN" altLang="en-US" sz="32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1509" name="文本框 112645"/>
          <p:cNvSpPr txBox="1"/>
          <p:nvPr/>
        </p:nvSpPr>
        <p:spPr>
          <a:xfrm>
            <a:off x="622598" y="2328405"/>
            <a:ext cx="10463438" cy="597333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（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）女性患者的</a:t>
            </a:r>
            <a:r>
              <a:rPr lang="zh-CN" altLang="en-US" sz="3200" b="1" u="sng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父亲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和</a:t>
            </a:r>
            <a:r>
              <a:rPr lang="zh-CN" altLang="en-US" sz="3200" b="1" u="sng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儿子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一定是患者。</a:t>
            </a:r>
          </a:p>
        </p:txBody>
      </p:sp>
      <p:sp>
        <p:nvSpPr>
          <p:cNvPr id="21510" name="文本框 112646"/>
          <p:cNvSpPr txBox="1"/>
          <p:nvPr/>
        </p:nvSpPr>
        <p:spPr>
          <a:xfrm>
            <a:off x="838622" y="5085944"/>
            <a:ext cx="10175610" cy="1335997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2.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实例</a:t>
            </a: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红绿色盲  血友病 </a:t>
            </a:r>
            <a:r>
              <a:rPr lang="zh-CN" altLang="en-US" sz="3200" b="1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果蝇眼色的遗传</a:t>
            </a:r>
          </a:p>
        </p:txBody>
      </p:sp>
      <p:sp>
        <p:nvSpPr>
          <p:cNvPr id="21511" name="文本框 112647"/>
          <p:cNvSpPr txBox="1"/>
          <p:nvPr/>
        </p:nvSpPr>
        <p:spPr>
          <a:xfrm>
            <a:off x="911151" y="1608325"/>
            <a:ext cx="3743895" cy="597333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1.</a:t>
            </a: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遗传特点：</a:t>
            </a:r>
          </a:p>
        </p:txBody>
      </p:sp>
      <p:sp>
        <p:nvSpPr>
          <p:cNvPr id="9" name="文本框 114690"/>
          <p:cNvSpPr txBox="1"/>
          <p:nvPr/>
        </p:nvSpPr>
        <p:spPr>
          <a:xfrm>
            <a:off x="1270670" y="909514"/>
            <a:ext cx="10081120" cy="658888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103875" tIns="51938" rIns="103875" bIns="51938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X</a:t>
            </a:r>
            <a:r>
              <a:rPr lang="zh-CN" altLang="en-US" sz="36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染色体上隐性基因遗传特点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副标题 113665"/>
          <p:cNvSpPr>
            <a:spLocks noGrp="1" noRot="1"/>
          </p:cNvSpPr>
          <p:nvPr>
            <p:ph type="subTitle" idx="4294967295"/>
          </p:nvPr>
        </p:nvSpPr>
        <p:spPr>
          <a:xfrm>
            <a:off x="527943" y="981522"/>
            <a:ext cx="2974975" cy="792163"/>
          </a:xfrm>
          <a:prstGeom prst="rect">
            <a:avLst/>
          </a:prstGeom>
        </p:spPr>
        <p:txBody>
          <a:bodyPr anchor="ctr"/>
          <a:lstStyle/>
          <a:p>
            <a:pPr algn="l">
              <a:spcBef>
                <a:spcPct val="0"/>
              </a:spcBef>
              <a:buNone/>
            </a:pPr>
            <a:r>
              <a:rPr lang="zh-CN" altLang="en-US" sz="3600" b="1" kern="1200" baseline="0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血友病</a:t>
            </a:r>
            <a:r>
              <a:rPr lang="zh-CN" altLang="en-US" sz="3600" b="1" kern="1200" baseline="0" dirty="0">
                <a:solidFill>
                  <a:srgbClr val="0000FF"/>
                </a:solidFill>
                <a:latin typeface="+mn-lt"/>
                <a:ea typeface="+mn-ea"/>
                <a:cs typeface="+mn-cs"/>
                <a:sym typeface="Wingdings" panose="05000000000000000000" pitchFamily="2" charset="2"/>
              </a:rPr>
              <a:t>：</a:t>
            </a:r>
            <a:endParaRPr lang="zh-CN" altLang="en-US" sz="3600" b="1" kern="1200" baseline="0" dirty="0">
              <a:latin typeface="+mn-lt"/>
              <a:ea typeface="+mn-ea"/>
              <a:cs typeface="+mn-cs"/>
            </a:endParaRPr>
          </a:p>
        </p:txBody>
      </p:sp>
      <p:sp>
        <p:nvSpPr>
          <p:cNvPr id="113667" name="三十二角星 113666"/>
          <p:cNvSpPr/>
          <p:nvPr/>
        </p:nvSpPr>
        <p:spPr>
          <a:xfrm>
            <a:off x="838622" y="1197546"/>
            <a:ext cx="10437306" cy="5097824"/>
          </a:xfrm>
          <a:prstGeom prst="star32">
            <a:avLst>
              <a:gd name="adj" fmla="val 48995"/>
            </a:avLst>
          </a:prstGeom>
          <a:solidFill>
            <a:srgbClr val="FFFF99"/>
          </a:solidFill>
          <a:ln w="25400" cap="flat" cmpd="sng">
            <a:solidFill>
              <a:srgbClr val="8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103875" tIns="51938" rIns="103875" bIns="51938" anchor="ctr">
            <a:spAutoFit/>
          </a:bodyPr>
          <a:lstStyle/>
          <a:p>
            <a:pPr algn="ctr"/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</a:rPr>
              <a:t>        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血友病患者的血浆中缺少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抗血友病球蛋白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</a:rPr>
              <a:t>AHG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），所以凝血发生障碍，患者皮下、肌肉内反复出血，形成瘀斑。在受伤流血时不能自然止血，很容易引起失血死亡。血友病的遗传与色盲的遗传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相同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，其正常基因（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H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）和致病基因（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h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）也只位于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X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染色体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上。</a:t>
            </a: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366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3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66" grpId="0" build="p" animBg="1"/>
      <p:bldP spid="11366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114689" descr="b29f828205e373856d81195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0880" y="2773379"/>
            <a:ext cx="4369999" cy="303267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4" name="文本框 114690"/>
          <p:cNvSpPr txBox="1"/>
          <p:nvPr/>
        </p:nvSpPr>
        <p:spPr>
          <a:xfrm>
            <a:off x="668450" y="1125538"/>
            <a:ext cx="10971372" cy="603488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103875" tIns="51938" rIns="103875" bIns="51938" anchor="t">
            <a:spAutoFit/>
          </a:bodyPr>
          <a:lstStyle/>
          <a:p>
            <a:pPr algn="ctr">
              <a:lnSpc>
                <a:spcPct val="90000"/>
              </a:lnSpc>
              <a:spcBef>
                <a:spcPct val="50000"/>
              </a:spcBef>
            </a:pPr>
            <a:r>
              <a:rPr lang="en-US" altLang="zh-CN" sz="36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X</a:t>
            </a:r>
            <a:r>
              <a:rPr lang="zh-CN" altLang="en-US" sz="36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染色体上显性基因遗传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特点</a:t>
            </a:r>
            <a:endParaRPr lang="zh-CN" altLang="en-US" sz="36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3555" name="文本框 114691"/>
          <p:cNvSpPr txBox="1"/>
          <p:nvPr/>
        </p:nvSpPr>
        <p:spPr>
          <a:xfrm>
            <a:off x="622941" y="2233877"/>
            <a:ext cx="9504713" cy="603488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36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如</a:t>
            </a: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：抗维生素</a:t>
            </a:r>
            <a:r>
              <a:rPr lang="en-US" altLang="zh-CN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D</a:t>
            </a: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佝偻病</a:t>
            </a:r>
          </a:p>
        </p:txBody>
      </p:sp>
      <p:grpSp>
        <p:nvGrpSpPr>
          <p:cNvPr id="23556" name="组合 114692"/>
          <p:cNvGrpSpPr/>
          <p:nvPr/>
        </p:nvGrpSpPr>
        <p:grpSpPr>
          <a:xfrm>
            <a:off x="698086" y="3097667"/>
            <a:ext cx="5856055" cy="2820053"/>
            <a:chOff x="0" y="0"/>
            <a:chExt cx="4608" cy="480"/>
          </a:xfrm>
        </p:grpSpPr>
        <p:grpSp>
          <p:nvGrpSpPr>
            <p:cNvPr id="23557" name="组合 114693"/>
            <p:cNvGrpSpPr/>
            <p:nvPr/>
          </p:nvGrpSpPr>
          <p:grpSpPr>
            <a:xfrm>
              <a:off x="0" y="0"/>
              <a:ext cx="4608" cy="480"/>
              <a:chOff x="0" y="0"/>
              <a:chExt cx="4608" cy="480"/>
            </a:xfrm>
          </p:grpSpPr>
          <p:sp>
            <p:nvSpPr>
              <p:cNvPr id="23558" name="矩形 114694"/>
              <p:cNvSpPr/>
              <p:nvPr/>
            </p:nvSpPr>
            <p:spPr>
              <a:xfrm>
                <a:off x="0" y="0"/>
                <a:ext cx="4608" cy="480"/>
              </a:xfrm>
              <a:prstGeom prst="rect">
                <a:avLst/>
              </a:prstGeom>
              <a:noFill/>
              <a:ln w="28575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r>
                  <a:rPr lang="en-US" altLang="zh-CN" sz="3200" dirty="0">
                    <a:solidFill>
                      <a:srgbClr val="000000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rPr>
                  <a:t>    </a:t>
                </a:r>
                <a:r>
                  <a:rPr lang="zh-CN" altLang="en-US" sz="3200" b="1" dirty="0">
                    <a:solidFill>
                      <a:srgbClr val="000000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rPr>
                  <a:t>抗维生素</a:t>
                </a:r>
                <a:r>
                  <a:rPr lang="en-US" altLang="zh-CN" sz="3200" b="1" dirty="0">
                    <a:solidFill>
                      <a:srgbClr val="000000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rPr>
                  <a:t>D</a:t>
                </a:r>
                <a:r>
                  <a:rPr lang="zh-CN" altLang="en-US" sz="3200" b="1" dirty="0">
                    <a:solidFill>
                      <a:srgbClr val="000000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rPr>
                  <a:t>佝偻病患者由于对磷、钙吸收不良而导致骨发育障碍。患者常常表现为</a:t>
                </a:r>
                <a:r>
                  <a:rPr lang="en-US" altLang="zh-CN" sz="3200" b="1" dirty="0">
                    <a:solidFill>
                      <a:srgbClr val="000000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rPr>
                  <a:t>X</a:t>
                </a:r>
                <a:r>
                  <a:rPr lang="zh-CN" altLang="en-US" sz="3200" b="1" dirty="0">
                    <a:solidFill>
                      <a:srgbClr val="000000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rPr>
                  <a:t>型（或</a:t>
                </a:r>
                <a:r>
                  <a:rPr lang="en-US" altLang="zh-CN" sz="3200" b="1" dirty="0">
                    <a:solidFill>
                      <a:srgbClr val="000000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rPr>
                  <a:t>0</a:t>
                </a:r>
                <a:r>
                  <a:rPr lang="zh-CN" altLang="en-US" sz="3200" b="1" dirty="0">
                    <a:solidFill>
                      <a:srgbClr val="000000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rPr>
                  <a:t>型）腿、骨骼发育畸形（如鸡胸）、生长缓慢等症状。 </a:t>
                </a:r>
              </a:p>
              <a:p>
                <a:pPr eaLnBrk="0" hangingPunct="0"/>
                <a:endParaRPr lang="zh-CN" altLang="en-US" sz="3200" b="1" dirty="0">
                  <a:solidFill>
                    <a:srgbClr val="00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23559" name="矩形 114695"/>
              <p:cNvSpPr/>
              <p:nvPr/>
            </p:nvSpPr>
            <p:spPr>
              <a:xfrm>
                <a:off x="0" y="0"/>
                <a:ext cx="4608" cy="480"/>
              </a:xfrm>
              <a:prstGeom prst="rect">
                <a:avLst/>
              </a:prstGeom>
              <a:noFill/>
              <a:ln w="28575" cap="flat" cmpd="sng">
                <a:solidFill>
                  <a:srgbClr val="00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3560" name="矩形 114696"/>
            <p:cNvSpPr/>
            <p:nvPr/>
          </p:nvSpPr>
          <p:spPr>
            <a:xfrm>
              <a:off x="0" y="0"/>
              <a:ext cx="4608" cy="480"/>
            </a:xfrm>
            <a:prstGeom prst="rect">
              <a:avLst/>
            </a:prstGeom>
            <a:noFill/>
            <a:ln w="28575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5714" name="表格 115713"/>
          <p:cNvGraphicFramePr/>
          <p:nvPr>
            <p:extLst>
              <p:ext uri="{D42A27DB-BD31-4B8C-83A1-F6EECF244321}">
                <p14:modId xmlns="" xmlns:p14="http://schemas.microsoft.com/office/powerpoint/2010/main" val="233475884"/>
              </p:ext>
            </p:extLst>
          </p:nvPr>
        </p:nvGraphicFramePr>
        <p:xfrm>
          <a:off x="1065824" y="2582980"/>
          <a:ext cx="9853918" cy="2820053"/>
        </p:xfrm>
        <a:graphic>
          <a:graphicData uri="http://schemas.openxmlformats.org/drawingml/2006/table">
            <a:tbl>
              <a:tblPr/>
              <a:tblGrid>
                <a:gridCol w="1828562"/>
                <a:gridCol w="1625388"/>
                <a:gridCol w="2031736"/>
                <a:gridCol w="1523802"/>
                <a:gridCol w="1405284"/>
                <a:gridCol w="1439146"/>
              </a:tblGrid>
              <a:tr h="1030527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r">
                        <a:buNone/>
                      </a:pPr>
                      <a:r>
                        <a:rPr lang="zh-CN" altLang="en-US" sz="2700" b="1" dirty="0">
                          <a:ea typeface="黑体" panose="02010600030101010101" pitchFamily="2" charset="-122"/>
                        </a:rPr>
                        <a:t>性别</a:t>
                      </a:r>
                    </a:p>
                    <a:p>
                      <a:pPr marL="0" lvl="0" indent="0">
                        <a:buNone/>
                      </a:pPr>
                      <a:r>
                        <a:rPr lang="zh-CN" altLang="en-US" sz="2700" b="1" dirty="0">
                          <a:ea typeface="黑体" panose="02010600030101010101" pitchFamily="2" charset="-122"/>
                        </a:rPr>
                        <a:t>类型</a:t>
                      </a:r>
                    </a:p>
                  </a:txBody>
                  <a:tcPr marL="121904" marR="121904" marT="45731" marB="45731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 w="12700" cap="rnd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latin typeface="黑体" panose="02010600030101010101" pitchFamily="2" charset="-122"/>
                          <a:ea typeface="黑体" panose="02010600030101010101" pitchFamily="2" charset="-122"/>
                        </a:rPr>
                        <a:t>女      性</a:t>
                      </a:r>
                    </a:p>
                  </a:txBody>
                  <a:tcPr marL="121904" marR="121904" marT="45731" marB="45731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700" b="1" dirty="0">
                          <a:latin typeface="黑体" panose="02010600030101010101" pitchFamily="2" charset="-122"/>
                          <a:ea typeface="黑体" panose="02010600030101010101" pitchFamily="2" charset="-122"/>
                        </a:rPr>
                        <a:t>男    性</a:t>
                      </a:r>
                    </a:p>
                  </a:txBody>
                  <a:tcPr marL="121904" marR="121904" marT="45731" marB="45731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798697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700" b="1" dirty="0">
                          <a:ea typeface="黑体" panose="02010600030101010101" pitchFamily="2" charset="-122"/>
                        </a:rPr>
                        <a:t>基因型</a:t>
                      </a:r>
                    </a:p>
                  </a:txBody>
                  <a:tcPr marL="121904" marR="121904" marT="45731" marB="45731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700" dirty="0"/>
                    </a:p>
                  </a:txBody>
                  <a:tcPr marL="121904" marR="121904" marT="45731" marB="45731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700" dirty="0"/>
                    </a:p>
                  </a:txBody>
                  <a:tcPr marL="121904" marR="121904" marT="45731" marB="45731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700" dirty="0"/>
                    </a:p>
                  </a:txBody>
                  <a:tcPr marL="121904" marR="121904" marT="45731" marB="45731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700" dirty="0"/>
                    </a:p>
                  </a:txBody>
                  <a:tcPr marL="121904" marR="121904" marT="45731" marB="45731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700" dirty="0"/>
                    </a:p>
                  </a:txBody>
                  <a:tcPr marL="121904" marR="121904" marT="45731" marB="45731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90829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700" b="1" dirty="0">
                          <a:ea typeface="黑体" panose="02010600030101010101" pitchFamily="2" charset="-122"/>
                        </a:rPr>
                        <a:t>表现型</a:t>
                      </a:r>
                    </a:p>
                  </a:txBody>
                  <a:tcPr marL="121904" marR="121904" marT="45731" marB="45731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700" dirty="0"/>
                    </a:p>
                  </a:txBody>
                  <a:tcPr marL="121904" marR="121904" marT="45731" marB="45731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700" dirty="0"/>
                    </a:p>
                  </a:txBody>
                  <a:tcPr marL="121904" marR="121904" marT="45731" marB="45731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700" dirty="0"/>
                    </a:p>
                  </a:txBody>
                  <a:tcPr marL="121904" marR="121904" marT="45731" marB="45731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700" dirty="0"/>
                    </a:p>
                  </a:txBody>
                  <a:tcPr marL="121904" marR="121904" marT="45731" marB="45731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5741" name="文本框 115740"/>
          <p:cNvSpPr txBox="1"/>
          <p:nvPr/>
        </p:nvSpPr>
        <p:spPr>
          <a:xfrm>
            <a:off x="2946016" y="3692348"/>
            <a:ext cx="1523802" cy="658888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r>
              <a:rPr lang="en-US" altLang="zh-CN" sz="3600" b="1" dirty="0" err="1">
                <a:latin typeface="Times New Roman" panose="02020603050405020304" pitchFamily="18" charset="0"/>
              </a:rPr>
              <a:t>X</a:t>
            </a:r>
            <a:r>
              <a:rPr lang="en-US" altLang="zh-CN" sz="3600" b="1" baseline="30000" dirty="0" err="1">
                <a:latin typeface="Times New Roman" panose="02020603050405020304" pitchFamily="18" charset="0"/>
              </a:rPr>
              <a:t>d</a:t>
            </a:r>
            <a:r>
              <a:rPr lang="en-US" altLang="zh-CN" sz="3600" b="1" dirty="0" err="1">
                <a:latin typeface="Times New Roman" panose="02020603050405020304" pitchFamily="18" charset="0"/>
              </a:rPr>
              <a:t>X</a:t>
            </a:r>
            <a:r>
              <a:rPr lang="en-US" altLang="zh-CN" sz="3600" b="1" baseline="30000" dirty="0" err="1">
                <a:latin typeface="Times New Roman" panose="02020603050405020304" pitchFamily="18" charset="0"/>
              </a:rPr>
              <a:t>d</a:t>
            </a:r>
            <a:endParaRPr lang="en-US" altLang="zh-CN" sz="3600" b="1" baseline="30000">
              <a:latin typeface="Times New Roman" panose="02020603050405020304" pitchFamily="18" charset="0"/>
            </a:endParaRPr>
          </a:p>
        </p:txBody>
      </p:sp>
      <p:sp>
        <p:nvSpPr>
          <p:cNvPr id="115742" name="文本框 115741"/>
          <p:cNvSpPr txBox="1"/>
          <p:nvPr/>
        </p:nvSpPr>
        <p:spPr>
          <a:xfrm>
            <a:off x="4672992" y="3692348"/>
            <a:ext cx="1828562" cy="658888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r>
              <a:rPr lang="en-US" altLang="zh-CN" sz="3600" b="1">
                <a:latin typeface="Times New Roman" panose="02020603050405020304" pitchFamily="18" charset="0"/>
              </a:rPr>
              <a:t>X</a:t>
            </a:r>
            <a:r>
              <a:rPr lang="en-US" altLang="zh-CN" sz="3600" b="1" baseline="30000">
                <a:latin typeface="Times New Roman" panose="02020603050405020304" pitchFamily="18" charset="0"/>
              </a:rPr>
              <a:t>D</a:t>
            </a:r>
            <a:r>
              <a:rPr lang="en-US" altLang="zh-CN" sz="3600" b="1">
                <a:latin typeface="Times New Roman" panose="02020603050405020304" pitchFamily="18" charset="0"/>
              </a:rPr>
              <a:t>X</a:t>
            </a:r>
            <a:r>
              <a:rPr lang="en-US" altLang="zh-CN" sz="3600" b="1" baseline="30000">
                <a:latin typeface="Times New Roman" panose="02020603050405020304" pitchFamily="18" charset="0"/>
              </a:rPr>
              <a:t>D</a:t>
            </a:r>
          </a:p>
        </p:txBody>
      </p:sp>
      <p:sp>
        <p:nvSpPr>
          <p:cNvPr id="115743" name="文本框 115742"/>
          <p:cNvSpPr txBox="1"/>
          <p:nvPr/>
        </p:nvSpPr>
        <p:spPr>
          <a:xfrm>
            <a:off x="6704727" y="3692348"/>
            <a:ext cx="1523802" cy="658888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r>
              <a:rPr lang="en-US" altLang="zh-CN" sz="3600" b="1" dirty="0" err="1">
                <a:latin typeface="Times New Roman" panose="02020603050405020304" pitchFamily="18" charset="0"/>
              </a:rPr>
              <a:t>X</a:t>
            </a:r>
            <a:r>
              <a:rPr lang="en-US" altLang="zh-CN" sz="3600" b="1" baseline="30000" dirty="0" err="1">
                <a:latin typeface="Times New Roman" panose="02020603050405020304" pitchFamily="18" charset="0"/>
              </a:rPr>
              <a:t>D</a:t>
            </a:r>
            <a:r>
              <a:rPr lang="en-US" altLang="zh-CN" sz="3600" b="1" dirty="0" err="1">
                <a:latin typeface="Times New Roman" panose="02020603050405020304" pitchFamily="18" charset="0"/>
              </a:rPr>
              <a:t>X</a:t>
            </a:r>
            <a:r>
              <a:rPr lang="en-US" altLang="zh-CN" sz="3600" b="1" baseline="30000" dirty="0" err="1">
                <a:latin typeface="Times New Roman" panose="02020603050405020304" pitchFamily="18" charset="0"/>
              </a:rPr>
              <a:t>d</a:t>
            </a:r>
            <a:endParaRPr lang="en-US" altLang="zh-CN" sz="3600" b="1" baseline="30000">
              <a:latin typeface="Times New Roman" panose="02020603050405020304" pitchFamily="18" charset="0"/>
            </a:endParaRPr>
          </a:p>
        </p:txBody>
      </p:sp>
      <p:sp>
        <p:nvSpPr>
          <p:cNvPr id="115744" name="文本框 115743"/>
          <p:cNvSpPr txBox="1"/>
          <p:nvPr/>
        </p:nvSpPr>
        <p:spPr>
          <a:xfrm>
            <a:off x="8228529" y="3692348"/>
            <a:ext cx="1523802" cy="658888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r>
              <a:rPr lang="en-US" altLang="zh-CN" sz="3600" b="1" dirty="0" err="1">
                <a:latin typeface="Times New Roman" panose="02020603050405020304" pitchFamily="18" charset="0"/>
              </a:rPr>
              <a:t>X</a:t>
            </a:r>
            <a:r>
              <a:rPr lang="en-US" altLang="zh-CN" sz="3600" b="1" baseline="30000" dirty="0" err="1">
                <a:latin typeface="Times New Roman" panose="02020603050405020304" pitchFamily="18" charset="0"/>
              </a:rPr>
              <a:t>d</a:t>
            </a:r>
            <a:r>
              <a:rPr lang="en-US" altLang="zh-CN" sz="3600" b="1" dirty="0" err="1">
                <a:latin typeface="Times New Roman" panose="02020603050405020304" pitchFamily="18" charset="0"/>
              </a:rPr>
              <a:t>Y</a:t>
            </a:r>
            <a:endParaRPr lang="en-US" altLang="zh-CN" sz="3600" b="1" baseline="30000">
              <a:latin typeface="Times New Roman" panose="02020603050405020304" pitchFamily="18" charset="0"/>
            </a:endParaRPr>
          </a:p>
        </p:txBody>
      </p:sp>
      <p:sp>
        <p:nvSpPr>
          <p:cNvPr id="115745" name="文本框 115744"/>
          <p:cNvSpPr txBox="1"/>
          <p:nvPr/>
        </p:nvSpPr>
        <p:spPr>
          <a:xfrm>
            <a:off x="9549157" y="3692348"/>
            <a:ext cx="1523802" cy="658888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r>
              <a:rPr lang="en-US" altLang="zh-CN" sz="3600" b="1">
                <a:latin typeface="Times New Roman" panose="02020603050405020304" pitchFamily="18" charset="0"/>
              </a:rPr>
              <a:t>X</a:t>
            </a:r>
            <a:r>
              <a:rPr lang="en-US" altLang="zh-CN" sz="3600" b="1" baseline="30000">
                <a:latin typeface="Times New Roman" panose="02020603050405020304" pitchFamily="18" charset="0"/>
              </a:rPr>
              <a:t>D</a:t>
            </a:r>
            <a:r>
              <a:rPr lang="en-US" altLang="zh-CN" sz="3600" b="1">
                <a:latin typeface="Times New Roman" panose="02020603050405020304" pitchFamily="18" charset="0"/>
              </a:rPr>
              <a:t>Y</a:t>
            </a:r>
            <a:endParaRPr lang="en-US" altLang="zh-CN" sz="3600" b="1" baseline="30000">
              <a:latin typeface="Times New Roman" panose="02020603050405020304" pitchFamily="18" charset="0"/>
            </a:endParaRPr>
          </a:p>
        </p:txBody>
      </p:sp>
      <p:sp>
        <p:nvSpPr>
          <p:cNvPr id="115746" name="文本框 115745"/>
          <p:cNvSpPr txBox="1"/>
          <p:nvPr/>
        </p:nvSpPr>
        <p:spPr>
          <a:xfrm>
            <a:off x="3250778" y="4606960"/>
            <a:ext cx="1033722" cy="597333"/>
          </a:xfrm>
          <a:prstGeom prst="rect">
            <a:avLst/>
          </a:prstGeom>
          <a:noFill/>
          <a:ln w="9525">
            <a:noFill/>
          </a:ln>
        </p:spPr>
        <p:txBody>
          <a:bodyPr wrap="none" lIns="103875" tIns="51938" rIns="103875" bIns="51938" anchor="t">
            <a:spAutoFit/>
          </a:bodyPr>
          <a:lstStyle/>
          <a:p>
            <a:r>
              <a:rPr lang="zh-CN" altLang="en-US" sz="3200" b="1" dirty="0">
                <a:latin typeface="Times New Roman" panose="02020603050405020304" pitchFamily="18" charset="0"/>
                <a:ea typeface="黑体" panose="02010600030101010101" pitchFamily="2" charset="-122"/>
              </a:rPr>
              <a:t>正常</a:t>
            </a:r>
          </a:p>
        </p:txBody>
      </p:sp>
      <p:sp>
        <p:nvSpPr>
          <p:cNvPr id="115747" name="文本框 115746"/>
          <p:cNvSpPr txBox="1"/>
          <p:nvPr/>
        </p:nvSpPr>
        <p:spPr>
          <a:xfrm>
            <a:off x="8228530" y="4606960"/>
            <a:ext cx="1033722" cy="597333"/>
          </a:xfrm>
          <a:prstGeom prst="rect">
            <a:avLst/>
          </a:prstGeom>
          <a:noFill/>
          <a:ln w="9525">
            <a:noFill/>
          </a:ln>
        </p:spPr>
        <p:txBody>
          <a:bodyPr wrap="none" lIns="103875" tIns="51938" rIns="103875" bIns="51938" anchor="t">
            <a:spAutoFit/>
          </a:bodyPr>
          <a:lstStyle/>
          <a:p>
            <a:r>
              <a:rPr lang="zh-CN" altLang="en-US" sz="3200" b="1" dirty="0">
                <a:latin typeface="Times New Roman" panose="02020603050405020304" pitchFamily="18" charset="0"/>
                <a:ea typeface="黑体" panose="02010600030101010101" pitchFamily="2" charset="-122"/>
              </a:rPr>
              <a:t>正常</a:t>
            </a:r>
          </a:p>
        </p:txBody>
      </p:sp>
      <p:sp>
        <p:nvSpPr>
          <p:cNvPr id="115748" name="文本框 115747"/>
          <p:cNvSpPr txBox="1"/>
          <p:nvPr/>
        </p:nvSpPr>
        <p:spPr>
          <a:xfrm>
            <a:off x="4672992" y="4378306"/>
            <a:ext cx="3453950" cy="1089775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 algn="ctr"/>
            <a:r>
              <a:rPr lang="zh-CN" altLang="en-US" sz="3200" b="1" dirty="0">
                <a:latin typeface="黑体" panose="02010600030101010101" pitchFamily="2" charset="-122"/>
                <a:ea typeface="黑体" panose="02010600030101010101" pitchFamily="2" charset="-122"/>
              </a:rPr>
              <a:t>抗维生素</a:t>
            </a:r>
            <a:r>
              <a:rPr lang="en-US" altLang="zh-CN" sz="3200" b="1" dirty="0">
                <a:latin typeface="黑体" panose="02010600030101010101" pitchFamily="2" charset="-122"/>
                <a:ea typeface="黑体" panose="02010600030101010101" pitchFamily="2" charset="-122"/>
              </a:rPr>
              <a:t>D</a:t>
            </a:r>
            <a:r>
              <a:rPr lang="zh-CN" altLang="en-US" sz="3200" b="1" dirty="0">
                <a:latin typeface="黑体" panose="02010600030101010101" pitchFamily="2" charset="-122"/>
                <a:ea typeface="黑体" panose="02010600030101010101" pitchFamily="2" charset="-122"/>
              </a:rPr>
              <a:t>佝偻病患者</a:t>
            </a:r>
          </a:p>
        </p:txBody>
      </p:sp>
      <p:sp>
        <p:nvSpPr>
          <p:cNvPr id="115749" name="文本框 115748"/>
          <p:cNvSpPr txBox="1"/>
          <p:nvPr/>
        </p:nvSpPr>
        <p:spPr>
          <a:xfrm>
            <a:off x="9549158" y="4530740"/>
            <a:ext cx="1033722" cy="597333"/>
          </a:xfrm>
          <a:prstGeom prst="rect">
            <a:avLst/>
          </a:prstGeom>
          <a:noFill/>
          <a:ln w="9525">
            <a:noFill/>
          </a:ln>
        </p:spPr>
        <p:txBody>
          <a:bodyPr wrap="none" lIns="103875" tIns="51938" rIns="103875" bIns="51938" anchor="t">
            <a:spAutoFit/>
          </a:bodyPr>
          <a:lstStyle/>
          <a:p>
            <a:r>
              <a:rPr lang="zh-CN" altLang="en-US" sz="3200" b="1" dirty="0">
                <a:latin typeface="Times New Roman" panose="02020603050405020304" pitchFamily="18" charset="0"/>
                <a:ea typeface="黑体" panose="02010600030101010101" pitchFamily="2" charset="-122"/>
              </a:rPr>
              <a:t>患者</a:t>
            </a:r>
          </a:p>
        </p:txBody>
      </p:sp>
      <p:sp>
        <p:nvSpPr>
          <p:cNvPr id="24613" name="矩形 115749"/>
          <p:cNvSpPr/>
          <p:nvPr/>
        </p:nvSpPr>
        <p:spPr>
          <a:xfrm>
            <a:off x="448548" y="1197546"/>
            <a:ext cx="10543202" cy="1829223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/>
          <a:lstStyle/>
          <a:p>
            <a:pPr marL="389588" indent="-389588">
              <a:spcBef>
                <a:spcPct val="20000"/>
              </a:spcBef>
              <a:buClr>
                <a:schemeClr val="hlink"/>
              </a:buClr>
            </a:pP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这种病受显性基因（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D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）控制，根据基因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D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和基因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d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的显隐性关系，填写人的正常与抗维生素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D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佝偻病患者基因型和表现型</a:t>
            </a:r>
          </a:p>
        </p:txBody>
      </p:sp>
      <p:sp>
        <p:nvSpPr>
          <p:cNvPr id="115751" name="文本框 115750"/>
          <p:cNvSpPr txBox="1"/>
          <p:nvPr/>
        </p:nvSpPr>
        <p:spPr>
          <a:xfrm>
            <a:off x="911619" y="5547049"/>
            <a:ext cx="7415835" cy="597333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女性患者中后者比前者发病轻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5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5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57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57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5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5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15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1157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15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15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2000"/>
                                        <p:tgtEl>
                                          <p:spTgt spid="115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5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5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57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5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115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15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41" grpId="0" animBg="1"/>
      <p:bldP spid="115742" grpId="0" animBg="1"/>
      <p:bldP spid="115743" grpId="0" animBg="1"/>
      <p:bldP spid="115744" grpId="0" animBg="1"/>
      <p:bldP spid="115745" grpId="0" animBg="1"/>
      <p:bldP spid="115746" grpId="0" animBg="1"/>
      <p:bldP spid="115747" grpId="0" animBg="1"/>
      <p:bldP spid="115748" grpId="0" animBg="1"/>
      <p:bldP spid="115749" grpId="0" animBg="1"/>
      <p:bldP spid="11575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矩形 39937"/>
          <p:cNvSpPr/>
          <p:nvPr/>
        </p:nvSpPr>
        <p:spPr>
          <a:xfrm>
            <a:off x="0" y="1200429"/>
            <a:ext cx="12190413" cy="0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5122" name="组合 39938"/>
          <p:cNvGrpSpPr/>
          <p:nvPr/>
        </p:nvGrpSpPr>
        <p:grpSpPr>
          <a:xfrm>
            <a:off x="761901" y="1200429"/>
            <a:ext cx="10666611" cy="1943550"/>
            <a:chOff x="0" y="1224"/>
            <a:chExt cx="5040" cy="1224"/>
          </a:xfrm>
        </p:grpSpPr>
        <p:sp>
          <p:nvSpPr>
            <p:cNvPr id="5123" name="矩形 39939"/>
            <p:cNvSpPr/>
            <p:nvPr/>
          </p:nvSpPr>
          <p:spPr>
            <a:xfrm>
              <a:off x="0" y="1224"/>
              <a:ext cx="5040" cy="122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4" name="矩形 39940"/>
            <p:cNvSpPr/>
            <p:nvPr/>
          </p:nvSpPr>
          <p:spPr>
            <a:xfrm>
              <a:off x="0" y="1224"/>
              <a:ext cx="5040" cy="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5125" name="图片 39941" descr="图6—44 雌雄果蝇体细胞的染色体图解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4904" y="1322432"/>
            <a:ext cx="5706806" cy="21793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6" name="文本框 39942"/>
          <p:cNvSpPr txBox="1"/>
          <p:nvPr/>
        </p:nvSpPr>
        <p:spPr>
          <a:xfrm>
            <a:off x="5738816" y="3485469"/>
            <a:ext cx="5180926" cy="520389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700" b="1" dirty="0">
                <a:latin typeface="Times New Roman" panose="02020603050405020304" pitchFamily="18" charset="0"/>
              </a:rPr>
              <a:t>雌雄果蝇体细胞染色体图解</a:t>
            </a:r>
          </a:p>
        </p:txBody>
      </p:sp>
      <p:sp>
        <p:nvSpPr>
          <p:cNvPr id="5127" name="文本框 39943"/>
          <p:cNvSpPr txBox="1"/>
          <p:nvPr/>
        </p:nvSpPr>
        <p:spPr>
          <a:xfrm>
            <a:off x="694606" y="1917626"/>
            <a:ext cx="3657124" cy="2690214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例：果蝇有</a:t>
            </a:r>
            <a:r>
              <a:rPr lang="en-US" altLang="zh-CN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对染色体，其中</a:t>
            </a:r>
            <a:r>
              <a:rPr lang="en-US" altLang="zh-CN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对是常染色体（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３对：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ⅡⅡ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，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Ⅲ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　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Ⅲ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，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Ⅳ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　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Ⅳ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）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，</a:t>
            </a:r>
            <a:r>
              <a:rPr lang="en-US" altLang="zh-CN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对是性染色体。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其中♀用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XX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表示，♂用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XY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表示。</a:t>
            </a:r>
          </a:p>
        </p:txBody>
      </p:sp>
      <p:sp>
        <p:nvSpPr>
          <p:cNvPr id="39945" name="矩形 39944"/>
          <p:cNvSpPr/>
          <p:nvPr/>
        </p:nvSpPr>
        <p:spPr>
          <a:xfrm>
            <a:off x="5998714" y="2565698"/>
            <a:ext cx="1320628" cy="838394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103875" tIns="51938" rIns="103875" bIns="51938"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46" name="矩形 39945"/>
          <p:cNvSpPr/>
          <p:nvPr/>
        </p:nvSpPr>
        <p:spPr>
          <a:xfrm>
            <a:off x="8615486" y="2565698"/>
            <a:ext cx="1422215" cy="838394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103875" tIns="51938" rIns="103875" bIns="51938"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31" name="文本框 39947"/>
          <p:cNvSpPr txBox="1"/>
          <p:nvPr/>
        </p:nvSpPr>
        <p:spPr>
          <a:xfrm>
            <a:off x="4571405" y="4077866"/>
            <a:ext cx="7009487" cy="966665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66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103875" tIns="51938" rIns="103875" bIns="51938" anchor="t">
            <a:spAutoFit/>
          </a:bodyPr>
          <a:lstStyle/>
          <a:p>
            <a:r>
              <a:rPr lang="zh-CN" altLang="en-US" sz="2800" b="1" dirty="0">
                <a:solidFill>
                  <a:schemeClr val="hlin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性别决定</a:t>
            </a:r>
          </a:p>
          <a:p>
            <a:r>
              <a:rPr lang="zh-CN" altLang="x-none" sz="2800" b="1" dirty="0">
                <a:solidFill>
                  <a:schemeClr val="hlink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生物的性别主要是由染色体所决定的</a:t>
            </a:r>
          </a:p>
        </p:txBody>
      </p:sp>
      <p:sp>
        <p:nvSpPr>
          <p:cNvPr id="5132" name="矩形 39948"/>
          <p:cNvSpPr/>
          <p:nvPr/>
        </p:nvSpPr>
        <p:spPr>
          <a:xfrm>
            <a:off x="507935" y="5083378"/>
            <a:ext cx="10971372" cy="1226736"/>
          </a:xfrm>
          <a:prstGeom prst="rect">
            <a:avLst/>
          </a:prstGeom>
          <a:noFill/>
          <a:ln w="12700">
            <a:noFill/>
          </a:ln>
        </p:spPr>
        <p:txBody>
          <a:bodyPr lIns="103875" tIns="51938" rIns="103875" bIns="51938" anchor="t"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50000"/>
              </a:spcBef>
              <a:buSzPct val="75000"/>
            </a:pPr>
            <a:r>
              <a:rPr lang="en-US" altLang="zh-CN" sz="27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XY</a:t>
            </a:r>
            <a:r>
              <a:rPr lang="zh-CN" altLang="en-US" sz="27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型性别决定在生物界中是</a:t>
            </a:r>
            <a:r>
              <a:rPr lang="zh-CN" altLang="en-US" sz="2700" b="1" dirty="0">
                <a:solidFill>
                  <a:srgbClr val="FF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较为普遍的</a:t>
            </a:r>
            <a:r>
              <a:rPr lang="zh-CN" altLang="en-US" sz="27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性别决定方式。包括哺乳动物、某些种类的两栖类、鱼类和昆虫等，一些雌雄异株的植物也是</a:t>
            </a:r>
            <a:r>
              <a:rPr lang="en-US" altLang="zh-CN" sz="27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XY</a:t>
            </a:r>
            <a:r>
              <a:rPr lang="zh-CN" altLang="en-US" sz="27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型性别决定方式。</a:t>
            </a:r>
          </a:p>
        </p:txBody>
      </p:sp>
      <p:pic>
        <p:nvPicPr>
          <p:cNvPr id="14" name="Picture 2" descr="E:\负责系列\18-19\全解学案版\版式\5.18PPT四改\PPT-图标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606" y="881881"/>
            <a:ext cx="1782763" cy="74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矩形 42"/>
          <p:cNvSpPr>
            <a:spLocks noChangeArrowheads="1"/>
          </p:cNvSpPr>
          <p:nvPr/>
        </p:nvSpPr>
        <p:spPr bwMode="auto">
          <a:xfrm>
            <a:off x="881931" y="997769"/>
            <a:ext cx="295751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知识回顾</a:t>
            </a:r>
            <a:endParaRPr lang="zh-CN" altLang="en-US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9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9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文本框 116737"/>
          <p:cNvSpPr txBox="1"/>
          <p:nvPr/>
        </p:nvSpPr>
        <p:spPr>
          <a:xfrm>
            <a:off x="2494806" y="1424937"/>
            <a:ext cx="6196793" cy="492689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>
            <a:spAutoFit/>
          </a:bodyPr>
          <a:lstStyle/>
          <a:p>
            <a:pPr algn="ctr">
              <a:lnSpc>
                <a:spcPct val="90000"/>
              </a:lnSpc>
              <a:spcBef>
                <a:spcPct val="50000"/>
              </a:spcBef>
            </a:pP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Verdana" panose="020B0604030504040204" pitchFamily="34" charset="0"/>
                <a:ea typeface="黑体" panose="02010600030101010101" pitchFamily="2" charset="-122"/>
              </a:rPr>
              <a:t>男女</a:t>
            </a:r>
            <a:r>
              <a:rPr lang="en-US" altLang="zh-CN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Verdana" panose="020B0604030504040204" pitchFamily="34" charset="0"/>
                <a:ea typeface="黑体" panose="02010600030101010101" pitchFamily="2" charset="-122"/>
              </a:rPr>
              <a:t>6</a:t>
            </a: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Verdana" panose="020B0604030504040204" pitchFamily="34" charset="0"/>
                <a:ea typeface="黑体" panose="02010600030101010101" pitchFamily="2" charset="-122"/>
              </a:rPr>
              <a:t>种婚配方式</a:t>
            </a:r>
            <a:r>
              <a:rPr lang="zh-CN" altLang="en-US" sz="2800" b="1" noProof="1">
                <a:latin typeface="Times New Roman" panose="02020603050405020304" pitchFamily="18" charset="0"/>
                <a:ea typeface="黑体" panose="02010600030101010101" pitchFamily="2" charset="-122"/>
              </a:rPr>
              <a:t> </a:t>
            </a:r>
          </a:p>
        </p:txBody>
      </p:sp>
      <p:grpSp>
        <p:nvGrpSpPr>
          <p:cNvPr id="25602" name="组合 116738"/>
          <p:cNvGrpSpPr/>
          <p:nvPr/>
        </p:nvGrpSpPr>
        <p:grpSpPr>
          <a:xfrm>
            <a:off x="2607510" y="2219402"/>
            <a:ext cx="3246544" cy="516057"/>
            <a:chOff x="1778" y="960"/>
            <a:chExt cx="1534" cy="325"/>
          </a:xfrm>
        </p:grpSpPr>
        <p:sp>
          <p:nvSpPr>
            <p:cNvPr id="25603" name="矩形 116739"/>
            <p:cNvSpPr/>
            <p:nvPr/>
          </p:nvSpPr>
          <p:spPr>
            <a:xfrm>
              <a:off x="1778" y="962"/>
              <a:ext cx="477" cy="30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r">
                <a:lnSpc>
                  <a:spcPct val="90000"/>
                </a:lnSpc>
              </a:pPr>
              <a:r>
                <a:rPr lang="en-US" altLang="zh-CN" sz="2800" b="1">
                  <a:solidFill>
                    <a:srgbClr val="800000"/>
                  </a:solidFill>
                </a:rPr>
                <a:t>X</a:t>
              </a:r>
              <a:r>
                <a:rPr lang="en-US" altLang="zh-CN" sz="2800" b="1" baseline="30000">
                  <a:solidFill>
                    <a:srgbClr val="800000"/>
                  </a:solidFill>
                </a:rPr>
                <a:t>D</a:t>
              </a:r>
              <a:r>
                <a:rPr lang="en-US" altLang="zh-CN" sz="2800" b="1">
                  <a:solidFill>
                    <a:srgbClr val="800000"/>
                  </a:solidFill>
                </a:rPr>
                <a:t>X</a:t>
              </a:r>
              <a:r>
                <a:rPr lang="en-US" altLang="zh-CN" sz="2800" b="1" baseline="30000">
                  <a:solidFill>
                    <a:srgbClr val="800000"/>
                  </a:solidFill>
                </a:rPr>
                <a:t>D</a:t>
              </a:r>
            </a:p>
          </p:txBody>
        </p:sp>
        <p:sp>
          <p:nvSpPr>
            <p:cNvPr id="25604" name="矩形 116740"/>
            <p:cNvSpPr/>
            <p:nvPr/>
          </p:nvSpPr>
          <p:spPr>
            <a:xfrm>
              <a:off x="2917" y="960"/>
              <a:ext cx="395" cy="30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r">
                <a:lnSpc>
                  <a:spcPct val="90000"/>
                </a:lnSpc>
              </a:pPr>
              <a:r>
                <a:rPr lang="en-US" altLang="zh-CN" sz="2800" b="1" dirty="0">
                  <a:solidFill>
                    <a:srgbClr val="800000"/>
                  </a:solidFill>
                </a:rPr>
                <a:t>X</a:t>
              </a:r>
              <a:r>
                <a:rPr lang="en-US" altLang="zh-CN" sz="2800" b="1" baseline="30000" dirty="0">
                  <a:solidFill>
                    <a:srgbClr val="800000"/>
                  </a:solidFill>
                </a:rPr>
                <a:t>D</a:t>
              </a:r>
              <a:r>
                <a:rPr lang="en-US" altLang="zh-CN" sz="2800" b="1" dirty="0">
                  <a:solidFill>
                    <a:srgbClr val="0033CC"/>
                  </a:solidFill>
                </a:rPr>
                <a:t>Y</a:t>
              </a:r>
            </a:p>
          </p:txBody>
        </p:sp>
        <p:sp>
          <p:nvSpPr>
            <p:cNvPr id="25605" name="文本框 116741"/>
            <p:cNvSpPr txBox="1"/>
            <p:nvPr/>
          </p:nvSpPr>
          <p:spPr>
            <a:xfrm>
              <a:off x="2286" y="983"/>
              <a:ext cx="306" cy="30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r">
                <a:lnSpc>
                  <a:spcPct val="90000"/>
                </a:lnSpc>
                <a:spcBef>
                  <a:spcPct val="50000"/>
                </a:spcBef>
              </a:pPr>
              <a:r>
                <a:rPr lang="en-US" altLang="zh-CN" sz="2800" b="1">
                  <a:solidFill>
                    <a:srgbClr val="0033CC"/>
                  </a:solidFill>
                  <a:latin typeface="Lucida Console" panose="020B0609040504020204" pitchFamily="49" charset="0"/>
                </a:rPr>
                <a:t>x</a:t>
              </a:r>
            </a:p>
          </p:txBody>
        </p:sp>
      </p:grpSp>
      <p:sp>
        <p:nvSpPr>
          <p:cNvPr id="25606" name="矩形 116742"/>
          <p:cNvSpPr/>
          <p:nvPr/>
        </p:nvSpPr>
        <p:spPr>
          <a:xfrm>
            <a:off x="1306729" y="2133650"/>
            <a:ext cx="642590" cy="492689"/>
          </a:xfrm>
          <a:prstGeom prst="rect">
            <a:avLst/>
          </a:prstGeom>
          <a:noFill/>
          <a:ln w="9525">
            <a:noFill/>
          </a:ln>
        </p:spPr>
        <p:txBody>
          <a:bodyPr wrap="none" lIns="103875" tIns="51938" rIns="103875" bIns="51938" anchor="t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altLang="zh-CN" sz="2800" b="1">
                <a:solidFill>
                  <a:srgbClr val="0033CC"/>
                </a:solidFill>
                <a:latin typeface="Lucida Console" panose="020B0609040504020204" pitchFamily="49" charset="0"/>
              </a:rPr>
              <a:t>1.</a:t>
            </a:r>
          </a:p>
        </p:txBody>
      </p:sp>
      <p:sp>
        <p:nvSpPr>
          <p:cNvPr id="25607" name="矩形 116743"/>
          <p:cNvSpPr/>
          <p:nvPr/>
        </p:nvSpPr>
        <p:spPr>
          <a:xfrm>
            <a:off x="1264300" y="2751777"/>
            <a:ext cx="642590" cy="492689"/>
          </a:xfrm>
          <a:prstGeom prst="rect">
            <a:avLst/>
          </a:prstGeom>
          <a:noFill/>
          <a:ln w="9525">
            <a:noFill/>
          </a:ln>
        </p:spPr>
        <p:txBody>
          <a:bodyPr wrap="none" lIns="103875" tIns="51938" rIns="103875" bIns="51938" anchor="t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altLang="zh-CN" sz="2800" b="1">
                <a:solidFill>
                  <a:srgbClr val="0033CC"/>
                </a:solidFill>
                <a:latin typeface="Lucida Console" panose="020B0609040504020204" pitchFamily="49" charset="0"/>
              </a:rPr>
              <a:t>2.</a:t>
            </a:r>
          </a:p>
        </p:txBody>
      </p:sp>
      <p:sp>
        <p:nvSpPr>
          <p:cNvPr id="25608" name="矩形 116744"/>
          <p:cNvSpPr/>
          <p:nvPr/>
        </p:nvSpPr>
        <p:spPr>
          <a:xfrm>
            <a:off x="1260066" y="3422071"/>
            <a:ext cx="642590" cy="492689"/>
          </a:xfrm>
          <a:prstGeom prst="rect">
            <a:avLst/>
          </a:prstGeom>
          <a:noFill/>
          <a:ln w="9525">
            <a:noFill/>
          </a:ln>
        </p:spPr>
        <p:txBody>
          <a:bodyPr wrap="none" lIns="103875" tIns="51938" rIns="103875" bIns="51938" anchor="t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altLang="zh-CN" sz="2800" b="1">
                <a:solidFill>
                  <a:srgbClr val="0033CC"/>
                </a:solidFill>
                <a:latin typeface="Lucida Console" panose="020B0609040504020204" pitchFamily="49" charset="0"/>
              </a:rPr>
              <a:t>3.</a:t>
            </a:r>
          </a:p>
        </p:txBody>
      </p:sp>
      <p:sp>
        <p:nvSpPr>
          <p:cNvPr id="25609" name="矩形 116745"/>
          <p:cNvSpPr/>
          <p:nvPr/>
        </p:nvSpPr>
        <p:spPr>
          <a:xfrm>
            <a:off x="1198662" y="4725938"/>
            <a:ext cx="642590" cy="492689"/>
          </a:xfrm>
          <a:prstGeom prst="rect">
            <a:avLst/>
          </a:prstGeom>
          <a:noFill/>
          <a:ln w="9525">
            <a:noFill/>
          </a:ln>
        </p:spPr>
        <p:txBody>
          <a:bodyPr wrap="none" lIns="103875" tIns="51938" rIns="103875" bIns="51938" anchor="t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altLang="zh-CN" sz="2800" b="1" dirty="0">
                <a:solidFill>
                  <a:srgbClr val="0033CC"/>
                </a:solidFill>
                <a:latin typeface="Lucida Console" panose="020B0609040504020204" pitchFamily="49" charset="0"/>
              </a:rPr>
              <a:t>5.</a:t>
            </a:r>
          </a:p>
        </p:txBody>
      </p:sp>
      <p:sp>
        <p:nvSpPr>
          <p:cNvPr id="25610" name="矩形 116746"/>
          <p:cNvSpPr/>
          <p:nvPr/>
        </p:nvSpPr>
        <p:spPr>
          <a:xfrm>
            <a:off x="1226420" y="4161241"/>
            <a:ext cx="642590" cy="492689"/>
          </a:xfrm>
          <a:prstGeom prst="rect">
            <a:avLst/>
          </a:prstGeom>
          <a:noFill/>
          <a:ln w="9525">
            <a:noFill/>
          </a:ln>
        </p:spPr>
        <p:txBody>
          <a:bodyPr wrap="none" lIns="103875" tIns="51938" rIns="103875" bIns="51938" anchor="t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altLang="zh-CN" sz="2800" b="1">
                <a:solidFill>
                  <a:srgbClr val="0033CC"/>
                </a:solidFill>
                <a:latin typeface="Lucida Console" panose="020B0609040504020204" pitchFamily="49" charset="0"/>
              </a:rPr>
              <a:t>4.</a:t>
            </a:r>
          </a:p>
        </p:txBody>
      </p:sp>
      <p:sp>
        <p:nvSpPr>
          <p:cNvPr id="25611" name="矩形 116747"/>
          <p:cNvSpPr/>
          <p:nvPr/>
        </p:nvSpPr>
        <p:spPr>
          <a:xfrm>
            <a:off x="1185981" y="5385377"/>
            <a:ext cx="642590" cy="492689"/>
          </a:xfrm>
          <a:prstGeom prst="rect">
            <a:avLst/>
          </a:prstGeom>
          <a:noFill/>
          <a:ln w="9525">
            <a:noFill/>
          </a:ln>
        </p:spPr>
        <p:txBody>
          <a:bodyPr wrap="none" lIns="103875" tIns="51938" rIns="103875" bIns="51938" anchor="t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altLang="zh-CN" sz="2800" b="1" dirty="0">
                <a:solidFill>
                  <a:srgbClr val="0033CC"/>
                </a:solidFill>
                <a:latin typeface="Lucida Console" panose="020B0609040504020204" pitchFamily="49" charset="0"/>
              </a:rPr>
              <a:t>6.</a:t>
            </a:r>
          </a:p>
        </p:txBody>
      </p:sp>
      <p:grpSp>
        <p:nvGrpSpPr>
          <p:cNvPr id="25612" name="组合 116748"/>
          <p:cNvGrpSpPr/>
          <p:nvPr/>
        </p:nvGrpSpPr>
        <p:grpSpPr>
          <a:xfrm>
            <a:off x="2588361" y="3561809"/>
            <a:ext cx="3219032" cy="516057"/>
            <a:chOff x="1791" y="960"/>
            <a:chExt cx="1521" cy="325"/>
          </a:xfrm>
        </p:grpSpPr>
        <p:sp>
          <p:nvSpPr>
            <p:cNvPr id="25613" name="矩形 116749"/>
            <p:cNvSpPr/>
            <p:nvPr/>
          </p:nvSpPr>
          <p:spPr>
            <a:xfrm>
              <a:off x="1791" y="962"/>
              <a:ext cx="464" cy="30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r">
                <a:lnSpc>
                  <a:spcPct val="90000"/>
                </a:lnSpc>
              </a:pPr>
              <a:r>
                <a:rPr lang="en-US" altLang="zh-CN" sz="2800" b="1" dirty="0" err="1">
                  <a:solidFill>
                    <a:srgbClr val="800000"/>
                  </a:solidFill>
                </a:rPr>
                <a:t>X</a:t>
              </a:r>
              <a:r>
                <a:rPr lang="en-US" altLang="zh-CN" sz="2800" b="1" baseline="30000" dirty="0" err="1">
                  <a:solidFill>
                    <a:srgbClr val="800000"/>
                  </a:solidFill>
                </a:rPr>
                <a:t>D</a:t>
              </a:r>
              <a:r>
                <a:rPr lang="en-US" altLang="zh-CN" sz="2800" b="1" dirty="0" err="1">
                  <a:solidFill>
                    <a:srgbClr val="0033CC"/>
                  </a:solidFill>
                </a:rPr>
                <a:t>X</a:t>
              </a:r>
              <a:r>
                <a:rPr lang="en-US" altLang="zh-CN" sz="2800" b="1" baseline="30000" dirty="0" err="1">
                  <a:solidFill>
                    <a:srgbClr val="0033CC"/>
                  </a:solidFill>
                </a:rPr>
                <a:t>d</a:t>
              </a:r>
              <a:endParaRPr lang="en-US" altLang="zh-CN" sz="2800" b="1" baseline="30000" dirty="0">
                <a:solidFill>
                  <a:srgbClr val="0033CC"/>
                </a:solidFill>
              </a:endParaRPr>
            </a:p>
          </p:txBody>
        </p:sp>
        <p:sp>
          <p:nvSpPr>
            <p:cNvPr id="25614" name="矩形 116750"/>
            <p:cNvSpPr/>
            <p:nvPr/>
          </p:nvSpPr>
          <p:spPr>
            <a:xfrm>
              <a:off x="2917" y="960"/>
              <a:ext cx="395" cy="30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r">
                <a:lnSpc>
                  <a:spcPct val="90000"/>
                </a:lnSpc>
              </a:pPr>
              <a:r>
                <a:rPr lang="en-US" altLang="zh-CN" sz="2800" b="1">
                  <a:solidFill>
                    <a:srgbClr val="800000"/>
                  </a:solidFill>
                </a:rPr>
                <a:t>X</a:t>
              </a:r>
              <a:r>
                <a:rPr lang="en-US" altLang="zh-CN" sz="2800" b="1" baseline="30000">
                  <a:solidFill>
                    <a:srgbClr val="800000"/>
                  </a:solidFill>
                </a:rPr>
                <a:t>D</a:t>
              </a:r>
              <a:r>
                <a:rPr lang="en-US" altLang="zh-CN" sz="2800" b="1">
                  <a:solidFill>
                    <a:srgbClr val="0033CC"/>
                  </a:solidFill>
                </a:rPr>
                <a:t>Y</a:t>
              </a:r>
            </a:p>
          </p:txBody>
        </p:sp>
        <p:sp>
          <p:nvSpPr>
            <p:cNvPr id="25615" name="文本框 116751"/>
            <p:cNvSpPr txBox="1"/>
            <p:nvPr/>
          </p:nvSpPr>
          <p:spPr>
            <a:xfrm>
              <a:off x="2286" y="983"/>
              <a:ext cx="306" cy="30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r">
                <a:lnSpc>
                  <a:spcPct val="90000"/>
                </a:lnSpc>
                <a:spcBef>
                  <a:spcPct val="50000"/>
                </a:spcBef>
              </a:pPr>
              <a:r>
                <a:rPr lang="en-US" altLang="zh-CN" sz="2800" b="1">
                  <a:solidFill>
                    <a:srgbClr val="0033CC"/>
                  </a:solidFill>
                  <a:latin typeface="Lucida Console" panose="020B0609040504020204" pitchFamily="49" charset="0"/>
                </a:rPr>
                <a:t>x</a:t>
              </a:r>
            </a:p>
          </p:txBody>
        </p:sp>
      </p:grpSp>
      <p:grpSp>
        <p:nvGrpSpPr>
          <p:cNvPr id="25616" name="组合 116752"/>
          <p:cNvGrpSpPr/>
          <p:nvPr/>
        </p:nvGrpSpPr>
        <p:grpSpPr>
          <a:xfrm>
            <a:off x="2605504" y="4209881"/>
            <a:ext cx="3191517" cy="516057"/>
            <a:chOff x="1804" y="960"/>
            <a:chExt cx="1508" cy="325"/>
          </a:xfrm>
        </p:grpSpPr>
        <p:sp>
          <p:nvSpPr>
            <p:cNvPr id="25617" name="矩形 116753"/>
            <p:cNvSpPr/>
            <p:nvPr/>
          </p:nvSpPr>
          <p:spPr>
            <a:xfrm>
              <a:off x="1804" y="962"/>
              <a:ext cx="451" cy="30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r">
                <a:lnSpc>
                  <a:spcPct val="90000"/>
                </a:lnSpc>
              </a:pPr>
              <a:r>
                <a:rPr lang="en-US" altLang="zh-CN" sz="2800" b="1" dirty="0" err="1">
                  <a:solidFill>
                    <a:srgbClr val="0033CC"/>
                  </a:solidFill>
                </a:rPr>
                <a:t>X</a:t>
              </a:r>
              <a:r>
                <a:rPr lang="en-US" altLang="zh-CN" sz="2800" b="1" baseline="30000" dirty="0" err="1">
                  <a:solidFill>
                    <a:srgbClr val="0033CC"/>
                  </a:solidFill>
                </a:rPr>
                <a:t>d</a:t>
              </a:r>
              <a:r>
                <a:rPr lang="en-US" altLang="zh-CN" sz="2800" b="1" dirty="0" err="1">
                  <a:solidFill>
                    <a:srgbClr val="0033CC"/>
                  </a:solidFill>
                </a:rPr>
                <a:t>X</a:t>
              </a:r>
              <a:r>
                <a:rPr lang="en-US" altLang="zh-CN" sz="2800" b="1" baseline="30000" dirty="0" err="1">
                  <a:solidFill>
                    <a:srgbClr val="0033CC"/>
                  </a:solidFill>
                </a:rPr>
                <a:t>d</a:t>
              </a:r>
              <a:endParaRPr lang="en-US" altLang="zh-CN" sz="2800" b="1" baseline="30000">
                <a:solidFill>
                  <a:srgbClr val="0033CC"/>
                </a:solidFill>
              </a:endParaRPr>
            </a:p>
          </p:txBody>
        </p:sp>
        <p:sp>
          <p:nvSpPr>
            <p:cNvPr id="25618" name="矩形 116754"/>
            <p:cNvSpPr/>
            <p:nvPr/>
          </p:nvSpPr>
          <p:spPr>
            <a:xfrm>
              <a:off x="2917" y="960"/>
              <a:ext cx="395" cy="30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r">
                <a:lnSpc>
                  <a:spcPct val="90000"/>
                </a:lnSpc>
              </a:pPr>
              <a:r>
                <a:rPr lang="en-US" altLang="zh-CN" sz="2800" b="1">
                  <a:solidFill>
                    <a:srgbClr val="800000"/>
                  </a:solidFill>
                </a:rPr>
                <a:t>X</a:t>
              </a:r>
              <a:r>
                <a:rPr lang="en-US" altLang="zh-CN" sz="2800" b="1" baseline="30000">
                  <a:solidFill>
                    <a:srgbClr val="800000"/>
                  </a:solidFill>
                </a:rPr>
                <a:t>D</a:t>
              </a:r>
              <a:r>
                <a:rPr lang="en-US" altLang="zh-CN" sz="2800" b="1">
                  <a:solidFill>
                    <a:srgbClr val="0033CC"/>
                  </a:solidFill>
                </a:rPr>
                <a:t>Y</a:t>
              </a:r>
            </a:p>
          </p:txBody>
        </p:sp>
        <p:sp>
          <p:nvSpPr>
            <p:cNvPr id="25619" name="文本框 116755"/>
            <p:cNvSpPr txBox="1"/>
            <p:nvPr/>
          </p:nvSpPr>
          <p:spPr>
            <a:xfrm>
              <a:off x="2286" y="983"/>
              <a:ext cx="306" cy="30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r">
                <a:lnSpc>
                  <a:spcPct val="90000"/>
                </a:lnSpc>
                <a:spcBef>
                  <a:spcPct val="50000"/>
                </a:spcBef>
              </a:pPr>
              <a:r>
                <a:rPr lang="en-US" altLang="zh-CN" sz="2800" b="1">
                  <a:solidFill>
                    <a:srgbClr val="0033CC"/>
                  </a:solidFill>
                  <a:latin typeface="Lucida Console" panose="020B0609040504020204" pitchFamily="49" charset="0"/>
                </a:rPr>
                <a:t>x</a:t>
              </a:r>
            </a:p>
          </p:txBody>
        </p:sp>
      </p:grpSp>
      <p:grpSp>
        <p:nvGrpSpPr>
          <p:cNvPr id="25620" name="组合 116756"/>
          <p:cNvGrpSpPr/>
          <p:nvPr/>
        </p:nvGrpSpPr>
        <p:grpSpPr>
          <a:xfrm>
            <a:off x="2588370" y="2913737"/>
            <a:ext cx="3246543" cy="516057"/>
            <a:chOff x="1778" y="960"/>
            <a:chExt cx="1534" cy="325"/>
          </a:xfrm>
        </p:grpSpPr>
        <p:sp>
          <p:nvSpPr>
            <p:cNvPr id="25621" name="矩形 116757"/>
            <p:cNvSpPr/>
            <p:nvPr/>
          </p:nvSpPr>
          <p:spPr>
            <a:xfrm>
              <a:off x="1778" y="962"/>
              <a:ext cx="477" cy="30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r">
                <a:lnSpc>
                  <a:spcPct val="90000"/>
                </a:lnSpc>
              </a:pPr>
              <a:r>
                <a:rPr lang="en-US" altLang="zh-CN" sz="2800" b="1">
                  <a:solidFill>
                    <a:srgbClr val="800000"/>
                  </a:solidFill>
                </a:rPr>
                <a:t>X</a:t>
              </a:r>
              <a:r>
                <a:rPr lang="en-US" altLang="zh-CN" sz="2800" b="1" baseline="30000">
                  <a:solidFill>
                    <a:srgbClr val="800000"/>
                  </a:solidFill>
                </a:rPr>
                <a:t>D</a:t>
              </a:r>
              <a:r>
                <a:rPr lang="en-US" altLang="zh-CN" sz="2800" b="1">
                  <a:solidFill>
                    <a:srgbClr val="800000"/>
                  </a:solidFill>
                </a:rPr>
                <a:t>X</a:t>
              </a:r>
              <a:r>
                <a:rPr lang="en-US" altLang="zh-CN" sz="2800" b="1" baseline="30000">
                  <a:solidFill>
                    <a:srgbClr val="800000"/>
                  </a:solidFill>
                </a:rPr>
                <a:t>D</a:t>
              </a:r>
            </a:p>
          </p:txBody>
        </p:sp>
        <p:sp>
          <p:nvSpPr>
            <p:cNvPr id="25622" name="矩形 116758"/>
            <p:cNvSpPr/>
            <p:nvPr/>
          </p:nvSpPr>
          <p:spPr>
            <a:xfrm>
              <a:off x="2930" y="960"/>
              <a:ext cx="382" cy="30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r">
                <a:lnSpc>
                  <a:spcPct val="90000"/>
                </a:lnSpc>
              </a:pPr>
              <a:r>
                <a:rPr lang="en-US" altLang="zh-CN" sz="2800" b="1" dirty="0" err="1">
                  <a:solidFill>
                    <a:srgbClr val="0033CC"/>
                  </a:solidFill>
                </a:rPr>
                <a:t>X</a:t>
              </a:r>
              <a:r>
                <a:rPr lang="en-US" altLang="zh-CN" sz="2800" b="1" baseline="30000" dirty="0" err="1">
                  <a:solidFill>
                    <a:srgbClr val="0033CC"/>
                  </a:solidFill>
                </a:rPr>
                <a:t>d</a:t>
              </a:r>
              <a:r>
                <a:rPr lang="en-US" altLang="zh-CN" sz="2800" b="1" dirty="0" err="1">
                  <a:solidFill>
                    <a:srgbClr val="0033CC"/>
                  </a:solidFill>
                </a:rPr>
                <a:t>Y</a:t>
              </a:r>
              <a:endParaRPr lang="en-US" altLang="zh-CN" sz="2800" b="1">
                <a:solidFill>
                  <a:srgbClr val="0033CC"/>
                </a:solidFill>
              </a:endParaRPr>
            </a:p>
          </p:txBody>
        </p:sp>
        <p:sp>
          <p:nvSpPr>
            <p:cNvPr id="25623" name="文本框 116759"/>
            <p:cNvSpPr txBox="1"/>
            <p:nvPr/>
          </p:nvSpPr>
          <p:spPr>
            <a:xfrm>
              <a:off x="2286" y="983"/>
              <a:ext cx="306" cy="30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r">
                <a:lnSpc>
                  <a:spcPct val="90000"/>
                </a:lnSpc>
                <a:spcBef>
                  <a:spcPct val="50000"/>
                </a:spcBef>
              </a:pPr>
              <a:r>
                <a:rPr lang="en-US" altLang="zh-CN" sz="2800" b="1">
                  <a:solidFill>
                    <a:srgbClr val="0033CC"/>
                  </a:solidFill>
                  <a:latin typeface="Lucida Console" panose="020B0609040504020204" pitchFamily="49" charset="0"/>
                </a:rPr>
                <a:t>x</a:t>
              </a:r>
            </a:p>
          </p:txBody>
        </p:sp>
      </p:grpSp>
      <p:grpSp>
        <p:nvGrpSpPr>
          <p:cNvPr id="25624" name="组合 116760"/>
          <p:cNvGrpSpPr/>
          <p:nvPr/>
        </p:nvGrpSpPr>
        <p:grpSpPr>
          <a:xfrm>
            <a:off x="2537554" y="4785945"/>
            <a:ext cx="3219030" cy="516057"/>
            <a:chOff x="1791" y="960"/>
            <a:chExt cx="1521" cy="325"/>
          </a:xfrm>
        </p:grpSpPr>
        <p:sp>
          <p:nvSpPr>
            <p:cNvPr id="25625" name="矩形 116761"/>
            <p:cNvSpPr/>
            <p:nvPr/>
          </p:nvSpPr>
          <p:spPr>
            <a:xfrm>
              <a:off x="1791" y="962"/>
              <a:ext cx="464" cy="30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r">
                <a:lnSpc>
                  <a:spcPct val="90000"/>
                </a:lnSpc>
              </a:pPr>
              <a:r>
                <a:rPr lang="en-US" altLang="zh-CN" sz="2800" b="1" dirty="0" err="1">
                  <a:solidFill>
                    <a:srgbClr val="800000"/>
                  </a:solidFill>
                </a:rPr>
                <a:t>X</a:t>
              </a:r>
              <a:r>
                <a:rPr lang="en-US" altLang="zh-CN" sz="2800" b="1" baseline="30000" dirty="0" err="1">
                  <a:solidFill>
                    <a:srgbClr val="800000"/>
                  </a:solidFill>
                </a:rPr>
                <a:t>D</a:t>
              </a:r>
              <a:r>
                <a:rPr lang="en-US" altLang="zh-CN" sz="2800" b="1" dirty="0" err="1">
                  <a:solidFill>
                    <a:srgbClr val="0033CC"/>
                  </a:solidFill>
                </a:rPr>
                <a:t>X</a:t>
              </a:r>
              <a:r>
                <a:rPr lang="en-US" altLang="zh-CN" sz="2800" b="1" baseline="30000" dirty="0" err="1">
                  <a:solidFill>
                    <a:srgbClr val="0033CC"/>
                  </a:solidFill>
                </a:rPr>
                <a:t>d</a:t>
              </a:r>
              <a:endParaRPr lang="en-US" altLang="zh-CN" sz="2800" b="1" baseline="30000">
                <a:solidFill>
                  <a:srgbClr val="0033CC"/>
                </a:solidFill>
              </a:endParaRPr>
            </a:p>
          </p:txBody>
        </p:sp>
        <p:sp>
          <p:nvSpPr>
            <p:cNvPr id="25626" name="矩形 116762"/>
            <p:cNvSpPr/>
            <p:nvPr/>
          </p:nvSpPr>
          <p:spPr>
            <a:xfrm>
              <a:off x="2930" y="960"/>
              <a:ext cx="382" cy="30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r">
                <a:lnSpc>
                  <a:spcPct val="90000"/>
                </a:lnSpc>
              </a:pPr>
              <a:r>
                <a:rPr lang="en-US" altLang="zh-CN" sz="2800" b="1" dirty="0" err="1">
                  <a:solidFill>
                    <a:srgbClr val="0033CC"/>
                  </a:solidFill>
                </a:rPr>
                <a:t>X</a:t>
              </a:r>
              <a:r>
                <a:rPr lang="en-US" altLang="zh-CN" sz="2800" b="1" baseline="30000" dirty="0" err="1">
                  <a:solidFill>
                    <a:srgbClr val="0033CC"/>
                  </a:solidFill>
                </a:rPr>
                <a:t>d</a:t>
              </a:r>
              <a:r>
                <a:rPr lang="en-US" altLang="zh-CN" sz="2800" b="1" dirty="0" err="1">
                  <a:solidFill>
                    <a:srgbClr val="0033CC"/>
                  </a:solidFill>
                </a:rPr>
                <a:t>Y</a:t>
              </a:r>
              <a:endParaRPr lang="en-US" altLang="zh-CN" sz="2800" b="1">
                <a:solidFill>
                  <a:srgbClr val="0033CC"/>
                </a:solidFill>
              </a:endParaRPr>
            </a:p>
          </p:txBody>
        </p:sp>
        <p:sp>
          <p:nvSpPr>
            <p:cNvPr id="25627" name="文本框 116763"/>
            <p:cNvSpPr txBox="1"/>
            <p:nvPr/>
          </p:nvSpPr>
          <p:spPr>
            <a:xfrm>
              <a:off x="2286" y="983"/>
              <a:ext cx="306" cy="30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r">
                <a:lnSpc>
                  <a:spcPct val="90000"/>
                </a:lnSpc>
                <a:spcBef>
                  <a:spcPct val="50000"/>
                </a:spcBef>
              </a:pPr>
              <a:r>
                <a:rPr lang="en-US" altLang="zh-CN" sz="2800" b="1">
                  <a:solidFill>
                    <a:srgbClr val="0033CC"/>
                  </a:solidFill>
                  <a:latin typeface="Lucida Console" panose="020B0609040504020204" pitchFamily="49" charset="0"/>
                </a:rPr>
                <a:t>x</a:t>
              </a:r>
            </a:p>
          </p:txBody>
        </p:sp>
      </p:grpSp>
      <p:grpSp>
        <p:nvGrpSpPr>
          <p:cNvPr id="25628" name="组合 116764"/>
          <p:cNvGrpSpPr/>
          <p:nvPr/>
        </p:nvGrpSpPr>
        <p:grpSpPr>
          <a:xfrm>
            <a:off x="2565065" y="5369731"/>
            <a:ext cx="3191517" cy="516057"/>
            <a:chOff x="1804" y="960"/>
            <a:chExt cx="1508" cy="325"/>
          </a:xfrm>
        </p:grpSpPr>
        <p:sp>
          <p:nvSpPr>
            <p:cNvPr id="25629" name="矩形 116765"/>
            <p:cNvSpPr/>
            <p:nvPr/>
          </p:nvSpPr>
          <p:spPr>
            <a:xfrm>
              <a:off x="1804" y="962"/>
              <a:ext cx="451" cy="30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r">
                <a:lnSpc>
                  <a:spcPct val="90000"/>
                </a:lnSpc>
              </a:pPr>
              <a:r>
                <a:rPr lang="en-US" altLang="zh-CN" sz="2800" b="1" dirty="0" err="1">
                  <a:solidFill>
                    <a:srgbClr val="0033CC"/>
                  </a:solidFill>
                </a:rPr>
                <a:t>X</a:t>
              </a:r>
              <a:r>
                <a:rPr lang="en-US" altLang="zh-CN" sz="2800" b="1" baseline="30000" dirty="0" err="1">
                  <a:solidFill>
                    <a:srgbClr val="0033CC"/>
                  </a:solidFill>
                </a:rPr>
                <a:t>d</a:t>
              </a:r>
              <a:r>
                <a:rPr lang="en-US" altLang="zh-CN" sz="2800" b="1" dirty="0" err="1">
                  <a:solidFill>
                    <a:srgbClr val="0033CC"/>
                  </a:solidFill>
                </a:rPr>
                <a:t>X</a:t>
              </a:r>
              <a:r>
                <a:rPr lang="en-US" altLang="zh-CN" sz="2800" b="1" baseline="30000" dirty="0" err="1">
                  <a:solidFill>
                    <a:srgbClr val="0033CC"/>
                  </a:solidFill>
                </a:rPr>
                <a:t>d</a:t>
              </a:r>
              <a:endParaRPr lang="en-US" altLang="zh-CN" sz="2800" b="1" baseline="30000">
                <a:solidFill>
                  <a:srgbClr val="0033CC"/>
                </a:solidFill>
              </a:endParaRPr>
            </a:p>
          </p:txBody>
        </p:sp>
        <p:sp>
          <p:nvSpPr>
            <p:cNvPr id="25630" name="矩形 116766"/>
            <p:cNvSpPr/>
            <p:nvPr/>
          </p:nvSpPr>
          <p:spPr>
            <a:xfrm>
              <a:off x="2930" y="960"/>
              <a:ext cx="382" cy="30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r">
                <a:lnSpc>
                  <a:spcPct val="90000"/>
                </a:lnSpc>
              </a:pPr>
              <a:r>
                <a:rPr lang="en-US" altLang="zh-CN" sz="2800" b="1" dirty="0" err="1">
                  <a:solidFill>
                    <a:srgbClr val="0033CC"/>
                  </a:solidFill>
                </a:rPr>
                <a:t>X</a:t>
              </a:r>
              <a:r>
                <a:rPr lang="en-US" altLang="zh-CN" sz="2800" b="1" baseline="30000" dirty="0" err="1">
                  <a:solidFill>
                    <a:srgbClr val="0033CC"/>
                  </a:solidFill>
                </a:rPr>
                <a:t>d</a:t>
              </a:r>
              <a:r>
                <a:rPr lang="en-US" altLang="zh-CN" sz="2800" b="1" dirty="0" err="1">
                  <a:solidFill>
                    <a:srgbClr val="0033CC"/>
                  </a:solidFill>
                </a:rPr>
                <a:t>Y</a:t>
              </a:r>
              <a:endParaRPr lang="en-US" altLang="zh-CN" sz="2800" b="1">
                <a:solidFill>
                  <a:srgbClr val="0033CC"/>
                </a:solidFill>
              </a:endParaRPr>
            </a:p>
          </p:txBody>
        </p:sp>
        <p:sp>
          <p:nvSpPr>
            <p:cNvPr id="25631" name="文本框 116767"/>
            <p:cNvSpPr txBox="1"/>
            <p:nvPr/>
          </p:nvSpPr>
          <p:spPr>
            <a:xfrm>
              <a:off x="2286" y="983"/>
              <a:ext cx="306" cy="30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r">
                <a:lnSpc>
                  <a:spcPct val="90000"/>
                </a:lnSpc>
                <a:spcBef>
                  <a:spcPct val="50000"/>
                </a:spcBef>
              </a:pPr>
              <a:r>
                <a:rPr lang="en-US" altLang="zh-CN" sz="2800" b="1">
                  <a:solidFill>
                    <a:srgbClr val="0033CC"/>
                  </a:solidFill>
                  <a:latin typeface="Lucida Console" panose="020B0609040504020204" pitchFamily="49" charset="0"/>
                </a:rPr>
                <a:t>x</a:t>
              </a:r>
            </a:p>
          </p:txBody>
        </p:sp>
      </p:grpSp>
      <p:sp>
        <p:nvSpPr>
          <p:cNvPr id="25632" name="右箭头 116768"/>
          <p:cNvSpPr/>
          <p:nvPr/>
        </p:nvSpPr>
        <p:spPr>
          <a:xfrm>
            <a:off x="6114368" y="2371827"/>
            <a:ext cx="711107" cy="228653"/>
          </a:xfrm>
          <a:prstGeom prst="rightArrow">
            <a:avLst>
              <a:gd name="adj1" fmla="val 50000"/>
              <a:gd name="adj2" fmla="val 58311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103875" tIns="51938" rIns="103875" bIns="51938" anchor="t"/>
          <a:lstStyle/>
          <a:p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33" name="右箭头 116769"/>
          <p:cNvSpPr/>
          <p:nvPr/>
        </p:nvSpPr>
        <p:spPr>
          <a:xfrm>
            <a:off x="6084636" y="3726940"/>
            <a:ext cx="711107" cy="228653"/>
          </a:xfrm>
          <a:prstGeom prst="rightArrow">
            <a:avLst>
              <a:gd name="adj1" fmla="val 50000"/>
              <a:gd name="adj2" fmla="val 58311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103875" tIns="51938" rIns="103875" bIns="51938" anchor="t"/>
          <a:lstStyle/>
          <a:p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34" name="右箭头 116770"/>
          <p:cNvSpPr/>
          <p:nvPr/>
        </p:nvSpPr>
        <p:spPr>
          <a:xfrm>
            <a:off x="6034059" y="4375013"/>
            <a:ext cx="711107" cy="228653"/>
          </a:xfrm>
          <a:prstGeom prst="rightArrow">
            <a:avLst>
              <a:gd name="adj1" fmla="val 50000"/>
              <a:gd name="adj2" fmla="val 58311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103875" tIns="51938" rIns="103875" bIns="51938" anchor="t"/>
          <a:lstStyle/>
          <a:p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35" name="右箭头 116771"/>
          <p:cNvSpPr/>
          <p:nvPr/>
        </p:nvSpPr>
        <p:spPr>
          <a:xfrm>
            <a:off x="6071939" y="3047119"/>
            <a:ext cx="711107" cy="228653"/>
          </a:xfrm>
          <a:prstGeom prst="rightArrow">
            <a:avLst>
              <a:gd name="adj1" fmla="val 50000"/>
              <a:gd name="adj2" fmla="val 58311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103875" tIns="51938" rIns="103875" bIns="51938" anchor="t"/>
          <a:lstStyle/>
          <a:p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36" name="右箭头 116772"/>
          <p:cNvSpPr/>
          <p:nvPr/>
        </p:nvSpPr>
        <p:spPr>
          <a:xfrm>
            <a:off x="5993620" y="4919316"/>
            <a:ext cx="711107" cy="228653"/>
          </a:xfrm>
          <a:prstGeom prst="rightArrow">
            <a:avLst>
              <a:gd name="adj1" fmla="val 50000"/>
              <a:gd name="adj2" fmla="val 58311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103875" tIns="51938" rIns="103875" bIns="51938" anchor="t"/>
          <a:lstStyle/>
          <a:p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37" name="右箭头 116773"/>
          <p:cNvSpPr/>
          <p:nvPr/>
        </p:nvSpPr>
        <p:spPr>
          <a:xfrm>
            <a:off x="5993620" y="5503106"/>
            <a:ext cx="711107" cy="228653"/>
          </a:xfrm>
          <a:prstGeom prst="rightArrow">
            <a:avLst>
              <a:gd name="adj1" fmla="val 50000"/>
              <a:gd name="adj2" fmla="val 58311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103875" tIns="51938" rIns="103875" bIns="51938" anchor="t"/>
          <a:lstStyle/>
          <a:p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6775" name="文本框 116774"/>
          <p:cNvSpPr txBox="1"/>
          <p:nvPr/>
        </p:nvSpPr>
        <p:spPr>
          <a:xfrm>
            <a:off x="6622302" y="2143188"/>
            <a:ext cx="2641256" cy="535778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>
            <a:spAutoFit/>
          </a:bodyPr>
          <a:lstStyle/>
          <a:p>
            <a:pPr algn="ctr">
              <a:spcBef>
                <a:spcPct val="50000"/>
              </a:spcBef>
              <a:buClrTx/>
            </a:pPr>
            <a:r>
              <a:rPr lang="zh-CN" altLang="en-US" sz="2800" b="1" noProof="1">
                <a:solidFill>
                  <a:srgbClr val="00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0030101010101" pitchFamily="2" charset="-122"/>
              </a:rPr>
              <a:t>全患病</a:t>
            </a:r>
          </a:p>
        </p:txBody>
      </p:sp>
      <p:sp>
        <p:nvSpPr>
          <p:cNvPr id="116776" name="文本框 116775"/>
          <p:cNvSpPr txBox="1"/>
          <p:nvPr/>
        </p:nvSpPr>
        <p:spPr>
          <a:xfrm>
            <a:off x="6694170" y="3528466"/>
            <a:ext cx="5449708" cy="535778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b="1" noProof="1">
                <a:solidFill>
                  <a:srgbClr val="8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0030101010101" pitchFamily="2" charset="-122"/>
              </a:rPr>
              <a:t>男：</a:t>
            </a:r>
            <a:r>
              <a:rPr lang="en-US" altLang="zh-CN" sz="2800" b="1" noProof="1">
                <a:solidFill>
                  <a:srgbClr val="8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0030101010101" pitchFamily="2" charset="-122"/>
              </a:rPr>
              <a:t>50</a:t>
            </a:r>
            <a:r>
              <a:rPr lang="zh-CN" altLang="en-US" sz="2800" b="1" noProof="1">
                <a:solidFill>
                  <a:srgbClr val="8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0030101010101" pitchFamily="2" charset="-122"/>
              </a:rPr>
              <a:t>％</a:t>
            </a:r>
            <a:r>
              <a:rPr lang="zh-CN" altLang="en-US" sz="2800" b="1" noProof="1">
                <a:solidFill>
                  <a:srgbClr val="00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0030101010101" pitchFamily="2" charset="-122"/>
              </a:rPr>
              <a:t>   </a:t>
            </a:r>
            <a:r>
              <a:rPr lang="zh-CN" altLang="en-US" sz="2800" b="1" noProof="1">
                <a:solidFill>
                  <a:srgbClr val="8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0030101010101" pitchFamily="2" charset="-122"/>
              </a:rPr>
              <a:t>女：</a:t>
            </a:r>
            <a:r>
              <a:rPr lang="en-US" altLang="zh-CN" sz="2800" b="1" noProof="1">
                <a:solidFill>
                  <a:srgbClr val="8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0030101010101" pitchFamily="2" charset="-122"/>
              </a:rPr>
              <a:t>100%</a:t>
            </a:r>
          </a:p>
        </p:txBody>
      </p:sp>
      <p:sp>
        <p:nvSpPr>
          <p:cNvPr id="116777" name="文本框 116776"/>
          <p:cNvSpPr txBox="1"/>
          <p:nvPr/>
        </p:nvSpPr>
        <p:spPr>
          <a:xfrm>
            <a:off x="6641464" y="4146371"/>
            <a:ext cx="5790446" cy="535778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b="1" noProof="1">
                <a:solidFill>
                  <a:srgbClr val="00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0030101010101" pitchFamily="2" charset="-122"/>
              </a:rPr>
              <a:t>男：</a:t>
            </a:r>
            <a:r>
              <a:rPr lang="en-US" altLang="zh-CN" sz="2800" b="1" noProof="1">
                <a:solidFill>
                  <a:srgbClr val="00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0030101010101" pitchFamily="2" charset="-122"/>
              </a:rPr>
              <a:t>0</a:t>
            </a:r>
            <a:r>
              <a:rPr lang="en-US" altLang="zh-CN" sz="28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0030101010101" pitchFamily="2" charset="-122"/>
              </a:rPr>
              <a:t>         </a:t>
            </a:r>
            <a:r>
              <a:rPr lang="zh-CN" altLang="en-US" sz="2800" b="1" noProof="1">
                <a:solidFill>
                  <a:srgbClr val="8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0030101010101" pitchFamily="2" charset="-122"/>
              </a:rPr>
              <a:t>女：</a:t>
            </a:r>
            <a:r>
              <a:rPr lang="en-US" altLang="zh-CN" sz="2800" b="1" noProof="1">
                <a:solidFill>
                  <a:srgbClr val="8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0030101010101" pitchFamily="2" charset="-122"/>
              </a:rPr>
              <a:t>100%</a:t>
            </a:r>
          </a:p>
        </p:txBody>
      </p:sp>
      <p:sp>
        <p:nvSpPr>
          <p:cNvPr id="116778" name="文本框 116777"/>
          <p:cNvSpPr txBox="1"/>
          <p:nvPr/>
        </p:nvSpPr>
        <p:spPr>
          <a:xfrm>
            <a:off x="6601026" y="4722431"/>
            <a:ext cx="5894150" cy="535778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b="1" noProof="1">
                <a:solidFill>
                  <a:srgbClr val="8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0030101010101" pitchFamily="2" charset="-122"/>
              </a:rPr>
              <a:t>男：</a:t>
            </a:r>
            <a:r>
              <a:rPr lang="en-US" altLang="zh-CN" sz="2800" b="1" noProof="1">
                <a:solidFill>
                  <a:srgbClr val="8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0030101010101" pitchFamily="2" charset="-122"/>
              </a:rPr>
              <a:t>50</a:t>
            </a:r>
            <a:r>
              <a:rPr lang="zh-CN" altLang="en-US" sz="2800" b="1" noProof="1">
                <a:solidFill>
                  <a:srgbClr val="8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0030101010101" pitchFamily="2" charset="-122"/>
              </a:rPr>
              <a:t>％   女：</a:t>
            </a:r>
            <a:r>
              <a:rPr lang="en-US" altLang="zh-CN" sz="2800" b="1" noProof="1">
                <a:solidFill>
                  <a:srgbClr val="8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0030101010101" pitchFamily="2" charset="-122"/>
              </a:rPr>
              <a:t>50</a:t>
            </a:r>
            <a:r>
              <a:rPr lang="zh-CN" altLang="en-US" sz="2800" b="1" noProof="1">
                <a:solidFill>
                  <a:srgbClr val="8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0030101010101" pitchFamily="2" charset="-122"/>
              </a:rPr>
              <a:t>％</a:t>
            </a:r>
          </a:p>
        </p:txBody>
      </p:sp>
      <p:sp>
        <p:nvSpPr>
          <p:cNvPr id="116779" name="文本框 116778"/>
          <p:cNvSpPr txBox="1"/>
          <p:nvPr/>
        </p:nvSpPr>
        <p:spPr>
          <a:xfrm>
            <a:off x="6603142" y="5306220"/>
            <a:ext cx="2133322" cy="535778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>
            <a:spAutoFit/>
          </a:bodyPr>
          <a:lstStyle/>
          <a:p>
            <a:pPr algn="ctr">
              <a:spcBef>
                <a:spcPct val="50000"/>
              </a:spcBef>
              <a:buClrTx/>
            </a:pPr>
            <a:r>
              <a:rPr lang="zh-CN" altLang="en-US" sz="2800" b="1" noProof="1">
                <a:solidFill>
                  <a:srgbClr val="00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0030101010101" pitchFamily="2" charset="-122"/>
              </a:rPr>
              <a:t>全正常</a:t>
            </a:r>
          </a:p>
        </p:txBody>
      </p:sp>
      <p:sp>
        <p:nvSpPr>
          <p:cNvPr id="116780" name="文本框 116779"/>
          <p:cNvSpPr txBox="1"/>
          <p:nvPr/>
        </p:nvSpPr>
        <p:spPr>
          <a:xfrm>
            <a:off x="6478286" y="2812125"/>
            <a:ext cx="2641256" cy="535778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>
            <a:spAutoFit/>
          </a:bodyPr>
          <a:lstStyle/>
          <a:p>
            <a:pPr algn="ctr">
              <a:spcBef>
                <a:spcPct val="50000"/>
              </a:spcBef>
              <a:buClrTx/>
            </a:pPr>
            <a:r>
              <a:rPr lang="zh-CN" altLang="en-US" sz="2800" b="1" noProof="1">
                <a:solidFill>
                  <a:srgbClr val="00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0030101010101" pitchFamily="2" charset="-122"/>
              </a:rPr>
              <a:t>全患病</a:t>
            </a:r>
          </a:p>
        </p:txBody>
      </p:sp>
      <p:sp>
        <p:nvSpPr>
          <p:cNvPr id="116781" name="矩形 116780"/>
          <p:cNvSpPr/>
          <p:nvPr/>
        </p:nvSpPr>
        <p:spPr>
          <a:xfrm>
            <a:off x="1828562" y="5792541"/>
            <a:ext cx="8939636" cy="838394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ctr"/>
          <a:lstStyle/>
          <a:p>
            <a:pPr algn="ctr"/>
            <a:endParaRPr lang="zh-CN" altLang="en-US" sz="2800" b="1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6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6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6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6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16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16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116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16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6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6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75" grpId="0" animBg="1"/>
      <p:bldP spid="116776" grpId="0" animBg="1"/>
      <p:bldP spid="116777" grpId="0" animBg="1"/>
      <p:bldP spid="116778" grpId="0" animBg="1"/>
      <p:bldP spid="116779" grpId="0" animBg="1"/>
      <p:bldP spid="116780" grpId="0" animBg="1"/>
      <p:bldP spid="11678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文本框 117761"/>
          <p:cNvSpPr txBox="1"/>
          <p:nvPr/>
        </p:nvSpPr>
        <p:spPr>
          <a:xfrm>
            <a:off x="3271958" y="3713070"/>
            <a:ext cx="2038085" cy="548089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 algn="r"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　</a:t>
            </a:r>
          </a:p>
        </p:txBody>
      </p:sp>
      <p:sp>
        <p:nvSpPr>
          <p:cNvPr id="26626" name="直接连接符 117762"/>
          <p:cNvSpPr/>
          <p:nvPr/>
        </p:nvSpPr>
        <p:spPr>
          <a:xfrm>
            <a:off x="3409507" y="1410660"/>
            <a:ext cx="0" cy="352507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6627" name="矩形 117763"/>
          <p:cNvSpPr/>
          <p:nvPr/>
        </p:nvSpPr>
        <p:spPr>
          <a:xfrm>
            <a:off x="6827495" y="916826"/>
            <a:ext cx="380949" cy="281053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103875" tIns="51938" rIns="103875" bIns="51938"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28" name="椭圆 117764"/>
          <p:cNvSpPr/>
          <p:nvPr/>
        </p:nvSpPr>
        <p:spPr>
          <a:xfrm>
            <a:off x="5405280" y="916828"/>
            <a:ext cx="455025" cy="338217"/>
          </a:xfrm>
          <a:prstGeom prst="ellipse">
            <a:avLst/>
          </a:prstGeom>
          <a:solidFill>
            <a:srgbClr val="5347E9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03875" tIns="51938" rIns="103875" bIns="51938"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29" name="直接连接符 117765"/>
          <p:cNvSpPr/>
          <p:nvPr/>
        </p:nvSpPr>
        <p:spPr>
          <a:xfrm>
            <a:off x="5877236" y="1056555"/>
            <a:ext cx="950259" cy="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6630" name="直接连接符 117766"/>
          <p:cNvSpPr/>
          <p:nvPr/>
        </p:nvSpPr>
        <p:spPr>
          <a:xfrm>
            <a:off x="6258169" y="1056561"/>
            <a:ext cx="0" cy="354095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6631" name="椭圆 117767"/>
          <p:cNvSpPr/>
          <p:nvPr/>
        </p:nvSpPr>
        <p:spPr>
          <a:xfrm>
            <a:off x="5877220" y="2611087"/>
            <a:ext cx="457140" cy="338215"/>
          </a:xfrm>
          <a:prstGeom prst="ellipse">
            <a:avLst/>
          </a:prstGeom>
          <a:solidFill>
            <a:srgbClr val="5347E9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03875" tIns="51938" rIns="103875" bIns="51938"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32" name="矩形 117768"/>
          <p:cNvSpPr/>
          <p:nvPr/>
        </p:nvSpPr>
        <p:spPr>
          <a:xfrm>
            <a:off x="7303668" y="2611091"/>
            <a:ext cx="378833" cy="28264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103875" tIns="51938" rIns="103875" bIns="51938"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33" name="椭圆 117769"/>
          <p:cNvSpPr/>
          <p:nvPr/>
        </p:nvSpPr>
        <p:spPr>
          <a:xfrm>
            <a:off x="6637004" y="2611087"/>
            <a:ext cx="457140" cy="338215"/>
          </a:xfrm>
          <a:prstGeom prst="ellipse">
            <a:avLst/>
          </a:prstGeom>
          <a:solidFill>
            <a:srgbClr val="5347E9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03875" tIns="51938" rIns="103875" bIns="51938"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34" name="矩形 117770"/>
          <p:cNvSpPr/>
          <p:nvPr/>
        </p:nvSpPr>
        <p:spPr>
          <a:xfrm>
            <a:off x="5214788" y="2611091"/>
            <a:ext cx="378836" cy="28264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103875" tIns="51938" rIns="103875" bIns="51938"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35" name="直接连接符 117771"/>
          <p:cNvSpPr/>
          <p:nvPr/>
        </p:nvSpPr>
        <p:spPr>
          <a:xfrm>
            <a:off x="7492026" y="2328450"/>
            <a:ext cx="0" cy="28264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6636" name="直接连接符 117772"/>
          <p:cNvSpPr/>
          <p:nvPr/>
        </p:nvSpPr>
        <p:spPr>
          <a:xfrm>
            <a:off x="6827478" y="2328450"/>
            <a:ext cx="0" cy="28264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6637" name="直接连接符 117773"/>
          <p:cNvSpPr/>
          <p:nvPr/>
        </p:nvSpPr>
        <p:spPr>
          <a:xfrm>
            <a:off x="6162930" y="2328450"/>
            <a:ext cx="0" cy="28264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6638" name="直接连接符 117774"/>
          <p:cNvSpPr/>
          <p:nvPr/>
        </p:nvSpPr>
        <p:spPr>
          <a:xfrm>
            <a:off x="5405263" y="2328450"/>
            <a:ext cx="0" cy="28264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6639" name="矩形 117775"/>
          <p:cNvSpPr/>
          <p:nvPr/>
        </p:nvSpPr>
        <p:spPr>
          <a:xfrm>
            <a:off x="9583034" y="1693303"/>
            <a:ext cx="380949" cy="28264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103875" tIns="51938" rIns="103875" bIns="51938"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40" name="椭圆 117776"/>
          <p:cNvSpPr/>
          <p:nvPr/>
        </p:nvSpPr>
        <p:spPr>
          <a:xfrm>
            <a:off x="8253941" y="1693302"/>
            <a:ext cx="455025" cy="338215"/>
          </a:xfrm>
          <a:prstGeom prst="ellipse">
            <a:avLst/>
          </a:prstGeom>
          <a:solidFill>
            <a:srgbClr val="5347E9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03875" tIns="51938" rIns="103875" bIns="51938"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41" name="椭圆 117777"/>
          <p:cNvSpPr/>
          <p:nvPr/>
        </p:nvSpPr>
        <p:spPr>
          <a:xfrm>
            <a:off x="6827493" y="1693302"/>
            <a:ext cx="455025" cy="338215"/>
          </a:xfrm>
          <a:prstGeom prst="ellipse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03875" tIns="51938" rIns="103875" bIns="51938"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42" name="椭圆 117778"/>
          <p:cNvSpPr/>
          <p:nvPr/>
        </p:nvSpPr>
        <p:spPr>
          <a:xfrm>
            <a:off x="4455019" y="1764753"/>
            <a:ext cx="455022" cy="338217"/>
          </a:xfrm>
          <a:prstGeom prst="ellipse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03875" tIns="51938" rIns="103875" bIns="51938"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43" name="矩形 117779"/>
          <p:cNvSpPr/>
          <p:nvPr/>
        </p:nvSpPr>
        <p:spPr>
          <a:xfrm>
            <a:off x="5686760" y="1764758"/>
            <a:ext cx="380949" cy="282640"/>
          </a:xfrm>
          <a:prstGeom prst="rect">
            <a:avLst/>
          </a:prstGeom>
          <a:solidFill>
            <a:srgbClr val="5347E9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103875" tIns="51938" rIns="103875" bIns="51938"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44" name="椭圆 117780"/>
          <p:cNvSpPr/>
          <p:nvPr/>
        </p:nvSpPr>
        <p:spPr>
          <a:xfrm>
            <a:off x="2078310" y="1764753"/>
            <a:ext cx="455025" cy="338217"/>
          </a:xfrm>
          <a:prstGeom prst="ellipse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03875" tIns="51938" rIns="103875" bIns="51938"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45" name="矩形 117781"/>
          <p:cNvSpPr/>
          <p:nvPr/>
        </p:nvSpPr>
        <p:spPr>
          <a:xfrm>
            <a:off x="3314269" y="1764758"/>
            <a:ext cx="378836" cy="282640"/>
          </a:xfrm>
          <a:prstGeom prst="rect">
            <a:avLst/>
          </a:prstGeom>
          <a:solidFill>
            <a:srgbClr val="5347E9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103875" tIns="51938" rIns="103875" bIns="51938"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46" name="直接连接符 117782"/>
          <p:cNvSpPr/>
          <p:nvPr/>
        </p:nvSpPr>
        <p:spPr>
          <a:xfrm>
            <a:off x="3409508" y="1410650"/>
            <a:ext cx="5128015" cy="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6647" name="直接连接符 117783"/>
          <p:cNvSpPr/>
          <p:nvPr/>
        </p:nvSpPr>
        <p:spPr>
          <a:xfrm>
            <a:off x="8537523" y="1410661"/>
            <a:ext cx="0" cy="28264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6648" name="直接连接符 117784"/>
          <p:cNvSpPr/>
          <p:nvPr/>
        </p:nvSpPr>
        <p:spPr>
          <a:xfrm>
            <a:off x="4643362" y="1410653"/>
            <a:ext cx="0" cy="354094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6649" name="直接连接符 117785"/>
          <p:cNvSpPr/>
          <p:nvPr/>
        </p:nvSpPr>
        <p:spPr>
          <a:xfrm>
            <a:off x="5877219" y="1410653"/>
            <a:ext cx="0" cy="354094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6650" name="直接连接符 117786"/>
          <p:cNvSpPr/>
          <p:nvPr/>
        </p:nvSpPr>
        <p:spPr>
          <a:xfrm>
            <a:off x="6067694" y="1906064"/>
            <a:ext cx="759784" cy="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6651" name="直接连接符 117787"/>
          <p:cNvSpPr/>
          <p:nvPr/>
        </p:nvSpPr>
        <p:spPr>
          <a:xfrm>
            <a:off x="8727998" y="1834611"/>
            <a:ext cx="855022" cy="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6652" name="直接连接符 117788"/>
          <p:cNvSpPr/>
          <p:nvPr/>
        </p:nvSpPr>
        <p:spPr>
          <a:xfrm>
            <a:off x="2554485" y="1906064"/>
            <a:ext cx="759784" cy="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6653" name="直接连接符 117789"/>
          <p:cNvSpPr/>
          <p:nvPr/>
        </p:nvSpPr>
        <p:spPr>
          <a:xfrm>
            <a:off x="5405263" y="2328437"/>
            <a:ext cx="2086763" cy="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6654" name="椭圆 117790"/>
          <p:cNvSpPr/>
          <p:nvPr/>
        </p:nvSpPr>
        <p:spPr>
          <a:xfrm>
            <a:off x="3219048" y="2611087"/>
            <a:ext cx="455022" cy="338215"/>
          </a:xfrm>
          <a:prstGeom prst="ellipse">
            <a:avLst/>
          </a:prstGeom>
          <a:solidFill>
            <a:srgbClr val="5347E9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03875" tIns="51938" rIns="103875" bIns="51938"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55" name="椭圆 117791"/>
          <p:cNvSpPr/>
          <p:nvPr/>
        </p:nvSpPr>
        <p:spPr>
          <a:xfrm>
            <a:off x="1887835" y="2611087"/>
            <a:ext cx="455025" cy="338215"/>
          </a:xfrm>
          <a:prstGeom prst="ellipse">
            <a:avLst/>
          </a:prstGeom>
          <a:solidFill>
            <a:srgbClr val="5347E9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03875" tIns="51938" rIns="103875" bIns="51938"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56" name="矩形 117792"/>
          <p:cNvSpPr/>
          <p:nvPr/>
        </p:nvSpPr>
        <p:spPr>
          <a:xfrm>
            <a:off x="2649722" y="2611091"/>
            <a:ext cx="378836" cy="28264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103875" tIns="51938" rIns="103875" bIns="51938"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57" name="直接连接符 117793"/>
          <p:cNvSpPr/>
          <p:nvPr/>
        </p:nvSpPr>
        <p:spPr>
          <a:xfrm>
            <a:off x="3504744" y="2328450"/>
            <a:ext cx="0" cy="28264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6658" name="直接连接符 117794"/>
          <p:cNvSpPr/>
          <p:nvPr/>
        </p:nvSpPr>
        <p:spPr>
          <a:xfrm>
            <a:off x="2078297" y="2328437"/>
            <a:ext cx="1426449" cy="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6659" name="直接连接符 117795"/>
          <p:cNvSpPr/>
          <p:nvPr/>
        </p:nvSpPr>
        <p:spPr>
          <a:xfrm>
            <a:off x="2838081" y="2328450"/>
            <a:ext cx="0" cy="28264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6660" name="直接连接符 117796"/>
          <p:cNvSpPr/>
          <p:nvPr/>
        </p:nvSpPr>
        <p:spPr>
          <a:xfrm>
            <a:off x="2078296" y="2328450"/>
            <a:ext cx="0" cy="28264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6661" name="直接连接符 117797"/>
          <p:cNvSpPr/>
          <p:nvPr/>
        </p:nvSpPr>
        <p:spPr>
          <a:xfrm>
            <a:off x="2838081" y="1906074"/>
            <a:ext cx="0" cy="422373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6662" name="直接连接符 117798"/>
          <p:cNvSpPr/>
          <p:nvPr/>
        </p:nvSpPr>
        <p:spPr>
          <a:xfrm>
            <a:off x="6448643" y="1906074"/>
            <a:ext cx="0" cy="422373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6663" name="直接连接符 117799"/>
          <p:cNvSpPr/>
          <p:nvPr/>
        </p:nvSpPr>
        <p:spPr>
          <a:xfrm>
            <a:off x="9108947" y="1834623"/>
            <a:ext cx="0" cy="493827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6664" name="直接连接符 117800"/>
          <p:cNvSpPr/>
          <p:nvPr/>
        </p:nvSpPr>
        <p:spPr>
          <a:xfrm>
            <a:off x="9204200" y="2752397"/>
            <a:ext cx="188358" cy="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6665" name="椭圆 117801"/>
          <p:cNvSpPr/>
          <p:nvPr/>
        </p:nvSpPr>
        <p:spPr>
          <a:xfrm>
            <a:off x="9963985" y="2611083"/>
            <a:ext cx="474073" cy="354094"/>
          </a:xfrm>
          <a:prstGeom prst="ellipse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03875" tIns="51938" rIns="103875" bIns="51938"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66" name="矩形 117802"/>
          <p:cNvSpPr/>
          <p:nvPr/>
        </p:nvSpPr>
        <p:spPr>
          <a:xfrm>
            <a:off x="9392546" y="2623793"/>
            <a:ext cx="397882" cy="293755"/>
          </a:xfrm>
          <a:prstGeom prst="rect">
            <a:avLst/>
          </a:prstGeom>
          <a:solidFill>
            <a:srgbClr val="5347E9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103875" tIns="51938" rIns="103875" bIns="51938"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67" name="椭圆 117803"/>
          <p:cNvSpPr/>
          <p:nvPr/>
        </p:nvSpPr>
        <p:spPr>
          <a:xfrm>
            <a:off x="8158704" y="2611083"/>
            <a:ext cx="474073" cy="354094"/>
          </a:xfrm>
          <a:prstGeom prst="ellipse">
            <a:avLst/>
          </a:prstGeom>
          <a:solidFill>
            <a:srgbClr val="5347E9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03875" tIns="51938" rIns="103875" bIns="51938"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68" name="直接连接符 117804"/>
          <p:cNvSpPr/>
          <p:nvPr/>
        </p:nvSpPr>
        <p:spPr>
          <a:xfrm>
            <a:off x="8349179" y="2328437"/>
            <a:ext cx="1805281" cy="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6669" name="直接连接符 117805"/>
          <p:cNvSpPr/>
          <p:nvPr/>
        </p:nvSpPr>
        <p:spPr>
          <a:xfrm>
            <a:off x="8349164" y="2328450"/>
            <a:ext cx="0" cy="28264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6670" name="直接连接符 117806"/>
          <p:cNvSpPr/>
          <p:nvPr/>
        </p:nvSpPr>
        <p:spPr>
          <a:xfrm>
            <a:off x="10154446" y="2328450"/>
            <a:ext cx="0" cy="28264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6671" name="直接连接符 117807"/>
          <p:cNvSpPr/>
          <p:nvPr/>
        </p:nvSpPr>
        <p:spPr>
          <a:xfrm>
            <a:off x="9583019" y="2328450"/>
            <a:ext cx="0" cy="28264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6672" name="椭圆 117808"/>
          <p:cNvSpPr/>
          <p:nvPr/>
        </p:nvSpPr>
        <p:spPr>
          <a:xfrm>
            <a:off x="8728014" y="2611087"/>
            <a:ext cx="455025" cy="338215"/>
          </a:xfrm>
          <a:prstGeom prst="ellipse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03875" tIns="51938" rIns="103875" bIns="51938"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73" name="直接连接符 117809"/>
          <p:cNvSpPr/>
          <p:nvPr/>
        </p:nvSpPr>
        <p:spPr>
          <a:xfrm>
            <a:off x="9299424" y="2752403"/>
            <a:ext cx="0" cy="495415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6674" name="矩形 117810"/>
          <p:cNvSpPr/>
          <p:nvPr/>
        </p:nvSpPr>
        <p:spPr>
          <a:xfrm>
            <a:off x="8442302" y="3530455"/>
            <a:ext cx="380949" cy="281053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103875" tIns="51938" rIns="103875" bIns="51938"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75" name="矩形 117811"/>
          <p:cNvSpPr/>
          <p:nvPr/>
        </p:nvSpPr>
        <p:spPr>
          <a:xfrm>
            <a:off x="9773510" y="3530455"/>
            <a:ext cx="380949" cy="281053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103875" tIns="51938" rIns="103875" bIns="51938"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76" name="椭圆 117812"/>
          <p:cNvSpPr/>
          <p:nvPr/>
        </p:nvSpPr>
        <p:spPr>
          <a:xfrm>
            <a:off x="7777747" y="3530458"/>
            <a:ext cx="455022" cy="338217"/>
          </a:xfrm>
          <a:prstGeom prst="ellipse">
            <a:avLst/>
          </a:prstGeom>
          <a:solidFill>
            <a:srgbClr val="5347E9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03875" tIns="51938" rIns="103875" bIns="51938"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77" name="椭圆 117813"/>
          <p:cNvSpPr/>
          <p:nvPr/>
        </p:nvSpPr>
        <p:spPr>
          <a:xfrm>
            <a:off x="9108964" y="3530458"/>
            <a:ext cx="455025" cy="338217"/>
          </a:xfrm>
          <a:prstGeom prst="ellipse">
            <a:avLst/>
          </a:prstGeom>
          <a:solidFill>
            <a:srgbClr val="5347E9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03875" tIns="51938" rIns="103875" bIns="51938"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78" name="椭圆 117814"/>
          <p:cNvSpPr/>
          <p:nvPr/>
        </p:nvSpPr>
        <p:spPr>
          <a:xfrm>
            <a:off x="10342820" y="3530458"/>
            <a:ext cx="455022" cy="338217"/>
          </a:xfrm>
          <a:prstGeom prst="ellipse">
            <a:avLst/>
          </a:prstGeom>
          <a:solidFill>
            <a:srgbClr val="5347E9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03875" tIns="51938" rIns="103875" bIns="51938"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79" name="直接连接符 117815"/>
          <p:cNvSpPr/>
          <p:nvPr/>
        </p:nvSpPr>
        <p:spPr>
          <a:xfrm>
            <a:off x="7968230" y="3247812"/>
            <a:ext cx="2660303" cy="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6680" name="直接连接符 117816"/>
          <p:cNvSpPr/>
          <p:nvPr/>
        </p:nvSpPr>
        <p:spPr>
          <a:xfrm>
            <a:off x="7968212" y="3247827"/>
            <a:ext cx="0" cy="28264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6681" name="直接连接符 117817"/>
          <p:cNvSpPr/>
          <p:nvPr/>
        </p:nvSpPr>
        <p:spPr>
          <a:xfrm>
            <a:off x="8632760" y="3247827"/>
            <a:ext cx="0" cy="28264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6682" name="直接连接符 117818"/>
          <p:cNvSpPr/>
          <p:nvPr/>
        </p:nvSpPr>
        <p:spPr>
          <a:xfrm>
            <a:off x="9299424" y="3247827"/>
            <a:ext cx="0" cy="28264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6683" name="直接连接符 117819"/>
          <p:cNvSpPr/>
          <p:nvPr/>
        </p:nvSpPr>
        <p:spPr>
          <a:xfrm>
            <a:off x="9963970" y="3247827"/>
            <a:ext cx="0" cy="28264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6684" name="直接连接符 117820"/>
          <p:cNvSpPr/>
          <p:nvPr/>
        </p:nvSpPr>
        <p:spPr>
          <a:xfrm>
            <a:off x="10628515" y="3247827"/>
            <a:ext cx="0" cy="28264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6685" name="矩形 117821"/>
          <p:cNvSpPr/>
          <p:nvPr/>
        </p:nvSpPr>
        <p:spPr>
          <a:xfrm>
            <a:off x="1054093" y="3425656"/>
            <a:ext cx="818920" cy="728138"/>
          </a:xfrm>
          <a:prstGeom prst="rect">
            <a:avLst/>
          </a:prstGeom>
          <a:noFill/>
          <a:ln w="9525">
            <a:noFill/>
          </a:ln>
        </p:spPr>
        <p:txBody>
          <a:bodyPr wrap="none" lIns="103875" tIns="51938" rIns="103875" bIns="51938" anchor="t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altLang="zh-CN" sz="4500">
                <a:latin typeface="Times New Roman" panose="02020603050405020304" pitchFamily="18" charset="0"/>
              </a:rPr>
              <a:t>IV</a:t>
            </a:r>
          </a:p>
        </p:txBody>
      </p:sp>
      <p:sp>
        <p:nvSpPr>
          <p:cNvPr id="26686" name="矩形 117822"/>
          <p:cNvSpPr/>
          <p:nvPr/>
        </p:nvSpPr>
        <p:spPr>
          <a:xfrm>
            <a:off x="1282524" y="621482"/>
            <a:ext cx="402139" cy="728138"/>
          </a:xfrm>
          <a:prstGeom prst="rect">
            <a:avLst/>
          </a:prstGeom>
          <a:noFill/>
          <a:ln w="9525">
            <a:noFill/>
          </a:ln>
        </p:spPr>
        <p:txBody>
          <a:bodyPr wrap="none" lIns="103875" tIns="51938" rIns="103875" bIns="51938" anchor="t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altLang="zh-CN" sz="4500">
                <a:latin typeface="Times New Roman" panose="02020603050405020304" pitchFamily="18" charset="0"/>
              </a:rPr>
              <a:t>I</a:t>
            </a:r>
          </a:p>
        </p:txBody>
      </p:sp>
      <p:sp>
        <p:nvSpPr>
          <p:cNvPr id="26687" name="矩形 117823"/>
          <p:cNvSpPr/>
          <p:nvPr/>
        </p:nvSpPr>
        <p:spPr>
          <a:xfrm>
            <a:off x="1255241" y="1580554"/>
            <a:ext cx="594500" cy="728138"/>
          </a:xfrm>
          <a:prstGeom prst="rect">
            <a:avLst/>
          </a:prstGeom>
          <a:noFill/>
          <a:ln w="9525">
            <a:noFill/>
          </a:ln>
        </p:spPr>
        <p:txBody>
          <a:bodyPr wrap="none" lIns="103875" tIns="51938" rIns="103875" bIns="51938" anchor="t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altLang="zh-CN" sz="4500">
                <a:latin typeface="Times New Roman" panose="02020603050405020304" pitchFamily="18" charset="0"/>
              </a:rPr>
              <a:t>II</a:t>
            </a:r>
          </a:p>
        </p:txBody>
      </p:sp>
      <p:sp>
        <p:nvSpPr>
          <p:cNvPr id="26688" name="矩形 117824"/>
          <p:cNvSpPr/>
          <p:nvPr/>
        </p:nvSpPr>
        <p:spPr>
          <a:xfrm>
            <a:off x="1126361" y="2539626"/>
            <a:ext cx="786860" cy="728138"/>
          </a:xfrm>
          <a:prstGeom prst="rect">
            <a:avLst/>
          </a:prstGeom>
          <a:noFill/>
          <a:ln w="9525">
            <a:noFill/>
          </a:ln>
        </p:spPr>
        <p:txBody>
          <a:bodyPr wrap="none" lIns="103875" tIns="51938" rIns="103875" bIns="51938" anchor="t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altLang="zh-CN" sz="4500">
                <a:latin typeface="Times New Roman" panose="02020603050405020304" pitchFamily="18" charset="0"/>
              </a:rPr>
              <a:t>III</a:t>
            </a:r>
          </a:p>
        </p:txBody>
      </p:sp>
      <p:sp>
        <p:nvSpPr>
          <p:cNvPr id="26689" name="文本框 117825"/>
          <p:cNvSpPr txBox="1"/>
          <p:nvPr/>
        </p:nvSpPr>
        <p:spPr>
          <a:xfrm>
            <a:off x="10300492" y="3868678"/>
            <a:ext cx="831741" cy="548089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 algn="r">
              <a:lnSpc>
                <a:spcPct val="90000"/>
              </a:lnSpc>
              <a:spcBef>
                <a:spcPct val="50000"/>
              </a:spcBef>
            </a:pPr>
            <a:r>
              <a:rPr lang="en-US" altLang="zh-CN" sz="3200">
                <a:latin typeface="Times New Roman" panose="02020603050405020304" pitchFamily="18" charset="0"/>
              </a:rPr>
              <a:t>25 </a:t>
            </a:r>
          </a:p>
        </p:txBody>
      </p:sp>
      <p:sp>
        <p:nvSpPr>
          <p:cNvPr id="26690" name="矩形 117826"/>
          <p:cNvSpPr/>
          <p:nvPr/>
        </p:nvSpPr>
        <p:spPr>
          <a:xfrm>
            <a:off x="6032213" y="989872"/>
            <a:ext cx="1646069" cy="548089"/>
          </a:xfrm>
          <a:prstGeom prst="rect">
            <a:avLst/>
          </a:prstGeom>
          <a:noFill/>
          <a:ln w="9525">
            <a:noFill/>
          </a:ln>
        </p:spPr>
        <p:txBody>
          <a:bodyPr wrap="none" lIns="103875" tIns="51938" rIns="103875" bIns="51938" anchor="t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1          2</a:t>
            </a:r>
          </a:p>
        </p:txBody>
      </p:sp>
      <p:sp>
        <p:nvSpPr>
          <p:cNvPr id="26691" name="矩形 117827"/>
          <p:cNvSpPr/>
          <p:nvPr/>
        </p:nvSpPr>
        <p:spPr>
          <a:xfrm>
            <a:off x="2486624" y="1875909"/>
            <a:ext cx="414963" cy="548089"/>
          </a:xfrm>
          <a:prstGeom prst="rect">
            <a:avLst/>
          </a:prstGeom>
          <a:noFill/>
          <a:ln w="9525">
            <a:noFill/>
          </a:ln>
        </p:spPr>
        <p:txBody>
          <a:bodyPr wrap="none" lIns="103875" tIns="51938" rIns="103875" bIns="51938" anchor="t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3</a:t>
            </a:r>
          </a:p>
        </p:txBody>
      </p:sp>
      <p:sp>
        <p:nvSpPr>
          <p:cNvPr id="26692" name="矩形 117828"/>
          <p:cNvSpPr/>
          <p:nvPr/>
        </p:nvSpPr>
        <p:spPr>
          <a:xfrm>
            <a:off x="3629475" y="1875909"/>
            <a:ext cx="414963" cy="548089"/>
          </a:xfrm>
          <a:prstGeom prst="rect">
            <a:avLst/>
          </a:prstGeom>
          <a:noFill/>
          <a:ln w="9525">
            <a:noFill/>
          </a:ln>
        </p:spPr>
        <p:txBody>
          <a:bodyPr wrap="none" lIns="103875" tIns="51938" rIns="103875" bIns="51938" anchor="t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4</a:t>
            </a:r>
          </a:p>
        </p:txBody>
      </p:sp>
      <p:sp>
        <p:nvSpPr>
          <p:cNvPr id="26693" name="矩形 117829"/>
          <p:cNvSpPr/>
          <p:nvPr/>
        </p:nvSpPr>
        <p:spPr>
          <a:xfrm>
            <a:off x="4876029" y="1875909"/>
            <a:ext cx="414963" cy="548089"/>
          </a:xfrm>
          <a:prstGeom prst="rect">
            <a:avLst/>
          </a:prstGeom>
          <a:noFill/>
          <a:ln w="9525">
            <a:noFill/>
          </a:ln>
        </p:spPr>
        <p:txBody>
          <a:bodyPr wrap="none" lIns="103875" tIns="51938" rIns="103875" bIns="51938" anchor="t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5</a:t>
            </a:r>
          </a:p>
        </p:txBody>
      </p:sp>
      <p:sp>
        <p:nvSpPr>
          <p:cNvPr id="26694" name="矩形 117830"/>
          <p:cNvSpPr/>
          <p:nvPr/>
        </p:nvSpPr>
        <p:spPr>
          <a:xfrm>
            <a:off x="6076175" y="1875905"/>
            <a:ext cx="461373" cy="548089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6</a:t>
            </a:r>
          </a:p>
        </p:txBody>
      </p:sp>
      <p:sp>
        <p:nvSpPr>
          <p:cNvPr id="26695" name="矩形 117831"/>
          <p:cNvSpPr/>
          <p:nvPr/>
        </p:nvSpPr>
        <p:spPr>
          <a:xfrm>
            <a:off x="7263317" y="1875909"/>
            <a:ext cx="414963" cy="548089"/>
          </a:xfrm>
          <a:prstGeom prst="rect">
            <a:avLst/>
          </a:prstGeom>
          <a:noFill/>
          <a:ln w="9525">
            <a:noFill/>
          </a:ln>
        </p:spPr>
        <p:txBody>
          <a:bodyPr wrap="none" lIns="103875" tIns="51938" rIns="103875" bIns="51938" anchor="t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7</a:t>
            </a:r>
          </a:p>
        </p:txBody>
      </p:sp>
      <p:sp>
        <p:nvSpPr>
          <p:cNvPr id="26696" name="矩形 117832"/>
          <p:cNvSpPr/>
          <p:nvPr/>
        </p:nvSpPr>
        <p:spPr>
          <a:xfrm>
            <a:off x="8717273" y="1802864"/>
            <a:ext cx="414963" cy="548089"/>
          </a:xfrm>
          <a:prstGeom prst="rect">
            <a:avLst/>
          </a:prstGeom>
          <a:noFill/>
          <a:ln w="9525">
            <a:noFill/>
          </a:ln>
        </p:spPr>
        <p:txBody>
          <a:bodyPr wrap="none" lIns="103875" tIns="51938" rIns="103875" bIns="51938" anchor="t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8</a:t>
            </a:r>
          </a:p>
        </p:txBody>
      </p:sp>
      <p:sp>
        <p:nvSpPr>
          <p:cNvPr id="26697" name="矩形 117833"/>
          <p:cNvSpPr/>
          <p:nvPr/>
        </p:nvSpPr>
        <p:spPr>
          <a:xfrm>
            <a:off x="9965950" y="1875909"/>
            <a:ext cx="414963" cy="548089"/>
          </a:xfrm>
          <a:prstGeom prst="rect">
            <a:avLst/>
          </a:prstGeom>
          <a:noFill/>
          <a:ln w="9525">
            <a:noFill/>
          </a:ln>
        </p:spPr>
        <p:txBody>
          <a:bodyPr wrap="none" lIns="103875" tIns="51938" rIns="103875" bIns="51938" anchor="t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9</a:t>
            </a:r>
          </a:p>
        </p:txBody>
      </p:sp>
      <p:sp>
        <p:nvSpPr>
          <p:cNvPr id="26698" name="矩形 117834"/>
          <p:cNvSpPr/>
          <p:nvPr/>
        </p:nvSpPr>
        <p:spPr>
          <a:xfrm>
            <a:off x="1796788" y="2908024"/>
            <a:ext cx="620148" cy="548089"/>
          </a:xfrm>
          <a:prstGeom prst="rect">
            <a:avLst/>
          </a:prstGeom>
          <a:noFill/>
          <a:ln w="9525">
            <a:noFill/>
          </a:ln>
        </p:spPr>
        <p:txBody>
          <a:bodyPr wrap="none" lIns="103875" tIns="51938" rIns="103875" bIns="51938" anchor="t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10</a:t>
            </a:r>
          </a:p>
        </p:txBody>
      </p:sp>
      <p:sp>
        <p:nvSpPr>
          <p:cNvPr id="26699" name="矩形 117835"/>
          <p:cNvSpPr/>
          <p:nvPr/>
        </p:nvSpPr>
        <p:spPr>
          <a:xfrm>
            <a:off x="2641674" y="2908024"/>
            <a:ext cx="604887" cy="548089"/>
          </a:xfrm>
          <a:prstGeom prst="rect">
            <a:avLst/>
          </a:prstGeom>
          <a:noFill/>
          <a:ln w="9525">
            <a:noFill/>
          </a:ln>
        </p:spPr>
        <p:txBody>
          <a:bodyPr wrap="none" lIns="103875" tIns="51938" rIns="103875" bIns="51938" anchor="t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11</a:t>
            </a:r>
          </a:p>
        </p:txBody>
      </p:sp>
      <p:sp>
        <p:nvSpPr>
          <p:cNvPr id="26700" name="矩形 117836"/>
          <p:cNvSpPr/>
          <p:nvPr/>
        </p:nvSpPr>
        <p:spPr>
          <a:xfrm>
            <a:off x="3563973" y="2908024"/>
            <a:ext cx="620148" cy="548089"/>
          </a:xfrm>
          <a:prstGeom prst="rect">
            <a:avLst/>
          </a:prstGeom>
          <a:noFill/>
          <a:ln w="9525">
            <a:noFill/>
          </a:ln>
        </p:spPr>
        <p:txBody>
          <a:bodyPr wrap="none" lIns="103875" tIns="51938" rIns="103875" bIns="51938" anchor="t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12</a:t>
            </a:r>
          </a:p>
        </p:txBody>
      </p:sp>
      <p:sp>
        <p:nvSpPr>
          <p:cNvPr id="26701" name="矩形 117837"/>
          <p:cNvSpPr/>
          <p:nvPr/>
        </p:nvSpPr>
        <p:spPr>
          <a:xfrm>
            <a:off x="4797861" y="2836563"/>
            <a:ext cx="941792" cy="548089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13</a:t>
            </a:r>
          </a:p>
        </p:txBody>
      </p:sp>
      <p:sp>
        <p:nvSpPr>
          <p:cNvPr id="26702" name="矩形 117838"/>
          <p:cNvSpPr/>
          <p:nvPr/>
        </p:nvSpPr>
        <p:spPr>
          <a:xfrm>
            <a:off x="5847552" y="2908024"/>
            <a:ext cx="620148" cy="548089"/>
          </a:xfrm>
          <a:prstGeom prst="rect">
            <a:avLst/>
          </a:prstGeom>
          <a:noFill/>
          <a:ln w="9525">
            <a:noFill/>
          </a:ln>
        </p:spPr>
        <p:txBody>
          <a:bodyPr wrap="none" lIns="103875" tIns="51938" rIns="103875" bIns="51938" anchor="t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14</a:t>
            </a:r>
          </a:p>
        </p:txBody>
      </p:sp>
      <p:sp>
        <p:nvSpPr>
          <p:cNvPr id="26703" name="矩形 117839"/>
          <p:cNvSpPr/>
          <p:nvPr/>
        </p:nvSpPr>
        <p:spPr>
          <a:xfrm>
            <a:off x="6355523" y="2908019"/>
            <a:ext cx="829625" cy="548089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15</a:t>
            </a:r>
          </a:p>
        </p:txBody>
      </p:sp>
      <p:sp>
        <p:nvSpPr>
          <p:cNvPr id="26704" name="矩形 117840"/>
          <p:cNvSpPr/>
          <p:nvPr/>
        </p:nvSpPr>
        <p:spPr>
          <a:xfrm>
            <a:off x="7197819" y="2908024"/>
            <a:ext cx="620148" cy="548089"/>
          </a:xfrm>
          <a:prstGeom prst="rect">
            <a:avLst/>
          </a:prstGeom>
          <a:noFill/>
          <a:ln w="9525">
            <a:noFill/>
          </a:ln>
        </p:spPr>
        <p:txBody>
          <a:bodyPr wrap="none" lIns="103875" tIns="51938" rIns="103875" bIns="51938" anchor="t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16</a:t>
            </a:r>
          </a:p>
        </p:txBody>
      </p:sp>
      <p:sp>
        <p:nvSpPr>
          <p:cNvPr id="26705" name="矩形 117841"/>
          <p:cNvSpPr/>
          <p:nvPr/>
        </p:nvSpPr>
        <p:spPr>
          <a:xfrm>
            <a:off x="7913201" y="2908019"/>
            <a:ext cx="831741" cy="548089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17</a:t>
            </a:r>
          </a:p>
        </p:txBody>
      </p:sp>
      <p:sp>
        <p:nvSpPr>
          <p:cNvPr id="26706" name="矩形 117842"/>
          <p:cNvSpPr/>
          <p:nvPr/>
        </p:nvSpPr>
        <p:spPr>
          <a:xfrm>
            <a:off x="8755480" y="2836567"/>
            <a:ext cx="620148" cy="548089"/>
          </a:xfrm>
          <a:prstGeom prst="rect">
            <a:avLst/>
          </a:prstGeom>
          <a:noFill/>
          <a:ln w="9525">
            <a:noFill/>
          </a:ln>
        </p:spPr>
        <p:txBody>
          <a:bodyPr wrap="none" lIns="103875" tIns="51938" rIns="103875" bIns="51938" anchor="t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18</a:t>
            </a:r>
          </a:p>
        </p:txBody>
      </p:sp>
      <p:sp>
        <p:nvSpPr>
          <p:cNvPr id="26707" name="矩形 117843"/>
          <p:cNvSpPr/>
          <p:nvPr/>
        </p:nvSpPr>
        <p:spPr>
          <a:xfrm>
            <a:off x="9377701" y="2836567"/>
            <a:ext cx="620148" cy="548089"/>
          </a:xfrm>
          <a:prstGeom prst="rect">
            <a:avLst/>
          </a:prstGeom>
          <a:noFill/>
          <a:ln w="9525">
            <a:noFill/>
          </a:ln>
        </p:spPr>
        <p:txBody>
          <a:bodyPr wrap="none" lIns="103875" tIns="51938" rIns="103875" bIns="51938" anchor="t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19</a:t>
            </a:r>
          </a:p>
        </p:txBody>
      </p:sp>
      <p:sp>
        <p:nvSpPr>
          <p:cNvPr id="26708" name="矩形 117844"/>
          <p:cNvSpPr/>
          <p:nvPr/>
        </p:nvSpPr>
        <p:spPr>
          <a:xfrm>
            <a:off x="10313143" y="2836567"/>
            <a:ext cx="620148" cy="548089"/>
          </a:xfrm>
          <a:prstGeom prst="rect">
            <a:avLst/>
          </a:prstGeom>
          <a:noFill/>
          <a:ln w="9525">
            <a:noFill/>
          </a:ln>
        </p:spPr>
        <p:txBody>
          <a:bodyPr wrap="none" lIns="103875" tIns="51938" rIns="103875" bIns="51938" anchor="t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20</a:t>
            </a:r>
          </a:p>
        </p:txBody>
      </p:sp>
      <p:sp>
        <p:nvSpPr>
          <p:cNvPr id="26709" name="矩形 117845"/>
          <p:cNvSpPr/>
          <p:nvPr/>
        </p:nvSpPr>
        <p:spPr>
          <a:xfrm>
            <a:off x="7612629" y="3868682"/>
            <a:ext cx="620148" cy="548089"/>
          </a:xfrm>
          <a:prstGeom prst="rect">
            <a:avLst/>
          </a:prstGeom>
          <a:noFill/>
          <a:ln w="9525">
            <a:noFill/>
          </a:ln>
        </p:spPr>
        <p:txBody>
          <a:bodyPr wrap="none" lIns="103875" tIns="51938" rIns="103875" bIns="51938" anchor="t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21</a:t>
            </a:r>
          </a:p>
        </p:txBody>
      </p:sp>
      <p:sp>
        <p:nvSpPr>
          <p:cNvPr id="26710" name="矩形 117846"/>
          <p:cNvSpPr/>
          <p:nvPr/>
        </p:nvSpPr>
        <p:spPr>
          <a:xfrm>
            <a:off x="8444369" y="3868682"/>
            <a:ext cx="620148" cy="548089"/>
          </a:xfrm>
          <a:prstGeom prst="rect">
            <a:avLst/>
          </a:prstGeom>
          <a:noFill/>
          <a:ln w="9525">
            <a:noFill/>
          </a:ln>
        </p:spPr>
        <p:txBody>
          <a:bodyPr wrap="none" lIns="103875" tIns="51938" rIns="103875" bIns="51938" anchor="t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22</a:t>
            </a:r>
          </a:p>
        </p:txBody>
      </p:sp>
      <p:sp>
        <p:nvSpPr>
          <p:cNvPr id="26711" name="矩形 117847"/>
          <p:cNvSpPr/>
          <p:nvPr/>
        </p:nvSpPr>
        <p:spPr>
          <a:xfrm>
            <a:off x="9172411" y="3868682"/>
            <a:ext cx="620148" cy="548089"/>
          </a:xfrm>
          <a:prstGeom prst="rect">
            <a:avLst/>
          </a:prstGeom>
          <a:noFill/>
          <a:ln w="9525">
            <a:noFill/>
          </a:ln>
        </p:spPr>
        <p:txBody>
          <a:bodyPr wrap="none" lIns="103875" tIns="51938" rIns="103875" bIns="51938" anchor="t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23</a:t>
            </a:r>
          </a:p>
        </p:txBody>
      </p:sp>
      <p:sp>
        <p:nvSpPr>
          <p:cNvPr id="26712" name="矩形 117848"/>
          <p:cNvSpPr/>
          <p:nvPr/>
        </p:nvSpPr>
        <p:spPr>
          <a:xfrm>
            <a:off x="9794630" y="3868682"/>
            <a:ext cx="620148" cy="548089"/>
          </a:xfrm>
          <a:prstGeom prst="rect">
            <a:avLst/>
          </a:prstGeom>
          <a:noFill/>
          <a:ln w="9525">
            <a:noFill/>
          </a:ln>
        </p:spPr>
        <p:txBody>
          <a:bodyPr wrap="none" lIns="103875" tIns="51938" rIns="103875" bIns="51938" anchor="t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24</a:t>
            </a:r>
          </a:p>
        </p:txBody>
      </p:sp>
      <p:sp>
        <p:nvSpPr>
          <p:cNvPr id="26713" name="文本框 117849"/>
          <p:cNvSpPr txBox="1"/>
          <p:nvPr/>
        </p:nvSpPr>
        <p:spPr>
          <a:xfrm>
            <a:off x="526997" y="4267234"/>
            <a:ext cx="7470861" cy="478839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 algn="r">
              <a:lnSpc>
                <a:spcPct val="90000"/>
              </a:lnSpc>
              <a:spcBef>
                <a:spcPct val="50000"/>
              </a:spcBef>
            </a:pPr>
            <a:r>
              <a:rPr lang="zh-CN" altLang="en-US" sz="2700" dirty="0">
                <a:latin typeface="黑体" panose="02010600030101010101" pitchFamily="2" charset="-122"/>
                <a:ea typeface="黑体" panose="02010600030101010101" pitchFamily="2" charset="-122"/>
              </a:rPr>
              <a:t>抗维生素</a:t>
            </a:r>
            <a:r>
              <a:rPr lang="en-US" altLang="zh-CN" sz="2700" dirty="0">
                <a:latin typeface="黑体" panose="02010600030101010101" pitchFamily="2" charset="-122"/>
                <a:ea typeface="黑体" panose="02010600030101010101" pitchFamily="2" charset="-122"/>
              </a:rPr>
              <a:t>D</a:t>
            </a:r>
            <a:r>
              <a:rPr lang="zh-CN" altLang="en-US" sz="2700" dirty="0">
                <a:latin typeface="黑体" panose="02010600030101010101" pitchFamily="2" charset="-122"/>
                <a:ea typeface="黑体" panose="02010600030101010101" pitchFamily="2" charset="-122"/>
              </a:rPr>
              <a:t>佝偻病系谱图</a:t>
            </a:r>
          </a:p>
        </p:txBody>
      </p:sp>
      <p:sp>
        <p:nvSpPr>
          <p:cNvPr id="117851" name="文本框 117850"/>
          <p:cNvSpPr txBox="1"/>
          <p:nvPr/>
        </p:nvSpPr>
        <p:spPr>
          <a:xfrm>
            <a:off x="2134766" y="4750979"/>
            <a:ext cx="9345983" cy="1559135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>
              <a:lnSpc>
                <a:spcPts val="2540"/>
              </a:lnSpc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宋体" pitchFamily="2" charset="-122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宋体" pitchFamily="2" charset="-122"/>
              </a:rPr>
              <a:t>、女性患者多于男性患者</a:t>
            </a:r>
          </a:p>
          <a:p>
            <a:pPr>
              <a:lnSpc>
                <a:spcPts val="2540"/>
              </a:lnSpc>
              <a:spcBef>
                <a:spcPct val="50000"/>
              </a:spcBef>
            </a:pPr>
            <a:r>
              <a:rPr lang="en-US" altLang="zh-CN" sz="3200" b="1" dirty="0" smtClean="0">
                <a:solidFill>
                  <a:srgbClr val="0000FF"/>
                </a:solidFill>
                <a:latin typeface="宋体" pitchFamily="2" charset="-122"/>
              </a:rPr>
              <a:t>2</a:t>
            </a:r>
            <a:r>
              <a:rPr lang="zh-CN" altLang="en-US" sz="3200" b="1" dirty="0">
                <a:solidFill>
                  <a:srgbClr val="0000FF"/>
                </a:solidFill>
                <a:latin typeface="宋体" pitchFamily="2" charset="-122"/>
              </a:rPr>
              <a:t>、具有世代连续性</a:t>
            </a:r>
          </a:p>
          <a:p>
            <a:pPr>
              <a:lnSpc>
                <a:spcPts val="2540"/>
              </a:lnSpc>
              <a:spcBef>
                <a:spcPct val="50000"/>
              </a:spcBef>
            </a:pPr>
            <a:r>
              <a:rPr lang="en-US" altLang="zh-CN" sz="3200" b="1" dirty="0">
                <a:solidFill>
                  <a:srgbClr val="FF3300"/>
                </a:solidFill>
                <a:latin typeface="宋体" pitchFamily="2" charset="-122"/>
              </a:rPr>
              <a:t>3</a:t>
            </a:r>
            <a:r>
              <a:rPr lang="zh-CN" altLang="en-US" sz="3200" b="1" dirty="0">
                <a:solidFill>
                  <a:srgbClr val="FF3300"/>
                </a:solidFill>
                <a:latin typeface="宋体" pitchFamily="2" charset="-122"/>
              </a:rPr>
              <a:t>、男患者的母亲和女儿都是患者</a:t>
            </a:r>
          </a:p>
        </p:txBody>
      </p:sp>
      <p:sp>
        <p:nvSpPr>
          <p:cNvPr id="26715" name="文本框 117851"/>
          <p:cNvSpPr txBox="1"/>
          <p:nvPr/>
        </p:nvSpPr>
        <p:spPr>
          <a:xfrm>
            <a:off x="984059" y="4581922"/>
            <a:ext cx="2014803" cy="597333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ea typeface="楷体_GB2312" panose="02010609030101010101" pitchFamily="49" charset="-122"/>
              </a:rPr>
              <a:t>特点</a:t>
            </a:r>
          </a:p>
        </p:txBody>
      </p:sp>
      <p:sp>
        <p:nvSpPr>
          <p:cNvPr id="117853" name="椭圆 117852"/>
          <p:cNvSpPr/>
          <p:nvPr/>
        </p:nvSpPr>
        <p:spPr>
          <a:xfrm>
            <a:off x="5225406" y="773915"/>
            <a:ext cx="869800" cy="575705"/>
          </a:xfrm>
          <a:prstGeom prst="ellipse">
            <a:avLst/>
          </a:prstGeom>
          <a:noFill/>
          <a:ln w="38100" cap="sq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lIns="103875" tIns="51938" rIns="103875" bIns="51938"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7854" name="直接连接符 117853"/>
          <p:cNvSpPr/>
          <p:nvPr/>
        </p:nvSpPr>
        <p:spPr>
          <a:xfrm flipH="1">
            <a:off x="3874047" y="1172287"/>
            <a:ext cx="1324788" cy="590879"/>
          </a:xfrm>
          <a:prstGeom prst="line">
            <a:avLst/>
          </a:prstGeom>
          <a:ln w="28575" cap="sq" cmpd="sng">
            <a:solidFill>
              <a:srgbClr val="FF0000"/>
            </a:solidFill>
            <a:prstDash val="solid"/>
            <a:round/>
            <a:headEnd type="none" w="sm" len="sm"/>
            <a:tailEnd type="triangle" w="lg" len="sm"/>
          </a:ln>
        </p:spPr>
      </p:sp>
      <p:sp>
        <p:nvSpPr>
          <p:cNvPr id="117855" name="椭圆 117854"/>
          <p:cNvSpPr/>
          <p:nvPr/>
        </p:nvSpPr>
        <p:spPr>
          <a:xfrm>
            <a:off x="3143419" y="1629594"/>
            <a:ext cx="719539" cy="537644"/>
          </a:xfrm>
          <a:prstGeom prst="ellipse">
            <a:avLst/>
          </a:prstGeom>
          <a:noFill/>
          <a:ln w="38100" cap="sq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lIns="103875" tIns="51938" rIns="103875" bIns="51938"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7856" name="直接连接符 117855"/>
          <p:cNvSpPr/>
          <p:nvPr/>
        </p:nvSpPr>
        <p:spPr>
          <a:xfrm flipH="1">
            <a:off x="2342860" y="2031517"/>
            <a:ext cx="800018" cy="534181"/>
          </a:xfrm>
          <a:prstGeom prst="line">
            <a:avLst/>
          </a:prstGeom>
          <a:ln w="28575" cap="sq" cmpd="sng">
            <a:solidFill>
              <a:srgbClr val="FF0000"/>
            </a:solidFill>
            <a:prstDash val="solid"/>
            <a:round/>
            <a:headEnd type="none" w="sm" len="sm"/>
            <a:tailEnd type="triangle" w="lg" len="sm"/>
          </a:ln>
        </p:spPr>
      </p:sp>
      <p:sp>
        <p:nvSpPr>
          <p:cNvPr id="117857" name="直接连接符 117856"/>
          <p:cNvSpPr/>
          <p:nvPr/>
        </p:nvSpPr>
        <p:spPr>
          <a:xfrm flipH="1">
            <a:off x="3503189" y="2205658"/>
            <a:ext cx="71738" cy="333968"/>
          </a:xfrm>
          <a:prstGeom prst="line">
            <a:avLst/>
          </a:prstGeom>
          <a:ln w="28575" cap="sq" cmpd="sng">
            <a:solidFill>
              <a:srgbClr val="FF0000"/>
            </a:solidFill>
            <a:prstDash val="solid"/>
            <a:round/>
            <a:headEnd type="none" w="sm" len="sm"/>
            <a:tailEnd type="triangle" w="lg" len="sm"/>
          </a:ln>
        </p:spPr>
      </p:sp>
      <p:sp>
        <p:nvSpPr>
          <p:cNvPr id="117858" name="椭圆 117857"/>
          <p:cNvSpPr/>
          <p:nvPr/>
        </p:nvSpPr>
        <p:spPr>
          <a:xfrm>
            <a:off x="1774726" y="2565698"/>
            <a:ext cx="680434" cy="473190"/>
          </a:xfrm>
          <a:prstGeom prst="ellipse">
            <a:avLst/>
          </a:prstGeom>
          <a:noFill/>
          <a:ln w="38100" cap="sq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lIns="103875" tIns="51938" rIns="103875" bIns="51938"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7859" name="椭圆 117858"/>
          <p:cNvSpPr/>
          <p:nvPr/>
        </p:nvSpPr>
        <p:spPr>
          <a:xfrm>
            <a:off x="3047603" y="2565698"/>
            <a:ext cx="711109" cy="507469"/>
          </a:xfrm>
          <a:prstGeom prst="ellipse">
            <a:avLst/>
          </a:prstGeom>
          <a:noFill/>
          <a:ln w="38100" cap="sq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lIns="103875" tIns="51938" rIns="103875" bIns="51938"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7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7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7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7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7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7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7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2000"/>
                                        <p:tgtEl>
                                          <p:spTgt spid="117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85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7" name="内容占位符 118786"/>
          <p:cNvSpPr>
            <a:spLocks noGrp="1" noRot="1"/>
          </p:cNvSpPr>
          <p:nvPr>
            <p:ph idx="4294967295"/>
          </p:nvPr>
        </p:nvSpPr>
        <p:spPr>
          <a:xfrm>
            <a:off x="884633" y="1710556"/>
            <a:ext cx="10971213" cy="4527550"/>
          </a:xfrm>
          <a:prstGeom prst="rect">
            <a:avLst/>
          </a:prstGeom>
        </p:spPr>
        <p:txBody>
          <a:bodyPr anchor="t"/>
          <a:lstStyle/>
          <a:p>
            <a:pPr>
              <a:lnSpc>
                <a:spcPct val="100000"/>
              </a:lnSpc>
              <a:buNone/>
            </a:pPr>
            <a:r>
              <a:rPr lang="en-US" altLang="zh-CN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1.</a:t>
            </a:r>
            <a:r>
              <a:rPr lang="zh-CN" altLang="en-US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特点：</a:t>
            </a:r>
          </a:p>
          <a:p>
            <a:pPr>
              <a:lnSpc>
                <a:spcPct val="100000"/>
              </a:lnSpc>
              <a:buNone/>
            </a:pPr>
            <a:r>
              <a:rPr lang="en-US" altLang="zh-CN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①</a:t>
            </a:r>
            <a:r>
              <a:rPr lang="zh-CN" altLang="en-US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具有连续遗传现象；</a:t>
            </a:r>
          </a:p>
          <a:p>
            <a:pPr>
              <a:lnSpc>
                <a:spcPct val="100000"/>
              </a:lnSpc>
              <a:buNone/>
            </a:pPr>
            <a:r>
              <a:rPr lang="en-US" altLang="zh-CN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②</a:t>
            </a:r>
            <a:r>
              <a:rPr lang="zh-CN" altLang="en-US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女性患者多于男性患者；</a:t>
            </a:r>
          </a:p>
          <a:p>
            <a:pPr>
              <a:lnSpc>
                <a:spcPct val="100000"/>
              </a:lnSpc>
              <a:spcBef>
                <a:spcPct val="50000"/>
              </a:spcBef>
              <a:buNone/>
            </a:pPr>
            <a:r>
              <a:rPr lang="en-US" altLang="zh-CN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③</a:t>
            </a:r>
            <a:r>
              <a:rPr lang="zh-CN" altLang="en-US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男患者的母亲和女儿都是患者</a:t>
            </a:r>
          </a:p>
          <a:p>
            <a:pPr>
              <a:lnSpc>
                <a:spcPct val="100000"/>
              </a:lnSpc>
              <a:buNone/>
            </a:pPr>
            <a:r>
              <a:rPr lang="en-US" altLang="zh-CN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2.</a:t>
            </a:r>
            <a:r>
              <a:rPr lang="zh-CN" altLang="en-US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实例</a:t>
            </a:r>
          </a:p>
          <a:p>
            <a:pPr>
              <a:lnSpc>
                <a:spcPct val="100000"/>
              </a:lnSpc>
              <a:buNone/>
            </a:pPr>
            <a:r>
              <a:rPr lang="zh-CN" altLang="en-US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抗维生素</a:t>
            </a:r>
            <a:r>
              <a:rPr lang="en-US" altLang="zh-CN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D</a:t>
            </a:r>
            <a:r>
              <a:rPr lang="zh-CN" altLang="en-US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佝偻病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999210" y="1055271"/>
            <a:ext cx="597631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X</a:t>
            </a:r>
            <a:r>
              <a:rPr lang="zh-CN" altLang="en-US" sz="36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染色体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上显性基因</a:t>
            </a:r>
            <a:r>
              <a:rPr lang="zh-CN" altLang="en-US" sz="36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遗传特点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文本框 119809"/>
          <p:cNvSpPr txBox="1"/>
          <p:nvPr/>
        </p:nvSpPr>
        <p:spPr>
          <a:xfrm>
            <a:off x="313505" y="5590034"/>
            <a:ext cx="12190413" cy="535778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66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</a:t>
            </a:r>
            <a:r>
              <a:rPr lang="zh-CN" altLang="en-US" sz="2800" b="1" dirty="0" smtClean="0">
                <a:solidFill>
                  <a:srgbClr val="66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特点</a:t>
            </a:r>
            <a:r>
              <a:rPr lang="en-US" altLang="zh-CN" sz="2800" b="1" dirty="0" smtClean="0">
                <a:solidFill>
                  <a:srgbClr val="66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:</a:t>
            </a:r>
            <a:r>
              <a:rPr lang="zh-CN" altLang="en-US" sz="2800" b="1" dirty="0" smtClean="0">
                <a:solidFill>
                  <a:srgbClr val="66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患者</a:t>
            </a:r>
            <a:r>
              <a:rPr lang="zh-CN" altLang="en-US" sz="2800" b="1" dirty="0">
                <a:solidFill>
                  <a:srgbClr val="66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全部是男性；致病基因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“ 父传子、子传孙、传男不传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”</a:t>
            </a:r>
            <a:endParaRPr lang="zh-CN" altLang="en-US" sz="2800" b="1" dirty="0">
              <a:solidFill>
                <a:srgbClr val="66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8674" name="文本框 119810"/>
          <p:cNvSpPr txBox="1"/>
          <p:nvPr/>
        </p:nvSpPr>
        <p:spPr>
          <a:xfrm>
            <a:off x="912366" y="1197546"/>
            <a:ext cx="5470872" cy="1305219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伴</a:t>
            </a:r>
            <a:r>
              <a:rPr lang="en-US" altLang="zh-CN" sz="36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Y</a:t>
            </a:r>
            <a:r>
              <a:rPr lang="zh-CN" altLang="en-US" sz="36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遗传病：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例 外耳道多毛症</a:t>
            </a:r>
          </a:p>
        </p:txBody>
      </p:sp>
      <p:sp>
        <p:nvSpPr>
          <p:cNvPr id="28675" name="文本框 119811"/>
          <p:cNvSpPr txBox="1"/>
          <p:nvPr/>
        </p:nvSpPr>
        <p:spPr>
          <a:xfrm>
            <a:off x="406347" y="1905451"/>
            <a:ext cx="10158678" cy="520389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2700" dirty="0">
              <a:solidFill>
                <a:srgbClr val="00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grpSp>
        <p:nvGrpSpPr>
          <p:cNvPr id="119813" name="组合 119812"/>
          <p:cNvGrpSpPr/>
          <p:nvPr/>
        </p:nvGrpSpPr>
        <p:grpSpPr>
          <a:xfrm>
            <a:off x="766614" y="2706392"/>
            <a:ext cx="7009487" cy="2667618"/>
            <a:chOff x="288" y="1056"/>
            <a:chExt cx="4800" cy="1872"/>
          </a:xfrm>
        </p:grpSpPr>
        <p:sp>
          <p:nvSpPr>
            <p:cNvPr id="28677" name="直接连接符 119813"/>
            <p:cNvSpPr/>
            <p:nvPr/>
          </p:nvSpPr>
          <p:spPr>
            <a:xfrm>
              <a:off x="672" y="1920"/>
              <a:ext cx="384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8678" name="直接连接符 119814"/>
            <p:cNvSpPr/>
            <p:nvPr/>
          </p:nvSpPr>
          <p:spPr>
            <a:xfrm>
              <a:off x="2304" y="1200"/>
              <a:ext cx="384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8679" name="直接连接符 119815"/>
            <p:cNvSpPr/>
            <p:nvPr/>
          </p:nvSpPr>
          <p:spPr>
            <a:xfrm>
              <a:off x="2496" y="1200"/>
              <a:ext cx="0" cy="24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8680" name="直接连接符 119816"/>
            <p:cNvSpPr/>
            <p:nvPr/>
          </p:nvSpPr>
          <p:spPr>
            <a:xfrm>
              <a:off x="3552" y="2256"/>
              <a:ext cx="672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8681" name="直接连接符 119817"/>
            <p:cNvSpPr/>
            <p:nvPr/>
          </p:nvSpPr>
          <p:spPr>
            <a:xfrm>
              <a:off x="1632" y="1440"/>
              <a:ext cx="0" cy="33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8682" name="直接连接符 119818"/>
            <p:cNvSpPr/>
            <p:nvPr/>
          </p:nvSpPr>
          <p:spPr>
            <a:xfrm>
              <a:off x="2832" y="1440"/>
              <a:ext cx="0" cy="33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8683" name="矩形 119819"/>
            <p:cNvSpPr/>
            <p:nvPr/>
          </p:nvSpPr>
          <p:spPr>
            <a:xfrm>
              <a:off x="1536" y="2640"/>
              <a:ext cx="288" cy="288"/>
            </a:xfrm>
            <a:prstGeom prst="rect">
              <a:avLst/>
            </a:prstGeom>
            <a:solidFill>
              <a:srgbClr val="CC00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684" name="直接连接符 119820"/>
            <p:cNvSpPr/>
            <p:nvPr/>
          </p:nvSpPr>
          <p:spPr>
            <a:xfrm>
              <a:off x="3552" y="1440"/>
              <a:ext cx="0" cy="33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8685" name="椭圆 119821"/>
            <p:cNvSpPr/>
            <p:nvPr/>
          </p:nvSpPr>
          <p:spPr>
            <a:xfrm>
              <a:off x="2736" y="1728"/>
              <a:ext cx="288" cy="288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686" name="直接连接符 119822"/>
            <p:cNvSpPr/>
            <p:nvPr/>
          </p:nvSpPr>
          <p:spPr>
            <a:xfrm>
              <a:off x="3648" y="1920"/>
              <a:ext cx="384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8687" name="直接连接符 119823"/>
            <p:cNvSpPr/>
            <p:nvPr/>
          </p:nvSpPr>
          <p:spPr>
            <a:xfrm>
              <a:off x="4224" y="2256"/>
              <a:ext cx="0" cy="24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8688" name="直接连接符 119824"/>
            <p:cNvSpPr/>
            <p:nvPr/>
          </p:nvSpPr>
          <p:spPr>
            <a:xfrm>
              <a:off x="4944" y="1440"/>
              <a:ext cx="0" cy="33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8689" name="直接连接符 119825"/>
            <p:cNvSpPr/>
            <p:nvPr/>
          </p:nvSpPr>
          <p:spPr>
            <a:xfrm>
              <a:off x="3840" y="1920"/>
              <a:ext cx="0" cy="33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8690" name="椭圆 119826"/>
            <p:cNvSpPr/>
            <p:nvPr/>
          </p:nvSpPr>
          <p:spPr>
            <a:xfrm>
              <a:off x="4032" y="1776"/>
              <a:ext cx="288" cy="288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691" name="直接连接符 119827"/>
            <p:cNvSpPr/>
            <p:nvPr/>
          </p:nvSpPr>
          <p:spPr>
            <a:xfrm>
              <a:off x="1776" y="1872"/>
              <a:ext cx="480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8692" name="直接连接符 119828"/>
            <p:cNvSpPr/>
            <p:nvPr/>
          </p:nvSpPr>
          <p:spPr>
            <a:xfrm>
              <a:off x="2016" y="1872"/>
              <a:ext cx="0" cy="43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8693" name="直接连接符 119829"/>
            <p:cNvSpPr/>
            <p:nvPr/>
          </p:nvSpPr>
          <p:spPr>
            <a:xfrm>
              <a:off x="1632" y="2304"/>
              <a:ext cx="1344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8694" name="直接连接符 119830"/>
            <p:cNvSpPr/>
            <p:nvPr/>
          </p:nvSpPr>
          <p:spPr>
            <a:xfrm>
              <a:off x="1632" y="2304"/>
              <a:ext cx="0" cy="33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8695" name="直接连接符 119831"/>
            <p:cNvSpPr/>
            <p:nvPr/>
          </p:nvSpPr>
          <p:spPr>
            <a:xfrm>
              <a:off x="864" y="1920"/>
              <a:ext cx="0" cy="33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8696" name="直接连接符 119832"/>
            <p:cNvSpPr/>
            <p:nvPr/>
          </p:nvSpPr>
          <p:spPr>
            <a:xfrm>
              <a:off x="2592" y="2304"/>
              <a:ext cx="0" cy="33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8697" name="椭圆 119833"/>
            <p:cNvSpPr/>
            <p:nvPr/>
          </p:nvSpPr>
          <p:spPr>
            <a:xfrm>
              <a:off x="3456" y="2496"/>
              <a:ext cx="288" cy="288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698" name="椭圆 119834"/>
            <p:cNvSpPr/>
            <p:nvPr/>
          </p:nvSpPr>
          <p:spPr>
            <a:xfrm>
              <a:off x="432" y="1776"/>
              <a:ext cx="288" cy="288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699" name="直接连接符 119835"/>
            <p:cNvSpPr/>
            <p:nvPr/>
          </p:nvSpPr>
          <p:spPr>
            <a:xfrm>
              <a:off x="3552" y="2256"/>
              <a:ext cx="0" cy="24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8700" name="直接连接符 119836"/>
            <p:cNvSpPr/>
            <p:nvPr/>
          </p:nvSpPr>
          <p:spPr>
            <a:xfrm>
              <a:off x="576" y="1440"/>
              <a:ext cx="0" cy="33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8701" name="直接连接符 119837"/>
            <p:cNvSpPr/>
            <p:nvPr/>
          </p:nvSpPr>
          <p:spPr>
            <a:xfrm>
              <a:off x="480" y="2256"/>
              <a:ext cx="672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8702" name="矩形 119838"/>
            <p:cNvSpPr/>
            <p:nvPr/>
          </p:nvSpPr>
          <p:spPr>
            <a:xfrm>
              <a:off x="4800" y="1728"/>
              <a:ext cx="288" cy="288"/>
            </a:xfrm>
            <a:prstGeom prst="rect">
              <a:avLst/>
            </a:prstGeom>
            <a:solidFill>
              <a:srgbClr val="CC00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703" name="直接连接符 119839"/>
            <p:cNvSpPr/>
            <p:nvPr/>
          </p:nvSpPr>
          <p:spPr>
            <a:xfrm>
              <a:off x="576" y="1440"/>
              <a:ext cx="4368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8704" name="直接连接符 119840"/>
            <p:cNvSpPr/>
            <p:nvPr/>
          </p:nvSpPr>
          <p:spPr>
            <a:xfrm>
              <a:off x="2976" y="2304"/>
              <a:ext cx="0" cy="33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8705" name="直接连接符 119841"/>
            <p:cNvSpPr/>
            <p:nvPr/>
          </p:nvSpPr>
          <p:spPr>
            <a:xfrm>
              <a:off x="2112" y="2304"/>
              <a:ext cx="0" cy="33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8706" name="直接连接符 119842"/>
            <p:cNvSpPr/>
            <p:nvPr/>
          </p:nvSpPr>
          <p:spPr>
            <a:xfrm>
              <a:off x="480" y="2256"/>
              <a:ext cx="0" cy="33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8707" name="直接连接符 119843"/>
            <p:cNvSpPr/>
            <p:nvPr/>
          </p:nvSpPr>
          <p:spPr>
            <a:xfrm>
              <a:off x="1152" y="2256"/>
              <a:ext cx="0" cy="33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8708" name="直接连接符 119844"/>
            <p:cNvSpPr/>
            <p:nvPr/>
          </p:nvSpPr>
          <p:spPr>
            <a:xfrm>
              <a:off x="816" y="2256"/>
              <a:ext cx="0" cy="33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8709" name="椭圆 119845"/>
            <p:cNvSpPr/>
            <p:nvPr/>
          </p:nvSpPr>
          <p:spPr>
            <a:xfrm>
              <a:off x="672" y="2592"/>
              <a:ext cx="288" cy="288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710" name="椭圆 119846"/>
            <p:cNvSpPr/>
            <p:nvPr/>
          </p:nvSpPr>
          <p:spPr>
            <a:xfrm>
              <a:off x="2448" y="2640"/>
              <a:ext cx="288" cy="288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711" name="矩形 119847"/>
            <p:cNvSpPr/>
            <p:nvPr/>
          </p:nvSpPr>
          <p:spPr>
            <a:xfrm>
              <a:off x="2832" y="2640"/>
              <a:ext cx="288" cy="288"/>
            </a:xfrm>
            <a:prstGeom prst="rect">
              <a:avLst/>
            </a:prstGeom>
            <a:solidFill>
              <a:srgbClr val="CC00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712" name="矩形 119848"/>
            <p:cNvSpPr/>
            <p:nvPr/>
          </p:nvSpPr>
          <p:spPr>
            <a:xfrm>
              <a:off x="4080" y="2496"/>
              <a:ext cx="288" cy="288"/>
            </a:xfrm>
            <a:prstGeom prst="rect">
              <a:avLst/>
            </a:prstGeom>
            <a:solidFill>
              <a:srgbClr val="CC00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713" name="矩形 119849"/>
            <p:cNvSpPr/>
            <p:nvPr/>
          </p:nvSpPr>
          <p:spPr>
            <a:xfrm>
              <a:off x="1056" y="1728"/>
              <a:ext cx="288" cy="288"/>
            </a:xfrm>
            <a:prstGeom prst="rect">
              <a:avLst/>
            </a:prstGeom>
            <a:solidFill>
              <a:srgbClr val="CC00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714" name="矩形 119850"/>
            <p:cNvSpPr/>
            <p:nvPr/>
          </p:nvSpPr>
          <p:spPr>
            <a:xfrm>
              <a:off x="2256" y="1728"/>
              <a:ext cx="288" cy="288"/>
            </a:xfrm>
            <a:prstGeom prst="rect">
              <a:avLst/>
            </a:prstGeom>
            <a:solidFill>
              <a:srgbClr val="CC00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715" name="矩形 119851"/>
            <p:cNvSpPr/>
            <p:nvPr/>
          </p:nvSpPr>
          <p:spPr>
            <a:xfrm>
              <a:off x="3360" y="1776"/>
              <a:ext cx="288" cy="288"/>
            </a:xfrm>
            <a:prstGeom prst="rect">
              <a:avLst/>
            </a:prstGeom>
            <a:solidFill>
              <a:srgbClr val="CC00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716" name="矩形 119852"/>
            <p:cNvSpPr/>
            <p:nvPr/>
          </p:nvSpPr>
          <p:spPr>
            <a:xfrm>
              <a:off x="2688" y="1056"/>
              <a:ext cx="288" cy="288"/>
            </a:xfrm>
            <a:prstGeom prst="rect">
              <a:avLst/>
            </a:prstGeom>
            <a:solidFill>
              <a:srgbClr val="CC00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717" name="椭圆 119853"/>
            <p:cNvSpPr/>
            <p:nvPr/>
          </p:nvSpPr>
          <p:spPr>
            <a:xfrm>
              <a:off x="1056" y="2592"/>
              <a:ext cx="288" cy="288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718" name="椭圆 119854"/>
            <p:cNvSpPr/>
            <p:nvPr/>
          </p:nvSpPr>
          <p:spPr>
            <a:xfrm>
              <a:off x="1488" y="1776"/>
              <a:ext cx="288" cy="288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719" name="椭圆 119855"/>
            <p:cNvSpPr/>
            <p:nvPr/>
          </p:nvSpPr>
          <p:spPr>
            <a:xfrm>
              <a:off x="2016" y="1056"/>
              <a:ext cx="288" cy="288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720" name="矩形 119856"/>
            <p:cNvSpPr/>
            <p:nvPr/>
          </p:nvSpPr>
          <p:spPr>
            <a:xfrm>
              <a:off x="288" y="2592"/>
              <a:ext cx="288" cy="288"/>
            </a:xfrm>
            <a:prstGeom prst="rect">
              <a:avLst/>
            </a:prstGeom>
            <a:solidFill>
              <a:srgbClr val="CC00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721" name="椭圆 119857"/>
            <p:cNvSpPr/>
            <p:nvPr/>
          </p:nvSpPr>
          <p:spPr>
            <a:xfrm>
              <a:off x="2016" y="2640"/>
              <a:ext cx="288" cy="288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28722" name="图片 119858" descr="外耳道多毛症"/>
          <p:cNvPicPr>
            <a:picLocks noChangeAspect="1"/>
          </p:cNvPicPr>
          <p:nvPr/>
        </p:nvPicPr>
        <p:blipFill>
          <a:blip r:embed="rId2"/>
          <a:srcRect l="9775" t="4189" r="3008" b="6734"/>
          <a:stretch>
            <a:fillRect/>
          </a:stretch>
        </p:blipFill>
        <p:spPr>
          <a:xfrm>
            <a:off x="7343406" y="993543"/>
            <a:ext cx="3432320" cy="1716171"/>
          </a:xfrm>
          <a:prstGeom prst="rect">
            <a:avLst/>
          </a:prstGeom>
          <a:noFill/>
          <a:ln w="76200" cap="flat" cmpd="tri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9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98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10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 bwMode="auto">
          <a:xfrm>
            <a:off x="1472395" y="986945"/>
            <a:ext cx="1599642" cy="533524"/>
          </a:xfrm>
          <a:prstGeom prst="rect">
            <a:avLst/>
          </a:prstGeom>
          <a:solidFill>
            <a:srgbClr val="0070C0"/>
          </a:solidFill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b="1" dirty="0">
              <a:solidFill>
                <a:schemeClr val="bg1"/>
              </a:solidFill>
              <a:latin typeface="宋体" pitchFamily="2" charset="-122"/>
            </a:endParaRPr>
          </a:p>
        </p:txBody>
      </p:sp>
      <p:sp>
        <p:nvSpPr>
          <p:cNvPr id="64514" name="文本框 64513"/>
          <p:cNvSpPr txBox="1"/>
          <p:nvPr/>
        </p:nvSpPr>
        <p:spPr>
          <a:xfrm>
            <a:off x="910630" y="1629594"/>
            <a:ext cx="9361040" cy="415498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宋体" pitchFamily="2" charset="-122"/>
              </a:rPr>
              <a:t>1</a:t>
            </a:r>
            <a:r>
              <a:rPr lang="en-US" altLang="zh-CN" sz="2400" b="1" dirty="0" smtClean="0">
                <a:latin typeface="宋体" pitchFamily="2" charset="-122"/>
              </a:rPr>
              <a:t>.</a:t>
            </a:r>
            <a:r>
              <a:rPr lang="zh-CN" altLang="en-US" sz="2400" b="1" dirty="0">
                <a:latin typeface="宋体" pitchFamily="2" charset="-122"/>
              </a:rPr>
              <a:t>下图是甲、乙两个红绿色盲遗传的家系图，家系中的</a:t>
            </a:r>
            <a:r>
              <a:rPr lang="en-US" altLang="zh-CN" sz="2400" b="1" dirty="0">
                <a:latin typeface="宋体" pitchFamily="2" charset="-122"/>
              </a:rPr>
              <a:t>Ⅲ7 </a:t>
            </a:r>
            <a:r>
              <a:rPr lang="zh-CN" altLang="en-US" sz="2400" b="1" dirty="0">
                <a:latin typeface="宋体" pitchFamily="2" charset="-122"/>
              </a:rPr>
              <a:t>的红绿色盲基因分别来自</a:t>
            </a:r>
            <a:r>
              <a:rPr lang="en-US" altLang="zh-CN" sz="2400" b="1" dirty="0">
                <a:latin typeface="宋体" pitchFamily="2" charset="-122"/>
              </a:rPr>
              <a:t>Ⅰ</a:t>
            </a:r>
            <a:r>
              <a:rPr lang="zh-CN" altLang="en-US" sz="2400" b="1" dirty="0">
                <a:latin typeface="宋体" pitchFamily="2" charset="-122"/>
              </a:rPr>
              <a:t>代中的 （　　） </a:t>
            </a:r>
          </a:p>
          <a:p>
            <a:r>
              <a:rPr lang="zh-CN" altLang="en-US" sz="2400" b="1" dirty="0">
                <a:latin typeface="宋体" pitchFamily="2" charset="-122"/>
              </a:rPr>
              <a:t> </a:t>
            </a:r>
            <a:endParaRPr lang="en-US" altLang="zh-CN" sz="2400" b="1" dirty="0" smtClean="0">
              <a:latin typeface="宋体" pitchFamily="2" charset="-122"/>
            </a:endParaRPr>
          </a:p>
          <a:p>
            <a:endParaRPr lang="en-US" altLang="zh-CN" sz="2400" b="1" dirty="0">
              <a:latin typeface="宋体" pitchFamily="2" charset="-122"/>
            </a:endParaRPr>
          </a:p>
          <a:p>
            <a:endParaRPr lang="en-US" altLang="zh-CN" sz="2400" b="1" dirty="0" smtClean="0">
              <a:latin typeface="宋体" pitchFamily="2" charset="-122"/>
            </a:endParaRPr>
          </a:p>
          <a:p>
            <a:endParaRPr lang="en-US" altLang="zh-CN" sz="2400" b="1" dirty="0">
              <a:latin typeface="宋体" pitchFamily="2" charset="-122"/>
            </a:endParaRPr>
          </a:p>
          <a:p>
            <a:endParaRPr lang="en-US" altLang="zh-CN" sz="2400" b="1" dirty="0" smtClean="0">
              <a:latin typeface="宋体" pitchFamily="2" charset="-122"/>
            </a:endParaRPr>
          </a:p>
          <a:p>
            <a:r>
              <a:rPr lang="zh-CN" altLang="en-US" sz="2400" b="1" dirty="0">
                <a:latin typeface="宋体" pitchFamily="2" charset="-122"/>
              </a:rPr>
              <a:t>　　 </a:t>
            </a:r>
          </a:p>
          <a:p>
            <a:endParaRPr lang="en-US" altLang="zh-CN" sz="2400" b="1" dirty="0" smtClean="0">
              <a:latin typeface="宋体" pitchFamily="2" charset="-122"/>
            </a:endParaRPr>
          </a:p>
          <a:p>
            <a:r>
              <a:rPr lang="en-US" altLang="zh-CN" sz="2400" b="1" dirty="0" smtClean="0">
                <a:latin typeface="宋体" pitchFamily="2" charset="-122"/>
              </a:rPr>
              <a:t>A</a:t>
            </a:r>
            <a:r>
              <a:rPr lang="en-US" altLang="zh-CN" sz="2400" b="1" dirty="0">
                <a:latin typeface="宋体" pitchFamily="2" charset="-122"/>
              </a:rPr>
              <a:t>. </a:t>
            </a:r>
            <a:r>
              <a:rPr lang="zh-CN" altLang="en-US" sz="2400" b="1" dirty="0">
                <a:latin typeface="宋体" pitchFamily="2" charset="-122"/>
              </a:rPr>
              <a:t>甲的</a:t>
            </a:r>
            <a:r>
              <a:rPr lang="en-US" altLang="zh-CN" sz="2400" b="1" dirty="0">
                <a:latin typeface="宋体" pitchFamily="2" charset="-122"/>
              </a:rPr>
              <a:t>Ⅰ</a:t>
            </a:r>
            <a:r>
              <a:rPr lang="en-US" altLang="zh-CN" sz="2400" b="1" baseline="-25000" dirty="0">
                <a:latin typeface="宋体" pitchFamily="2" charset="-122"/>
              </a:rPr>
              <a:t>2</a:t>
            </a:r>
            <a:r>
              <a:rPr lang="en-US" altLang="zh-CN" sz="2400" b="1" dirty="0">
                <a:latin typeface="宋体" pitchFamily="2" charset="-122"/>
              </a:rPr>
              <a:t> </a:t>
            </a:r>
            <a:r>
              <a:rPr lang="zh-CN" altLang="en-US" sz="2400" b="1" dirty="0">
                <a:latin typeface="宋体" pitchFamily="2" charset="-122"/>
              </a:rPr>
              <a:t>和乙的</a:t>
            </a:r>
            <a:r>
              <a:rPr lang="en-US" altLang="zh-CN" sz="2400" b="1" dirty="0">
                <a:latin typeface="宋体" pitchFamily="2" charset="-122"/>
              </a:rPr>
              <a:t>Ⅰ</a:t>
            </a:r>
            <a:r>
              <a:rPr lang="en-US" altLang="zh-CN" sz="2400" b="1" baseline="-25000" dirty="0">
                <a:latin typeface="宋体" pitchFamily="2" charset="-122"/>
              </a:rPr>
              <a:t>1</a:t>
            </a:r>
            <a:r>
              <a:rPr lang="en-US" altLang="zh-CN" sz="2400" b="1" dirty="0">
                <a:latin typeface="宋体" pitchFamily="2" charset="-122"/>
              </a:rPr>
              <a:t> </a:t>
            </a:r>
            <a:r>
              <a:rPr lang="en-US" altLang="zh-CN" sz="2400" b="1" dirty="0" smtClean="0">
                <a:latin typeface="宋体" pitchFamily="2" charset="-122"/>
              </a:rPr>
              <a:t>  		B</a:t>
            </a:r>
            <a:r>
              <a:rPr lang="en-US" altLang="zh-CN" sz="2400" b="1" dirty="0">
                <a:latin typeface="宋体" pitchFamily="2" charset="-122"/>
              </a:rPr>
              <a:t>. </a:t>
            </a:r>
            <a:r>
              <a:rPr lang="zh-CN" altLang="en-US" sz="2400" b="1" dirty="0">
                <a:latin typeface="宋体" pitchFamily="2" charset="-122"/>
              </a:rPr>
              <a:t>甲的</a:t>
            </a:r>
            <a:r>
              <a:rPr lang="en-US" altLang="zh-CN" sz="2400" b="1" dirty="0">
                <a:latin typeface="宋体" pitchFamily="2" charset="-122"/>
              </a:rPr>
              <a:t>Ⅰ</a:t>
            </a:r>
            <a:r>
              <a:rPr lang="en-US" altLang="zh-CN" sz="2400" b="1" baseline="-25000" dirty="0">
                <a:latin typeface="宋体" pitchFamily="2" charset="-122"/>
              </a:rPr>
              <a:t>4</a:t>
            </a:r>
            <a:r>
              <a:rPr lang="en-US" altLang="zh-CN" sz="2400" b="1" dirty="0">
                <a:latin typeface="宋体" pitchFamily="2" charset="-122"/>
              </a:rPr>
              <a:t> </a:t>
            </a:r>
            <a:r>
              <a:rPr lang="zh-CN" altLang="en-US" sz="2400" b="1" dirty="0">
                <a:latin typeface="宋体" pitchFamily="2" charset="-122"/>
              </a:rPr>
              <a:t>和乙的</a:t>
            </a:r>
            <a:r>
              <a:rPr lang="en-US" altLang="zh-CN" sz="2400" b="1" dirty="0">
                <a:latin typeface="宋体" pitchFamily="2" charset="-122"/>
              </a:rPr>
              <a:t>Ⅰ</a:t>
            </a:r>
            <a:r>
              <a:rPr lang="en-US" altLang="zh-CN" sz="2400" b="1" baseline="-25000" dirty="0">
                <a:latin typeface="宋体" pitchFamily="2" charset="-122"/>
              </a:rPr>
              <a:t>3</a:t>
            </a:r>
            <a:r>
              <a:rPr lang="en-US" altLang="zh-CN" sz="2400" b="1" dirty="0">
                <a:latin typeface="宋体" pitchFamily="2" charset="-122"/>
              </a:rPr>
              <a:t> </a:t>
            </a:r>
          </a:p>
          <a:p>
            <a:r>
              <a:rPr lang="en-US" altLang="zh-CN" sz="2400" b="1" dirty="0">
                <a:latin typeface="宋体" pitchFamily="2" charset="-122"/>
              </a:rPr>
              <a:t>C. </a:t>
            </a:r>
            <a:r>
              <a:rPr lang="zh-CN" altLang="en-US" sz="2400" b="1" dirty="0">
                <a:latin typeface="宋体" pitchFamily="2" charset="-122"/>
              </a:rPr>
              <a:t>甲的</a:t>
            </a:r>
            <a:r>
              <a:rPr lang="en-US" altLang="zh-CN" sz="2400" b="1" dirty="0">
                <a:latin typeface="宋体" pitchFamily="2" charset="-122"/>
              </a:rPr>
              <a:t>Ⅰ</a:t>
            </a:r>
            <a:r>
              <a:rPr lang="en-US" altLang="zh-CN" sz="2400" b="1" baseline="-25000" dirty="0">
                <a:latin typeface="宋体" pitchFamily="2" charset="-122"/>
              </a:rPr>
              <a:t>2 </a:t>
            </a:r>
            <a:r>
              <a:rPr lang="zh-CN" altLang="en-US" sz="2400" b="1" dirty="0">
                <a:latin typeface="宋体" pitchFamily="2" charset="-122"/>
              </a:rPr>
              <a:t>和乙的</a:t>
            </a:r>
            <a:r>
              <a:rPr lang="en-US" altLang="zh-CN" sz="2400" b="1" dirty="0">
                <a:latin typeface="宋体" pitchFamily="2" charset="-122"/>
              </a:rPr>
              <a:t>Ⅰ</a:t>
            </a:r>
            <a:r>
              <a:rPr lang="en-US" altLang="zh-CN" sz="2400" b="1" baseline="-25000" dirty="0">
                <a:latin typeface="宋体" pitchFamily="2" charset="-122"/>
              </a:rPr>
              <a:t>2</a:t>
            </a:r>
            <a:r>
              <a:rPr lang="en-US" altLang="zh-CN" sz="2400" b="1" dirty="0">
                <a:latin typeface="宋体" pitchFamily="2" charset="-122"/>
              </a:rPr>
              <a:t> </a:t>
            </a:r>
            <a:r>
              <a:rPr lang="en-US" altLang="zh-CN" sz="2400" b="1" dirty="0" smtClean="0">
                <a:latin typeface="宋体" pitchFamily="2" charset="-122"/>
              </a:rPr>
              <a:t>		D</a:t>
            </a:r>
            <a:r>
              <a:rPr lang="en-US" altLang="zh-CN" sz="2400" b="1" dirty="0">
                <a:latin typeface="宋体" pitchFamily="2" charset="-122"/>
              </a:rPr>
              <a:t>.</a:t>
            </a:r>
            <a:r>
              <a:rPr lang="zh-CN" altLang="en-US" sz="2400" b="1" dirty="0">
                <a:latin typeface="宋体" pitchFamily="2" charset="-122"/>
              </a:rPr>
              <a:t>甲的</a:t>
            </a:r>
            <a:r>
              <a:rPr lang="en-US" altLang="zh-CN" sz="2400" b="1" dirty="0">
                <a:latin typeface="宋体" pitchFamily="2" charset="-122"/>
              </a:rPr>
              <a:t>Ⅰ</a:t>
            </a:r>
            <a:r>
              <a:rPr lang="en-US" altLang="zh-CN" sz="2400" b="1" baseline="-25000" dirty="0">
                <a:latin typeface="宋体" pitchFamily="2" charset="-122"/>
              </a:rPr>
              <a:t>3</a:t>
            </a:r>
            <a:r>
              <a:rPr lang="en-US" altLang="zh-CN" sz="2400" b="1" dirty="0">
                <a:latin typeface="宋体" pitchFamily="2" charset="-122"/>
              </a:rPr>
              <a:t> </a:t>
            </a:r>
            <a:r>
              <a:rPr lang="zh-CN" altLang="en-US" sz="2400" b="1" dirty="0">
                <a:latin typeface="宋体" pitchFamily="2" charset="-122"/>
              </a:rPr>
              <a:t>和乙的</a:t>
            </a:r>
            <a:r>
              <a:rPr lang="en-US" altLang="zh-CN" sz="2400" b="1" dirty="0">
                <a:latin typeface="宋体" pitchFamily="2" charset="-122"/>
              </a:rPr>
              <a:t>Ⅰ</a:t>
            </a:r>
            <a:r>
              <a:rPr lang="en-US" altLang="zh-CN" sz="2400" b="1" baseline="-25000" dirty="0">
                <a:latin typeface="宋体" pitchFamily="2" charset="-122"/>
              </a:rPr>
              <a:t>4</a:t>
            </a:r>
            <a:r>
              <a:rPr lang="en-US" altLang="zh-CN" sz="2400" b="1" dirty="0">
                <a:latin typeface="宋体" pitchFamily="2" charset="-122"/>
              </a:rPr>
              <a:t> 	</a:t>
            </a: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969DB3D7-3896-489E-A719-52F9C25F79B4}"/>
              </a:ext>
            </a:extLst>
          </p:cNvPr>
          <p:cNvSpPr/>
          <p:nvPr/>
        </p:nvSpPr>
        <p:spPr>
          <a:xfrm>
            <a:off x="1471879" y="1001062"/>
            <a:ext cx="1941710" cy="5233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典型例题</a:t>
            </a:r>
            <a:endParaRPr lang="zh-CN" altLang="en-US" sz="2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554" y="810085"/>
            <a:ext cx="761957" cy="7484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6774" y="2781722"/>
            <a:ext cx="6801088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61216211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82638" y="1269554"/>
            <a:ext cx="1022513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</a:rPr>
              <a:t>【</a:t>
            </a:r>
            <a:r>
              <a:rPr lang="zh-CN" altLang="en-US" sz="2400" b="1" dirty="0" smtClean="0">
                <a:latin typeface="宋体" pitchFamily="2" charset="-122"/>
              </a:rPr>
              <a:t>解析</a:t>
            </a:r>
            <a:r>
              <a:rPr lang="en-US" altLang="zh-CN" sz="2400" b="1" dirty="0" smtClean="0">
                <a:latin typeface="宋体" pitchFamily="2" charset="-122"/>
              </a:rPr>
              <a:t>】</a:t>
            </a:r>
            <a:r>
              <a:rPr lang="zh-CN" altLang="en-US" sz="2400" b="1" dirty="0">
                <a:latin typeface="宋体" pitchFamily="2" charset="-122"/>
              </a:rPr>
              <a:t>红绿色盲属于伴</a:t>
            </a:r>
            <a:r>
              <a:rPr lang="en-US" altLang="zh-CN" sz="2400" b="1" dirty="0">
                <a:latin typeface="宋体" pitchFamily="2" charset="-122"/>
              </a:rPr>
              <a:t>X </a:t>
            </a:r>
            <a:r>
              <a:rPr lang="zh-CN" altLang="en-US" sz="2400" b="1" dirty="0">
                <a:latin typeface="宋体" pitchFamily="2" charset="-122"/>
              </a:rPr>
              <a:t>染色体隐性遗传病。分析甲家系谱图可知，</a:t>
            </a:r>
            <a:r>
              <a:rPr lang="en-US" altLang="zh-CN" sz="2400" b="1" dirty="0">
                <a:latin typeface="宋体" pitchFamily="2" charset="-122"/>
              </a:rPr>
              <a:t>Ⅲ</a:t>
            </a:r>
            <a:r>
              <a:rPr lang="en-US" altLang="zh-CN" sz="2400" b="1" baseline="-25000" dirty="0">
                <a:latin typeface="宋体" pitchFamily="2" charset="-122"/>
              </a:rPr>
              <a:t>7</a:t>
            </a:r>
            <a:r>
              <a:rPr lang="en-US" altLang="zh-CN" sz="2400" b="1" dirty="0">
                <a:latin typeface="宋体" pitchFamily="2" charset="-122"/>
              </a:rPr>
              <a:t> </a:t>
            </a:r>
            <a:r>
              <a:rPr lang="zh-CN" altLang="en-US" sz="2400" b="1" dirty="0">
                <a:latin typeface="宋体" pitchFamily="2" charset="-122"/>
              </a:rPr>
              <a:t>是男性患者，致病基因来自其母亲</a:t>
            </a:r>
            <a:r>
              <a:rPr lang="en-US" altLang="zh-CN" sz="2400" b="1" dirty="0">
                <a:latin typeface="宋体" pitchFamily="2" charset="-122"/>
              </a:rPr>
              <a:t>Ⅱ</a:t>
            </a:r>
            <a:r>
              <a:rPr lang="en-US" altLang="zh-CN" sz="2400" b="1" baseline="-25000" dirty="0">
                <a:latin typeface="宋体" pitchFamily="2" charset="-122"/>
              </a:rPr>
              <a:t>6</a:t>
            </a:r>
            <a:r>
              <a:rPr lang="zh-CN" altLang="en-US" sz="2400" b="1" dirty="0">
                <a:latin typeface="宋体" pitchFamily="2" charset="-122"/>
              </a:rPr>
              <a:t>，由于</a:t>
            </a:r>
            <a:r>
              <a:rPr lang="en-US" altLang="zh-CN" sz="2400" b="1" dirty="0">
                <a:latin typeface="宋体" pitchFamily="2" charset="-122"/>
              </a:rPr>
              <a:t>Ⅱ</a:t>
            </a:r>
            <a:r>
              <a:rPr lang="en-US" altLang="zh-CN" sz="2400" b="1" baseline="-25000" dirty="0">
                <a:latin typeface="宋体" pitchFamily="2" charset="-122"/>
              </a:rPr>
              <a:t>6</a:t>
            </a:r>
            <a:r>
              <a:rPr lang="en-US" altLang="zh-CN" sz="2400" b="1" dirty="0">
                <a:latin typeface="宋体" pitchFamily="2" charset="-122"/>
              </a:rPr>
              <a:t> </a:t>
            </a:r>
            <a:r>
              <a:rPr lang="zh-CN" altLang="en-US" sz="2400" b="1" dirty="0">
                <a:latin typeface="宋体" pitchFamily="2" charset="-122"/>
              </a:rPr>
              <a:t>的父亲</a:t>
            </a:r>
            <a:r>
              <a:rPr lang="en-US" altLang="zh-CN" sz="2400" b="1" dirty="0">
                <a:latin typeface="宋体" pitchFamily="2" charset="-122"/>
              </a:rPr>
              <a:t>Ⅰ</a:t>
            </a:r>
            <a:r>
              <a:rPr lang="en-US" altLang="zh-CN" sz="2400" b="1" baseline="-25000" dirty="0">
                <a:latin typeface="宋体" pitchFamily="2" charset="-122"/>
              </a:rPr>
              <a:t>3</a:t>
            </a:r>
            <a:r>
              <a:rPr lang="en-US" altLang="zh-CN" sz="2400" b="1" dirty="0">
                <a:latin typeface="宋体" pitchFamily="2" charset="-122"/>
              </a:rPr>
              <a:t> </a:t>
            </a:r>
            <a:r>
              <a:rPr lang="zh-CN" altLang="en-US" sz="2400" b="1" dirty="0">
                <a:latin typeface="宋体" pitchFamily="2" charset="-122"/>
              </a:rPr>
              <a:t>是色盲，因此</a:t>
            </a:r>
            <a:r>
              <a:rPr lang="en-US" altLang="zh-CN" sz="2400" b="1" dirty="0">
                <a:latin typeface="宋体" pitchFamily="2" charset="-122"/>
              </a:rPr>
              <a:t>Ⅱ</a:t>
            </a:r>
            <a:r>
              <a:rPr lang="en-US" altLang="zh-CN" sz="2400" b="1" baseline="-25000" dirty="0">
                <a:latin typeface="宋体" pitchFamily="2" charset="-122"/>
              </a:rPr>
              <a:t>6</a:t>
            </a:r>
            <a:r>
              <a:rPr lang="en-US" altLang="zh-CN" sz="2400" b="1" dirty="0">
                <a:latin typeface="宋体" pitchFamily="2" charset="-122"/>
              </a:rPr>
              <a:t> </a:t>
            </a:r>
            <a:r>
              <a:rPr lang="zh-CN" altLang="en-US" sz="2400" b="1" dirty="0">
                <a:latin typeface="宋体" pitchFamily="2" charset="-122"/>
              </a:rPr>
              <a:t>的致病基因只能来自</a:t>
            </a:r>
            <a:r>
              <a:rPr lang="en-US" altLang="zh-CN" sz="2400" b="1" dirty="0">
                <a:latin typeface="宋体" pitchFamily="2" charset="-122"/>
              </a:rPr>
              <a:t>Ⅰ</a:t>
            </a:r>
            <a:r>
              <a:rPr lang="en-US" altLang="zh-CN" sz="2400" b="1" baseline="-25000" dirty="0">
                <a:latin typeface="宋体" pitchFamily="2" charset="-122"/>
              </a:rPr>
              <a:t>3</a:t>
            </a:r>
            <a:r>
              <a:rPr lang="en-US" altLang="zh-CN" sz="2400" b="1" dirty="0">
                <a:latin typeface="宋体" pitchFamily="2" charset="-122"/>
              </a:rPr>
              <a:t> </a:t>
            </a:r>
            <a:r>
              <a:rPr lang="zh-CN" altLang="en-US" sz="2400" b="1" dirty="0">
                <a:latin typeface="宋体" pitchFamily="2" charset="-122"/>
              </a:rPr>
              <a:t>；分析乙家系谱图可知，</a:t>
            </a:r>
            <a:r>
              <a:rPr lang="en-US" altLang="zh-CN" sz="2400" b="1" dirty="0">
                <a:latin typeface="宋体" pitchFamily="2" charset="-122"/>
              </a:rPr>
              <a:t>Ⅲ</a:t>
            </a:r>
            <a:r>
              <a:rPr lang="en-US" altLang="zh-CN" sz="2400" b="1" baseline="-25000" dirty="0">
                <a:latin typeface="宋体" pitchFamily="2" charset="-122"/>
              </a:rPr>
              <a:t>7</a:t>
            </a:r>
            <a:r>
              <a:rPr lang="en-US" altLang="zh-CN" sz="2400" b="1" dirty="0">
                <a:latin typeface="宋体" pitchFamily="2" charset="-122"/>
              </a:rPr>
              <a:t> </a:t>
            </a:r>
            <a:r>
              <a:rPr lang="zh-CN" altLang="en-US" sz="2400" b="1" dirty="0">
                <a:latin typeface="宋体" pitchFamily="2" charset="-122"/>
              </a:rPr>
              <a:t>是男性患者，致病基因来自其母亲</a:t>
            </a:r>
            <a:r>
              <a:rPr lang="en-US" altLang="zh-CN" sz="2400" b="1" dirty="0">
                <a:latin typeface="宋体" pitchFamily="2" charset="-122"/>
              </a:rPr>
              <a:t>Ⅱ</a:t>
            </a:r>
            <a:r>
              <a:rPr lang="en-US" altLang="zh-CN" sz="2400" b="1" baseline="-25000" dirty="0">
                <a:latin typeface="宋体" pitchFamily="2" charset="-122"/>
              </a:rPr>
              <a:t>6</a:t>
            </a:r>
            <a:r>
              <a:rPr lang="zh-CN" altLang="en-US" sz="2400" b="1" dirty="0">
                <a:latin typeface="宋体" pitchFamily="2" charset="-122"/>
              </a:rPr>
              <a:t>， </a:t>
            </a:r>
            <a:r>
              <a:rPr lang="en-US" altLang="zh-CN" sz="2400" b="1" dirty="0">
                <a:latin typeface="宋体" pitchFamily="2" charset="-122"/>
              </a:rPr>
              <a:t>Ⅱ</a:t>
            </a:r>
            <a:r>
              <a:rPr lang="en-US" altLang="zh-CN" sz="2400" b="1" baseline="-25000" dirty="0">
                <a:latin typeface="宋体" pitchFamily="2" charset="-122"/>
              </a:rPr>
              <a:t>6</a:t>
            </a:r>
            <a:r>
              <a:rPr lang="en-US" altLang="zh-CN" sz="2400" b="1" dirty="0">
                <a:latin typeface="宋体" pitchFamily="2" charset="-122"/>
              </a:rPr>
              <a:t> </a:t>
            </a:r>
            <a:r>
              <a:rPr lang="zh-CN" altLang="en-US" sz="2400" b="1" dirty="0">
                <a:latin typeface="宋体" pitchFamily="2" charset="-122"/>
              </a:rPr>
              <a:t>的父亲</a:t>
            </a:r>
            <a:r>
              <a:rPr lang="en-US" altLang="zh-CN" sz="2400" b="1" dirty="0">
                <a:latin typeface="宋体" pitchFamily="2" charset="-122"/>
              </a:rPr>
              <a:t>Ⅰ</a:t>
            </a:r>
            <a:r>
              <a:rPr lang="en-US" altLang="zh-CN" sz="2400" b="1" baseline="-25000" dirty="0">
                <a:latin typeface="宋体" pitchFamily="2" charset="-122"/>
              </a:rPr>
              <a:t>3</a:t>
            </a:r>
            <a:r>
              <a:rPr lang="en-US" altLang="zh-CN" sz="2400" b="1" dirty="0">
                <a:latin typeface="宋体" pitchFamily="2" charset="-122"/>
              </a:rPr>
              <a:t> </a:t>
            </a:r>
            <a:r>
              <a:rPr lang="zh-CN" altLang="en-US" sz="2400" b="1" dirty="0">
                <a:latin typeface="宋体" pitchFamily="2" charset="-122"/>
              </a:rPr>
              <a:t>表现正常，无色盲基因，因此</a:t>
            </a:r>
            <a:r>
              <a:rPr lang="en-US" altLang="zh-CN" sz="2400" b="1" dirty="0">
                <a:latin typeface="宋体" pitchFamily="2" charset="-122"/>
              </a:rPr>
              <a:t>Ⅱ</a:t>
            </a:r>
            <a:r>
              <a:rPr lang="en-US" altLang="zh-CN" sz="2400" b="1" baseline="-25000" dirty="0">
                <a:latin typeface="宋体" pitchFamily="2" charset="-122"/>
              </a:rPr>
              <a:t>6</a:t>
            </a:r>
            <a:r>
              <a:rPr lang="en-US" altLang="zh-CN" sz="2400" b="1" dirty="0">
                <a:latin typeface="宋体" pitchFamily="2" charset="-122"/>
              </a:rPr>
              <a:t> </a:t>
            </a:r>
            <a:r>
              <a:rPr lang="zh-CN" altLang="en-US" sz="2400" b="1" dirty="0">
                <a:latin typeface="宋体" pitchFamily="2" charset="-122"/>
              </a:rPr>
              <a:t>的致病基因只能来自</a:t>
            </a:r>
            <a:r>
              <a:rPr lang="en-US" altLang="zh-CN" sz="2400" b="1" dirty="0">
                <a:latin typeface="宋体" pitchFamily="2" charset="-122"/>
              </a:rPr>
              <a:t>Ⅰ</a:t>
            </a:r>
            <a:r>
              <a:rPr lang="en-US" altLang="zh-CN" sz="2400" b="1" baseline="-25000" dirty="0">
                <a:latin typeface="宋体" pitchFamily="2" charset="-122"/>
              </a:rPr>
              <a:t>4</a:t>
            </a:r>
            <a:r>
              <a:rPr lang="zh-CN" altLang="en-US" sz="2400" b="1" dirty="0" smtClean="0">
                <a:latin typeface="宋体" pitchFamily="2" charset="-122"/>
              </a:rPr>
              <a:t>。</a:t>
            </a:r>
            <a:endParaRPr lang="en-US" altLang="zh-CN" sz="2400" b="1" dirty="0" smtClean="0">
              <a:latin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</a:rPr>
              <a:t>【</a:t>
            </a:r>
            <a:r>
              <a:rPr lang="zh-CN" altLang="en-US" sz="2400" b="1" dirty="0">
                <a:latin typeface="宋体" pitchFamily="2" charset="-122"/>
              </a:rPr>
              <a:t>答案</a:t>
            </a:r>
            <a:r>
              <a:rPr lang="en-US" altLang="zh-CN" sz="2400" b="1" dirty="0" smtClean="0">
                <a:latin typeface="宋体" pitchFamily="2" charset="-122"/>
              </a:rPr>
              <a:t>】D </a:t>
            </a:r>
            <a:endParaRPr lang="zh-CN" altLang="en-US" sz="2400" b="1" dirty="0">
              <a:latin typeface="宋体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2977411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10630" y="2980356"/>
            <a:ext cx="10225136" cy="3329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</a:rPr>
              <a:t>【</a:t>
            </a:r>
            <a:r>
              <a:rPr lang="zh-CN" altLang="en-US" sz="2400" b="1" dirty="0" smtClean="0">
                <a:latin typeface="宋体" pitchFamily="2" charset="-122"/>
              </a:rPr>
              <a:t>解析</a:t>
            </a:r>
            <a:r>
              <a:rPr lang="en-US" altLang="zh-CN" sz="2400" b="1" dirty="0" smtClean="0">
                <a:latin typeface="宋体" pitchFamily="2" charset="-122"/>
              </a:rPr>
              <a:t>】</a:t>
            </a:r>
            <a:r>
              <a:rPr lang="zh-CN" altLang="en-US" sz="2400" b="1" dirty="0">
                <a:latin typeface="宋体" pitchFamily="2" charset="-122"/>
              </a:rPr>
              <a:t>红绿色盲是伴</a:t>
            </a:r>
            <a:r>
              <a:rPr lang="en-US" altLang="zh-CN" sz="2400" b="1" dirty="0">
                <a:latin typeface="宋体" pitchFamily="2" charset="-122"/>
              </a:rPr>
              <a:t>X </a:t>
            </a:r>
            <a:r>
              <a:rPr lang="zh-CN" altLang="en-US" sz="2400" b="1" dirty="0">
                <a:latin typeface="宋体" pitchFamily="2" charset="-122"/>
              </a:rPr>
              <a:t>染色体隐性遗传病，在遗传上与性别相关联，人群中男性患者多于女性患者，</a:t>
            </a:r>
            <a:r>
              <a:rPr lang="en-US" altLang="zh-CN" sz="2400" b="1" dirty="0">
                <a:latin typeface="宋体" pitchFamily="2" charset="-122"/>
              </a:rPr>
              <a:t>A </a:t>
            </a:r>
            <a:r>
              <a:rPr lang="zh-CN" altLang="en-US" sz="2400" b="1" dirty="0">
                <a:latin typeface="宋体" pitchFamily="2" charset="-122"/>
              </a:rPr>
              <a:t>项正确。带有</a:t>
            </a:r>
            <a:r>
              <a:rPr lang="en-US" altLang="zh-CN" sz="2400" b="1" dirty="0">
                <a:latin typeface="宋体" pitchFamily="2" charset="-122"/>
              </a:rPr>
              <a:t>1 </a:t>
            </a:r>
            <a:r>
              <a:rPr lang="zh-CN" altLang="en-US" sz="2400" b="1" dirty="0">
                <a:latin typeface="宋体" pitchFamily="2" charset="-122"/>
              </a:rPr>
              <a:t>个红绿色盲基因的个体在女性中是携带者，在男性中是患者，</a:t>
            </a:r>
            <a:r>
              <a:rPr lang="en-US" altLang="zh-CN" sz="2400" b="1" dirty="0">
                <a:latin typeface="宋体" pitchFamily="2" charset="-122"/>
              </a:rPr>
              <a:t>B </a:t>
            </a:r>
            <a:r>
              <a:rPr lang="zh-CN" altLang="en-US" sz="2400" b="1" dirty="0">
                <a:latin typeface="宋体" pitchFamily="2" charset="-122"/>
              </a:rPr>
              <a:t>项错误。</a:t>
            </a:r>
            <a:r>
              <a:rPr lang="en-US" altLang="zh-CN" sz="2400" b="1" dirty="0">
                <a:latin typeface="宋体" pitchFamily="2" charset="-122"/>
              </a:rPr>
              <a:t>Y </a:t>
            </a:r>
            <a:r>
              <a:rPr lang="zh-CN" altLang="en-US" sz="2400" b="1" dirty="0">
                <a:latin typeface="宋体" pitchFamily="2" charset="-122"/>
              </a:rPr>
              <a:t>染色体上无相应基因，但该性状在女性中遵循基因的分离定律，</a:t>
            </a:r>
            <a:r>
              <a:rPr lang="en-US" altLang="zh-CN" sz="2400" b="1" dirty="0">
                <a:latin typeface="宋体" pitchFamily="2" charset="-122"/>
              </a:rPr>
              <a:t>C </a:t>
            </a:r>
            <a:r>
              <a:rPr lang="zh-CN" altLang="en-US" sz="2400" b="1" dirty="0">
                <a:latin typeface="宋体" pitchFamily="2" charset="-122"/>
              </a:rPr>
              <a:t>项错误。具有“双亲都无病， 子女可能患病”的隔代遗传特点，</a:t>
            </a:r>
            <a:r>
              <a:rPr lang="en-US" altLang="zh-CN" sz="2400" b="1" dirty="0">
                <a:latin typeface="宋体" pitchFamily="2" charset="-122"/>
              </a:rPr>
              <a:t>D </a:t>
            </a:r>
            <a:r>
              <a:rPr lang="zh-CN" altLang="en-US" sz="2400" b="1" dirty="0">
                <a:latin typeface="宋体" pitchFamily="2" charset="-122"/>
              </a:rPr>
              <a:t>项错误</a:t>
            </a:r>
            <a:r>
              <a:rPr lang="zh-CN" altLang="en-US" sz="2400" b="1" dirty="0" smtClean="0">
                <a:latin typeface="宋体" pitchFamily="2" charset="-122"/>
              </a:rPr>
              <a:t>。</a:t>
            </a:r>
            <a:endParaRPr lang="en-US" altLang="zh-CN" sz="2400" b="1" dirty="0" smtClean="0">
              <a:latin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</a:rPr>
              <a:t>【</a:t>
            </a:r>
            <a:r>
              <a:rPr lang="zh-CN" altLang="en-US" sz="2400" b="1" dirty="0" smtClean="0">
                <a:latin typeface="宋体" pitchFamily="2" charset="-122"/>
              </a:rPr>
              <a:t>答案</a:t>
            </a:r>
            <a:r>
              <a:rPr lang="en-US" altLang="zh-CN" sz="2400" b="1" dirty="0" smtClean="0">
                <a:latin typeface="宋体" pitchFamily="2" charset="-122"/>
              </a:rPr>
              <a:t>】A </a:t>
            </a:r>
            <a:endParaRPr lang="zh-CN" altLang="en-US" sz="2400" b="1" dirty="0">
              <a:latin typeface="宋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82638" y="765498"/>
            <a:ext cx="957706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宋体" pitchFamily="2" charset="-122"/>
              </a:rPr>
              <a:t>2.</a:t>
            </a:r>
            <a:r>
              <a:rPr lang="zh-CN" altLang="en-US" sz="2400" b="1" dirty="0" smtClean="0">
                <a:latin typeface="宋体" pitchFamily="2" charset="-122"/>
              </a:rPr>
              <a:t>［</a:t>
            </a:r>
            <a:r>
              <a:rPr lang="en-US" altLang="zh-CN" sz="2400" b="1" dirty="0">
                <a:latin typeface="宋体" pitchFamily="2" charset="-122"/>
              </a:rPr>
              <a:t>2019·</a:t>
            </a:r>
            <a:r>
              <a:rPr lang="zh-CN" altLang="en-US" sz="2400" b="1" dirty="0">
                <a:latin typeface="宋体" pitchFamily="2" charset="-122"/>
              </a:rPr>
              <a:t>山东滨州高一期末］下列关于人类红绿色盲遗传的叙述，正确的是 （　　） </a:t>
            </a:r>
          </a:p>
          <a:p>
            <a:r>
              <a:rPr lang="en-US" altLang="zh-CN" sz="2400" b="1" dirty="0">
                <a:latin typeface="宋体" pitchFamily="2" charset="-122"/>
              </a:rPr>
              <a:t>A. </a:t>
            </a:r>
            <a:r>
              <a:rPr lang="zh-CN" altLang="en-US" sz="2400" b="1" dirty="0">
                <a:latin typeface="宋体" pitchFamily="2" charset="-122"/>
              </a:rPr>
              <a:t>在遗传上与性别相关联，人群中男性患者多于女性患者</a:t>
            </a:r>
          </a:p>
          <a:p>
            <a:r>
              <a:rPr lang="en-US" altLang="zh-CN" sz="2400" b="1" dirty="0">
                <a:latin typeface="宋体" pitchFamily="2" charset="-122"/>
              </a:rPr>
              <a:t>B. </a:t>
            </a:r>
            <a:r>
              <a:rPr lang="zh-CN" altLang="en-US" sz="2400" b="1" dirty="0">
                <a:latin typeface="宋体" pitchFamily="2" charset="-122"/>
              </a:rPr>
              <a:t>带有</a:t>
            </a:r>
            <a:r>
              <a:rPr lang="en-US" altLang="zh-CN" sz="2400" b="1" dirty="0">
                <a:latin typeface="宋体" pitchFamily="2" charset="-122"/>
              </a:rPr>
              <a:t>1 </a:t>
            </a:r>
            <a:r>
              <a:rPr lang="zh-CN" altLang="en-US" sz="2400" b="1" dirty="0">
                <a:latin typeface="宋体" pitchFamily="2" charset="-122"/>
              </a:rPr>
              <a:t>个红绿色盲基因的个体称之为携带者</a:t>
            </a:r>
          </a:p>
          <a:p>
            <a:r>
              <a:rPr lang="en-US" altLang="zh-CN" sz="2400" b="1" dirty="0">
                <a:latin typeface="宋体" pitchFamily="2" charset="-122"/>
              </a:rPr>
              <a:t>C. Y </a:t>
            </a:r>
            <a:r>
              <a:rPr lang="zh-CN" altLang="en-US" sz="2400" b="1" dirty="0">
                <a:latin typeface="宋体" pitchFamily="2" charset="-122"/>
              </a:rPr>
              <a:t>染色体上无相应基因，因此该性状不遵循基因的分离定律</a:t>
            </a:r>
          </a:p>
          <a:p>
            <a:r>
              <a:rPr lang="en-US" altLang="zh-CN" sz="2400" b="1" dirty="0">
                <a:latin typeface="宋体" pitchFamily="2" charset="-122"/>
              </a:rPr>
              <a:t>D. </a:t>
            </a:r>
            <a:r>
              <a:rPr lang="zh-CN" altLang="en-US" sz="2400" b="1" dirty="0">
                <a:latin typeface="宋体" pitchFamily="2" charset="-122"/>
              </a:rPr>
              <a:t>具有“双亲都患病，子女不一定患病”的隔代遗传特点	</a:t>
            </a:r>
          </a:p>
        </p:txBody>
      </p:sp>
    </p:spTree>
    <p:extLst>
      <p:ext uri="{BB962C8B-B14F-4D97-AF65-F5344CB8AC3E}">
        <p14:creationId xmlns="" xmlns:p14="http://schemas.microsoft.com/office/powerpoint/2010/main" val="169373602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标题 120833"/>
          <p:cNvSpPr>
            <a:spLocks noGrp="1" noRot="1"/>
          </p:cNvSpPr>
          <p:nvPr>
            <p:ph type="title" idx="4294967295"/>
          </p:nvPr>
        </p:nvSpPr>
        <p:spPr>
          <a:xfrm>
            <a:off x="910630" y="549474"/>
            <a:ext cx="10514013" cy="1325563"/>
          </a:xfrm>
          <a:prstGeom prst="rect">
            <a:avLst/>
          </a:prstGeom>
        </p:spPr>
        <p:txBody>
          <a:bodyPr anchor="ctr"/>
          <a:lstStyle/>
          <a:p>
            <a:pPr algn="l"/>
            <a:r>
              <a:rPr lang="zh-CN" altLang="en-US" sz="3600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二</a:t>
            </a:r>
            <a:r>
              <a:rPr lang="zh-CN" altLang="en-US" sz="3600" b="1" dirty="0" smtClean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、</a:t>
            </a:r>
            <a:r>
              <a:rPr lang="zh-CN" altLang="en-US" sz="3600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伴性遗传的研究运用</a:t>
            </a:r>
          </a:p>
        </p:txBody>
      </p:sp>
      <p:sp>
        <p:nvSpPr>
          <p:cNvPr id="29698" name="文本占位符 120834"/>
          <p:cNvSpPr>
            <a:spLocks noGrp="1" noRot="1"/>
          </p:cNvSpPr>
          <p:nvPr>
            <p:ph idx="4294967295"/>
          </p:nvPr>
        </p:nvSpPr>
        <p:spPr>
          <a:xfrm>
            <a:off x="838622" y="1701602"/>
            <a:ext cx="10869613" cy="1287463"/>
          </a:xfrm>
          <a:prstGeom prst="rect">
            <a:avLst/>
          </a:prstGeom>
        </p:spPr>
        <p:txBody>
          <a:bodyPr anchor="t"/>
          <a:lstStyle/>
          <a:p>
            <a:pPr>
              <a:buNone/>
            </a:pPr>
            <a:r>
              <a:rPr lang="en-US" altLang="zh-CN" sz="2800" b="1" dirty="0" smtClean="0"/>
              <a:t>1</a:t>
            </a:r>
            <a:r>
              <a:rPr lang="en-US" altLang="zh-CN" sz="2800" b="1" dirty="0" smtClean="0">
                <a:latin typeface="+mn-ea"/>
              </a:rPr>
              <a:t>.</a:t>
            </a:r>
            <a:r>
              <a:rPr lang="zh-CN" altLang="en-US" sz="2800" b="1" dirty="0" smtClean="0"/>
              <a:t>性别</a:t>
            </a:r>
            <a:r>
              <a:rPr lang="zh-CN" altLang="en-US" sz="2800" b="1" dirty="0"/>
              <a:t>判断，指导生育</a:t>
            </a:r>
          </a:p>
        </p:txBody>
      </p:sp>
      <p:sp>
        <p:nvSpPr>
          <p:cNvPr id="29699" name="文本框 120835"/>
          <p:cNvSpPr txBox="1"/>
          <p:nvPr/>
        </p:nvSpPr>
        <p:spPr>
          <a:xfrm>
            <a:off x="1054646" y="2349674"/>
            <a:ext cx="9577064" cy="966665"/>
          </a:xfrm>
          <a:prstGeom prst="rect">
            <a:avLst/>
          </a:prstGeom>
          <a:noFill/>
          <a:ln w="9525">
            <a:noFill/>
          </a:ln>
        </p:spPr>
        <p:txBody>
          <a:bodyPr wrap="square" lIns="103875" tIns="51938" rIns="103875" bIns="5193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3300"/>
                </a:solidFill>
              </a:rPr>
              <a:t>Q</a:t>
            </a:r>
            <a:r>
              <a:rPr lang="zh-CN" altLang="en-US" sz="2800" b="1" dirty="0">
                <a:solidFill>
                  <a:srgbClr val="FF3300"/>
                </a:solidFill>
              </a:rPr>
              <a:t>：</a:t>
            </a:r>
            <a:r>
              <a:rPr lang="zh-CN" altLang="en-US" sz="2800" b="1" dirty="0"/>
              <a:t>某女色觉正常，其父色盲，与一正常</a:t>
            </a:r>
            <a:r>
              <a:rPr lang="zh-CN" altLang="en-US" sz="2800" b="1" dirty="0" smtClean="0"/>
              <a:t>男子 婚配</a:t>
            </a:r>
            <a:r>
              <a:rPr lang="zh-CN" altLang="en-US" sz="2800" b="1" dirty="0"/>
              <a:t>，其孩子性别最好是？</a:t>
            </a:r>
          </a:p>
        </p:txBody>
      </p:sp>
      <p:sp>
        <p:nvSpPr>
          <p:cNvPr id="120837" name="文本框 120836"/>
          <p:cNvSpPr txBox="1"/>
          <p:nvPr/>
        </p:nvSpPr>
        <p:spPr>
          <a:xfrm>
            <a:off x="1774726" y="3285778"/>
            <a:ext cx="7009487" cy="535778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ea typeface="楷体_GB2312" panose="02010609030101010101" pitchFamily="49" charset="-122"/>
              </a:rPr>
              <a:t>生女孩</a:t>
            </a:r>
          </a:p>
        </p:txBody>
      </p:sp>
      <p:sp>
        <p:nvSpPr>
          <p:cNvPr id="6" name="文本框 122881"/>
          <p:cNvSpPr txBox="1"/>
          <p:nvPr/>
        </p:nvSpPr>
        <p:spPr>
          <a:xfrm>
            <a:off x="1059438" y="4625110"/>
            <a:ext cx="10364360" cy="1612996"/>
          </a:xfrm>
          <a:prstGeom prst="rect">
            <a:avLst/>
          </a:prstGeom>
          <a:noFill/>
          <a:ln w="9525">
            <a:noFill/>
          </a:ln>
        </p:spPr>
        <p:txBody>
          <a:bodyPr wrap="square" lIns="103875" tIns="51938" rIns="103875" bIns="5193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鸡的性别决定方式是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ZW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型，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ZZ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为雄性，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ZW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为雌性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芦花鸡羽毛上黑白相间的横斑条纹（芦花）是由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Z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染色体上显性基因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B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控制的。</a:t>
            </a:r>
          </a:p>
        </p:txBody>
      </p:sp>
      <p:sp>
        <p:nvSpPr>
          <p:cNvPr id="7" name="文本框 122908"/>
          <p:cNvSpPr txBox="1"/>
          <p:nvPr/>
        </p:nvSpPr>
        <p:spPr>
          <a:xfrm>
            <a:off x="1054646" y="3933269"/>
            <a:ext cx="10488836" cy="535778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 smtClean="0">
                <a:latin typeface="+mn-ea"/>
                <a:ea typeface="+mn-ea"/>
              </a:rPr>
              <a:t>2.</a:t>
            </a:r>
            <a:r>
              <a:rPr lang="zh-CN" altLang="en-US" sz="2800" b="1" dirty="0" smtClean="0">
                <a:latin typeface="+mn-ea"/>
                <a:ea typeface="+mn-ea"/>
              </a:rPr>
              <a:t>性别</a:t>
            </a:r>
            <a:r>
              <a:rPr lang="zh-CN" altLang="en-US" sz="2800" b="1" dirty="0">
                <a:latin typeface="+mn-ea"/>
                <a:ea typeface="+mn-ea"/>
              </a:rPr>
              <a:t>判断，指导生产   </a:t>
            </a:r>
            <a:r>
              <a:rPr lang="en-US" altLang="zh-CN" sz="2800" b="1" dirty="0">
                <a:latin typeface="+mn-ea"/>
                <a:ea typeface="+mn-ea"/>
              </a:rPr>
              <a:t>(ZW</a:t>
            </a:r>
            <a:r>
              <a:rPr lang="zh-CN" altLang="en-US" sz="2800" b="1" dirty="0">
                <a:latin typeface="+mn-ea"/>
                <a:ea typeface="+mn-ea"/>
              </a:rPr>
              <a:t>型</a:t>
            </a:r>
            <a:r>
              <a:rPr lang="en-US" altLang="zh-CN" sz="2800" b="1" dirty="0">
                <a:latin typeface="+mn-ea"/>
                <a:ea typeface="+mn-ea"/>
              </a:rPr>
              <a:t>)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208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20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3" name="文本框 122882"/>
          <p:cNvSpPr txBox="1"/>
          <p:nvPr/>
        </p:nvSpPr>
        <p:spPr>
          <a:xfrm>
            <a:off x="1727456" y="1341562"/>
            <a:ext cx="6603140" cy="597333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芦花雌鸡与非芦花雄鸡交配</a:t>
            </a:r>
          </a:p>
        </p:txBody>
      </p:sp>
      <p:sp>
        <p:nvSpPr>
          <p:cNvPr id="122884" name="直接连接符 122883"/>
          <p:cNvSpPr/>
          <p:nvPr/>
        </p:nvSpPr>
        <p:spPr>
          <a:xfrm>
            <a:off x="3647023" y="2421298"/>
            <a:ext cx="0" cy="609741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22885" name="直接连接符 122884"/>
          <p:cNvSpPr/>
          <p:nvPr/>
        </p:nvSpPr>
        <p:spPr>
          <a:xfrm flipH="1">
            <a:off x="6622669" y="2349844"/>
            <a:ext cx="711107" cy="533524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22886" name="文本框 122885"/>
          <p:cNvSpPr txBox="1"/>
          <p:nvPr/>
        </p:nvSpPr>
        <p:spPr>
          <a:xfrm>
            <a:off x="3454432" y="2997702"/>
            <a:ext cx="914281" cy="535778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700" b="1" dirty="0" err="1">
                <a:latin typeface="黑体" panose="02010600030101010101" pitchFamily="2" charset="-122"/>
                <a:ea typeface="黑体" panose="02010600030101010101" pitchFamily="2" charset="-122"/>
              </a:rPr>
              <a:t>Z</a:t>
            </a:r>
            <a:r>
              <a:rPr lang="en-US" altLang="zh-CN" sz="4200" b="1" baseline="30000" dirty="0" err="1">
                <a:latin typeface="黑体" panose="02010600030101010101" pitchFamily="2" charset="-122"/>
                <a:ea typeface="黑体" panose="02010600030101010101" pitchFamily="2" charset="-122"/>
              </a:rPr>
              <a:t>b</a:t>
            </a:r>
            <a:endParaRPr lang="en-US" altLang="zh-CN" sz="4200" b="1" baseline="3000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2887" name="文本框 122886"/>
          <p:cNvSpPr txBox="1"/>
          <p:nvPr/>
        </p:nvSpPr>
        <p:spPr>
          <a:xfrm>
            <a:off x="7966578" y="2853209"/>
            <a:ext cx="1015868" cy="520389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700" b="1">
                <a:latin typeface="黑体" panose="02010600030101010101" pitchFamily="2" charset="-122"/>
                <a:ea typeface="黑体" panose="02010600030101010101" pitchFamily="2" charset="-122"/>
              </a:rPr>
              <a:t>W</a:t>
            </a:r>
          </a:p>
        </p:txBody>
      </p:sp>
      <p:sp>
        <p:nvSpPr>
          <p:cNvPr id="122888" name="直接连接符 122887"/>
          <p:cNvSpPr/>
          <p:nvPr/>
        </p:nvSpPr>
        <p:spPr>
          <a:xfrm>
            <a:off x="7390920" y="2421298"/>
            <a:ext cx="812694" cy="533524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22889" name="直接连接符 122888"/>
          <p:cNvSpPr/>
          <p:nvPr/>
        </p:nvSpPr>
        <p:spPr>
          <a:xfrm>
            <a:off x="3742260" y="3574090"/>
            <a:ext cx="0" cy="685959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22890" name="直接连接符 122889"/>
          <p:cNvSpPr/>
          <p:nvPr/>
        </p:nvSpPr>
        <p:spPr>
          <a:xfrm flipH="1">
            <a:off x="3837498" y="3429596"/>
            <a:ext cx="2844430" cy="762176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22891" name="直接连接符 122890"/>
          <p:cNvSpPr/>
          <p:nvPr/>
        </p:nvSpPr>
        <p:spPr>
          <a:xfrm>
            <a:off x="3837498" y="3645544"/>
            <a:ext cx="4469818" cy="685959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22892" name="直接连接符 122891"/>
          <p:cNvSpPr/>
          <p:nvPr/>
        </p:nvSpPr>
        <p:spPr>
          <a:xfrm>
            <a:off x="8254407" y="3501048"/>
            <a:ext cx="0" cy="762176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22893" name="文本框 122892"/>
          <p:cNvSpPr txBox="1"/>
          <p:nvPr/>
        </p:nvSpPr>
        <p:spPr>
          <a:xfrm>
            <a:off x="3261840" y="4221950"/>
            <a:ext cx="1523802" cy="751221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200" b="1" dirty="0" err="1">
                <a:latin typeface="黑体" panose="02010600030101010101" pitchFamily="2" charset="-122"/>
                <a:ea typeface="黑体" panose="02010600030101010101" pitchFamily="2" charset="-122"/>
              </a:rPr>
              <a:t>z</a:t>
            </a:r>
            <a:r>
              <a:rPr lang="en-US" altLang="zh-CN" sz="4200" b="1" baseline="30000" dirty="0" err="1">
                <a:latin typeface="黑体" panose="02010600030101010101" pitchFamily="2" charset="-122"/>
                <a:ea typeface="黑体" panose="02010600030101010101" pitchFamily="2" charset="-122"/>
              </a:rPr>
              <a:t>B</a:t>
            </a:r>
            <a:r>
              <a:rPr lang="en-US" altLang="zh-CN" sz="4200" b="1" dirty="0" err="1">
                <a:latin typeface="黑体" panose="02010600030101010101" pitchFamily="2" charset="-122"/>
                <a:ea typeface="黑体" panose="02010600030101010101" pitchFamily="2" charset="-122"/>
              </a:rPr>
              <a:t>z</a:t>
            </a:r>
            <a:r>
              <a:rPr lang="en-US" altLang="zh-CN" sz="4200" b="1" baseline="30000" dirty="0" err="1">
                <a:latin typeface="黑体" panose="02010600030101010101" pitchFamily="2" charset="-122"/>
                <a:ea typeface="黑体" panose="02010600030101010101" pitchFamily="2" charset="-122"/>
              </a:rPr>
              <a:t>b</a:t>
            </a:r>
            <a:endParaRPr lang="en-US" altLang="zh-CN" sz="4200" b="1" baseline="3000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2894" name="文本框 122893"/>
          <p:cNvSpPr txBox="1"/>
          <p:nvPr/>
        </p:nvSpPr>
        <p:spPr>
          <a:xfrm>
            <a:off x="7773987" y="4150498"/>
            <a:ext cx="1828562" cy="751221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200" b="1" dirty="0" err="1">
                <a:latin typeface="黑体" panose="02010600030101010101" pitchFamily="2" charset="-122"/>
                <a:ea typeface="黑体" panose="02010600030101010101" pitchFamily="2" charset="-122"/>
              </a:rPr>
              <a:t>z</a:t>
            </a:r>
            <a:r>
              <a:rPr lang="en-US" altLang="zh-CN" sz="4200" b="1" baseline="30000" dirty="0" err="1">
                <a:latin typeface="黑体" panose="02010600030101010101" pitchFamily="2" charset="-122"/>
                <a:ea typeface="黑体" panose="02010600030101010101" pitchFamily="2" charset="-122"/>
              </a:rPr>
              <a:t>b</a:t>
            </a:r>
            <a:r>
              <a:rPr lang="en-US" altLang="zh-CN" sz="4200" dirty="0" err="1">
                <a:latin typeface="黑体" panose="02010600030101010101" pitchFamily="2" charset="-122"/>
                <a:ea typeface="黑体" panose="02010600030101010101" pitchFamily="2" charset="-122"/>
              </a:rPr>
              <a:t>w</a:t>
            </a:r>
            <a:endParaRPr lang="en-US" altLang="zh-CN" sz="420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2895" name="矩形 122894"/>
          <p:cNvSpPr/>
          <p:nvPr/>
        </p:nvSpPr>
        <p:spPr>
          <a:xfrm>
            <a:off x="2686196" y="4150501"/>
            <a:ext cx="748388" cy="751221"/>
          </a:xfrm>
          <a:prstGeom prst="rect">
            <a:avLst/>
          </a:prstGeom>
          <a:noFill/>
          <a:ln w="9525">
            <a:noFill/>
          </a:ln>
        </p:spPr>
        <p:txBody>
          <a:bodyPr wrap="none" lIns="103875" tIns="51938" rIns="103875" bIns="51938" anchor="t">
            <a:spAutoFit/>
          </a:bodyPr>
          <a:lstStyle/>
          <a:p>
            <a:r>
              <a:rPr lang="zh-CN" altLang="en-US" sz="4200" dirty="0">
                <a:latin typeface="黑体" panose="02010600030101010101" pitchFamily="2" charset="-122"/>
                <a:ea typeface="黑体" panose="02010600030101010101" pitchFamily="2" charset="-122"/>
              </a:rPr>
              <a:t>♂</a:t>
            </a:r>
          </a:p>
        </p:txBody>
      </p:sp>
      <p:sp>
        <p:nvSpPr>
          <p:cNvPr id="122896" name="文本框 122895"/>
          <p:cNvSpPr txBox="1"/>
          <p:nvPr/>
        </p:nvSpPr>
        <p:spPr>
          <a:xfrm>
            <a:off x="6717909" y="4006000"/>
            <a:ext cx="1145933" cy="1058998"/>
          </a:xfrm>
          <a:prstGeom prst="rect">
            <a:avLst/>
          </a:prstGeom>
          <a:noFill/>
          <a:ln w="9525">
            <a:noFill/>
          </a:ln>
        </p:spPr>
        <p:txBody>
          <a:bodyPr wrap="none" lIns="103875" tIns="51938" rIns="103875" bIns="51938" anchor="t">
            <a:spAutoFit/>
          </a:bodyPr>
          <a:lstStyle/>
          <a:p>
            <a:r>
              <a:rPr lang="en-US" altLang="zh-CN" sz="6200" dirty="0">
                <a:latin typeface="黑体" panose="02010600030101010101" pitchFamily="2" charset="-122"/>
                <a:ea typeface="黑体" panose="02010600030101010101" pitchFamily="2" charset="-122"/>
              </a:rPr>
              <a:t> </a:t>
            </a:r>
            <a:r>
              <a:rPr lang="zh-CN" altLang="en-US" sz="4200" dirty="0">
                <a:latin typeface="黑体" panose="02010600030101010101" pitchFamily="2" charset="-122"/>
                <a:ea typeface="黑体" panose="02010600030101010101" pitchFamily="2" charset="-122"/>
              </a:rPr>
              <a:t>♀</a:t>
            </a:r>
          </a:p>
        </p:txBody>
      </p:sp>
      <p:sp>
        <p:nvSpPr>
          <p:cNvPr id="122897" name="文本框 122896"/>
          <p:cNvSpPr txBox="1"/>
          <p:nvPr/>
        </p:nvSpPr>
        <p:spPr>
          <a:xfrm>
            <a:off x="3261840" y="4798347"/>
            <a:ext cx="6196793" cy="520389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700" b="1" dirty="0">
                <a:latin typeface="黑体" panose="02010600030101010101" pitchFamily="2" charset="-122"/>
                <a:ea typeface="黑体" panose="02010600030101010101" pitchFamily="2" charset="-122"/>
              </a:rPr>
              <a:t>芦花鸡             非芦花鸡</a:t>
            </a:r>
          </a:p>
        </p:txBody>
      </p:sp>
      <p:sp>
        <p:nvSpPr>
          <p:cNvPr id="122898" name="文本框 122897"/>
          <p:cNvSpPr txBox="1"/>
          <p:nvPr/>
        </p:nvSpPr>
        <p:spPr>
          <a:xfrm>
            <a:off x="1247036" y="2997699"/>
            <a:ext cx="1828562" cy="597333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黑体" panose="02010600030101010101" pitchFamily="2" charset="-122"/>
                <a:ea typeface="黑体" panose="02010600030101010101" pitchFamily="2" charset="-122"/>
              </a:rPr>
              <a:t>配子</a:t>
            </a:r>
            <a:endParaRPr lang="zh-CN" altLang="en-US" sz="3200" b="1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2899" name="文本框 122898"/>
          <p:cNvSpPr txBox="1"/>
          <p:nvPr/>
        </p:nvSpPr>
        <p:spPr>
          <a:xfrm>
            <a:off x="1247036" y="4582397"/>
            <a:ext cx="1320628" cy="597333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黑体" panose="02010600030101010101" pitchFamily="2" charset="-122"/>
                <a:ea typeface="黑体" panose="02010600030101010101" pitchFamily="2" charset="-122"/>
              </a:rPr>
              <a:t>子代</a:t>
            </a:r>
            <a:endParaRPr lang="zh-CN" altLang="en-US" sz="3200" b="1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122900" name="组合 122899"/>
          <p:cNvGrpSpPr/>
          <p:nvPr/>
        </p:nvGrpSpPr>
        <p:grpSpPr>
          <a:xfrm>
            <a:off x="1247035" y="1484464"/>
            <a:ext cx="7415835" cy="1046405"/>
            <a:chOff x="816" y="932"/>
            <a:chExt cx="3504" cy="659"/>
          </a:xfrm>
        </p:grpSpPr>
        <p:sp>
          <p:nvSpPr>
            <p:cNvPr id="31764" name="矩形 122900"/>
            <p:cNvSpPr/>
            <p:nvPr/>
          </p:nvSpPr>
          <p:spPr>
            <a:xfrm>
              <a:off x="1392" y="1104"/>
              <a:ext cx="342" cy="4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4200" dirty="0">
                  <a:latin typeface="黑体" panose="02010600030101010101" pitchFamily="2" charset="-122"/>
                  <a:ea typeface="黑体" panose="02010600030101010101" pitchFamily="2" charset="-122"/>
                </a:rPr>
                <a:t>♂</a:t>
              </a:r>
            </a:p>
          </p:txBody>
        </p:sp>
        <p:sp>
          <p:nvSpPr>
            <p:cNvPr id="31765" name="文本框 122901"/>
            <p:cNvSpPr txBox="1"/>
            <p:nvPr/>
          </p:nvSpPr>
          <p:spPr>
            <a:xfrm>
              <a:off x="2976" y="932"/>
              <a:ext cx="530" cy="65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6200" dirty="0">
                  <a:latin typeface="黑体" panose="02010600030101010101" pitchFamily="2" charset="-122"/>
                  <a:ea typeface="黑体" panose="02010600030101010101" pitchFamily="2" charset="-122"/>
                </a:rPr>
                <a:t> </a:t>
              </a:r>
              <a:r>
                <a:rPr lang="zh-CN" altLang="en-US" sz="4200" dirty="0">
                  <a:latin typeface="黑体" panose="02010600030101010101" pitchFamily="2" charset="-122"/>
                  <a:ea typeface="黑体" panose="02010600030101010101" pitchFamily="2" charset="-122"/>
                </a:rPr>
                <a:t>♀</a:t>
              </a:r>
              <a:endParaRPr lang="zh-CN" altLang="en-US" sz="4200"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sp>
          <p:nvSpPr>
            <p:cNvPr id="31766" name="文本框 122902"/>
            <p:cNvSpPr txBox="1"/>
            <p:nvPr/>
          </p:nvSpPr>
          <p:spPr>
            <a:xfrm>
              <a:off x="1728" y="1104"/>
              <a:ext cx="816" cy="4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200" b="1" dirty="0" err="1"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4200" b="1" baseline="30000" dirty="0" err="1">
                  <a:latin typeface="黑体" panose="02010600030101010101" pitchFamily="2" charset="-122"/>
                  <a:ea typeface="黑体" panose="02010600030101010101" pitchFamily="2" charset="-122"/>
                </a:rPr>
                <a:t>b</a:t>
              </a:r>
              <a:r>
                <a:rPr lang="en-US" altLang="zh-CN" sz="4200" b="1" dirty="0" err="1"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4200" b="1" baseline="30000" dirty="0" err="1">
                  <a:latin typeface="黑体" panose="02010600030101010101" pitchFamily="2" charset="-122"/>
                  <a:ea typeface="黑体" panose="02010600030101010101" pitchFamily="2" charset="-122"/>
                </a:rPr>
                <a:t>b</a:t>
              </a:r>
              <a:endParaRPr lang="en-US" altLang="zh-CN" sz="4200" b="1" baseline="30000"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sp>
          <p:nvSpPr>
            <p:cNvPr id="31767" name="文本框 122903"/>
            <p:cNvSpPr txBox="1"/>
            <p:nvPr/>
          </p:nvSpPr>
          <p:spPr>
            <a:xfrm>
              <a:off x="3456" y="1104"/>
              <a:ext cx="864" cy="4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200" b="1" dirty="0" err="1"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4200" b="1" baseline="30000" dirty="0" err="1">
                  <a:latin typeface="黑体" panose="02010600030101010101" pitchFamily="2" charset="-122"/>
                  <a:ea typeface="黑体" panose="02010600030101010101" pitchFamily="2" charset="-122"/>
                </a:rPr>
                <a:t>B</a:t>
              </a:r>
              <a:r>
                <a:rPr lang="en-US" altLang="zh-CN" sz="4200" b="1" dirty="0" err="1">
                  <a:latin typeface="黑体" panose="02010600030101010101" pitchFamily="2" charset="-122"/>
                  <a:ea typeface="黑体" panose="02010600030101010101" pitchFamily="2" charset="-122"/>
                </a:rPr>
                <a:t>w</a:t>
              </a:r>
              <a:endParaRPr lang="en-US" altLang="zh-CN" sz="4200" b="1"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sp>
          <p:nvSpPr>
            <p:cNvPr id="31768" name="文本框 122904"/>
            <p:cNvSpPr txBox="1"/>
            <p:nvPr/>
          </p:nvSpPr>
          <p:spPr>
            <a:xfrm>
              <a:off x="2496" y="1200"/>
              <a:ext cx="576" cy="32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700"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</a:p>
          </p:txBody>
        </p:sp>
        <p:sp>
          <p:nvSpPr>
            <p:cNvPr id="31769" name="文本框 122905"/>
            <p:cNvSpPr txBox="1"/>
            <p:nvPr/>
          </p:nvSpPr>
          <p:spPr>
            <a:xfrm>
              <a:off x="816" y="1200"/>
              <a:ext cx="624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 dirty="0">
                  <a:latin typeface="黑体" panose="02010600030101010101" pitchFamily="2" charset="-122"/>
                  <a:ea typeface="黑体" panose="02010600030101010101" pitchFamily="2" charset="-122"/>
                </a:rPr>
                <a:t>亲代</a:t>
              </a:r>
            </a:p>
          </p:txBody>
        </p:sp>
      </p:grpSp>
      <p:sp>
        <p:nvSpPr>
          <p:cNvPr id="122907" name="文本框 122906"/>
          <p:cNvSpPr txBox="1"/>
          <p:nvPr/>
        </p:nvSpPr>
        <p:spPr>
          <a:xfrm>
            <a:off x="6334841" y="2924663"/>
            <a:ext cx="1015868" cy="535778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700" b="1">
                <a:latin typeface="黑体" panose="02010600030101010101" pitchFamily="2" charset="-122"/>
                <a:ea typeface="黑体" panose="02010600030101010101" pitchFamily="2" charset="-122"/>
              </a:rPr>
              <a:t>Z</a:t>
            </a:r>
            <a:r>
              <a:rPr lang="en-US" altLang="zh-CN" sz="4200" b="1" baseline="30000">
                <a:latin typeface="黑体" panose="02010600030101010101" pitchFamily="2" charset="-122"/>
                <a:ea typeface="黑体" panose="02010600030101010101" pitchFamily="2" charset="-122"/>
              </a:rPr>
              <a:t>B</a:t>
            </a:r>
          </a:p>
        </p:txBody>
      </p:sp>
      <p:sp>
        <p:nvSpPr>
          <p:cNvPr id="31771" name="文本框 122907"/>
          <p:cNvSpPr txBox="1"/>
          <p:nvPr/>
        </p:nvSpPr>
        <p:spPr>
          <a:xfrm>
            <a:off x="766614" y="5301703"/>
            <a:ext cx="10869785" cy="59733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从早期的雏鸡就可根据羽毛的特征区分雌性和雄性</a:t>
            </a:r>
          </a:p>
        </p:txBody>
      </p:sp>
      <p:pic>
        <p:nvPicPr>
          <p:cNvPr id="31773" name="图片 122909" descr="luhu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70869" y="2313339"/>
            <a:ext cx="2831731" cy="212456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228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22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122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22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122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22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2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1228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22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2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2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1229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22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1228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22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1228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22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1228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22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22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122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122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22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22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122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122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/>
                                        <p:tgtEl>
                                          <p:spTgt spid="1228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122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/>
                                        <p:tgtEl>
                                          <p:spTgt spid="1228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122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1228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122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1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83" grpId="0" animBg="1"/>
      <p:bldP spid="122886" grpId="0" animBg="1"/>
      <p:bldP spid="122887" grpId="0" animBg="1"/>
      <p:bldP spid="122893" grpId="0" animBg="1"/>
      <p:bldP spid="122894" grpId="0" animBg="1"/>
      <p:bldP spid="122895" grpId="0" animBg="1"/>
      <p:bldP spid="122896" grpId="0" animBg="1"/>
      <p:bldP spid="122897" grpId="0" animBg="1"/>
      <p:bldP spid="122898" grpId="0" animBg="1"/>
      <p:bldP spid="122899" grpId="0" animBg="1"/>
      <p:bldP spid="122907" grpId="0" animBg="1"/>
      <p:bldP spid="3177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3"/>
          <p:cNvSpPr/>
          <p:nvPr/>
        </p:nvSpPr>
        <p:spPr>
          <a:xfrm>
            <a:off x="334403" y="1064311"/>
            <a:ext cx="10873371" cy="4093675"/>
          </a:xfrm>
          <a:prstGeom prst="rect">
            <a:avLst/>
          </a:prstGeom>
          <a:noFill/>
          <a:ln w="9525">
            <a:noFill/>
          </a:ln>
        </p:spPr>
        <p:txBody>
          <a:bodyPr wrap="square" lIns="103875" tIns="51938" rIns="103875" bIns="51938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700" b="1" dirty="0">
                <a:solidFill>
                  <a:srgbClr val="0000FF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2700" b="1" dirty="0">
                <a:solidFill>
                  <a:srgbClr val="0000FF"/>
                </a:solidFill>
                <a:latin typeface="宋体" panose="02010600030101010101" pitchFamily="2" charset="-122"/>
              </a:rPr>
              <a:t>．首先确定是否是伴</a:t>
            </a:r>
            <a:r>
              <a:rPr lang="en-US" altLang="zh-CN" sz="2700" b="1" dirty="0">
                <a:solidFill>
                  <a:srgbClr val="0000FF"/>
                </a:solidFill>
                <a:latin typeface="宋体" panose="02010600030101010101" pitchFamily="2" charset="-122"/>
              </a:rPr>
              <a:t>Y</a:t>
            </a:r>
            <a:r>
              <a:rPr lang="zh-CN" altLang="en-US" sz="2700" b="1" dirty="0">
                <a:solidFill>
                  <a:srgbClr val="0000FF"/>
                </a:solidFill>
                <a:latin typeface="宋体" panose="02010600030101010101" pitchFamily="2" charset="-122"/>
              </a:rPr>
              <a:t>染色体遗传病或细胞质遗传</a:t>
            </a:r>
          </a:p>
          <a:p>
            <a:pPr eaLnBrk="0" hangingPunct="0">
              <a:lnSpc>
                <a:spcPct val="120000"/>
              </a:lnSpc>
            </a:pPr>
            <a:r>
              <a:rPr lang="en-US" altLang="zh-CN" sz="2700" b="1" dirty="0">
                <a:latin typeface="宋体" panose="02010600030101010101" pitchFamily="2" charset="-122"/>
              </a:rPr>
              <a:t>(1)</a:t>
            </a:r>
            <a:r>
              <a:rPr lang="zh-CN" altLang="en-US" sz="2700" b="1" dirty="0">
                <a:latin typeface="宋体" panose="02010600030101010101" pitchFamily="2" charset="-122"/>
              </a:rPr>
              <a:t>所有患者均为男性，无女性患者，则为伴</a:t>
            </a:r>
            <a:r>
              <a:rPr lang="en-US" altLang="zh-CN" sz="2700" b="1" dirty="0">
                <a:latin typeface="宋体" panose="02010600030101010101" pitchFamily="2" charset="-122"/>
              </a:rPr>
              <a:t>Y</a:t>
            </a:r>
            <a:r>
              <a:rPr lang="zh-CN" altLang="en-US" sz="2700" b="1" dirty="0">
                <a:latin typeface="宋体" panose="02010600030101010101" pitchFamily="2" charset="-122"/>
              </a:rPr>
              <a:t>染色体遗传。</a:t>
            </a:r>
          </a:p>
          <a:p>
            <a:pPr eaLnBrk="0" hangingPunct="0">
              <a:lnSpc>
                <a:spcPct val="120000"/>
              </a:lnSpc>
            </a:pPr>
            <a:r>
              <a:rPr lang="en-US" altLang="zh-CN" sz="2700" b="1" dirty="0">
                <a:latin typeface="宋体" panose="02010600030101010101" pitchFamily="2" charset="-122"/>
              </a:rPr>
              <a:t>(2)</a:t>
            </a:r>
            <a:r>
              <a:rPr lang="zh-CN" altLang="en-US" sz="2700" b="1" dirty="0">
                <a:latin typeface="宋体" panose="02010600030101010101" pitchFamily="2" charset="-122"/>
              </a:rPr>
              <a:t>若女患者的子女全是患者，而正常女性的子女都正常，则最大可能为母系遗传。</a:t>
            </a:r>
          </a:p>
          <a:p>
            <a:pPr eaLnBrk="0" hangingPunct="0">
              <a:lnSpc>
                <a:spcPct val="120000"/>
              </a:lnSpc>
            </a:pPr>
            <a:r>
              <a:rPr lang="en-US" altLang="zh-CN" sz="2700" b="1" dirty="0">
                <a:solidFill>
                  <a:srgbClr val="0000FF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2700" b="1" dirty="0">
                <a:solidFill>
                  <a:srgbClr val="0000FF"/>
                </a:solidFill>
                <a:latin typeface="宋体" panose="02010600030101010101" pitchFamily="2" charset="-122"/>
              </a:rPr>
              <a:t>．其次判断显隐性</a:t>
            </a:r>
          </a:p>
          <a:p>
            <a:pPr eaLnBrk="0" hangingPunct="0">
              <a:lnSpc>
                <a:spcPct val="120000"/>
              </a:lnSpc>
            </a:pPr>
            <a:r>
              <a:rPr lang="en-US" altLang="zh-CN" sz="2700" b="1" dirty="0">
                <a:latin typeface="宋体" panose="02010600030101010101" pitchFamily="2" charset="-122"/>
              </a:rPr>
              <a:t>(1)</a:t>
            </a:r>
            <a:r>
              <a:rPr lang="zh-CN" altLang="en-US" sz="2700" b="1" dirty="0">
                <a:latin typeface="宋体" panose="02010600030101010101" pitchFamily="2" charset="-122"/>
              </a:rPr>
              <a:t>双亲正常，子代有患者，为隐性</a:t>
            </a:r>
            <a:r>
              <a:rPr lang="en-US" altLang="zh-CN" sz="2700" b="1" dirty="0">
                <a:latin typeface="宋体" panose="02010600030101010101" pitchFamily="2" charset="-122"/>
              </a:rPr>
              <a:t>(</a:t>
            </a:r>
            <a:r>
              <a:rPr lang="zh-CN" altLang="en-US" sz="2700" b="1" dirty="0">
                <a:latin typeface="宋体" panose="02010600030101010101" pitchFamily="2" charset="-122"/>
              </a:rPr>
              <a:t>即无中生有为隐性</a:t>
            </a:r>
            <a:r>
              <a:rPr lang="en-US" altLang="zh-CN" sz="2700" b="1" dirty="0">
                <a:latin typeface="宋体" panose="02010600030101010101" pitchFamily="2" charset="-122"/>
              </a:rPr>
              <a:t>)</a:t>
            </a:r>
            <a:r>
              <a:rPr lang="zh-CN" altLang="en-US" sz="2700" b="1" dirty="0">
                <a:latin typeface="宋体" panose="02010600030101010101" pitchFamily="2" charset="-122"/>
              </a:rPr>
              <a:t>。</a:t>
            </a:r>
            <a:r>
              <a:rPr lang="en-US" altLang="zh-CN" sz="2700" b="1" dirty="0">
                <a:latin typeface="宋体" panose="02010600030101010101" pitchFamily="2" charset="-122"/>
              </a:rPr>
              <a:t>(</a:t>
            </a:r>
            <a:r>
              <a:rPr lang="zh-CN" altLang="en-US" sz="2700" b="1" dirty="0">
                <a:latin typeface="宋体" panose="02010600030101010101" pitchFamily="2" charset="-122"/>
              </a:rPr>
              <a:t>图</a:t>
            </a:r>
            <a:r>
              <a:rPr lang="en-US" altLang="zh-CN" sz="2700" b="1" dirty="0">
                <a:latin typeface="宋体" panose="02010600030101010101" pitchFamily="2" charset="-122"/>
              </a:rPr>
              <a:t>1)</a:t>
            </a:r>
          </a:p>
          <a:p>
            <a:pPr eaLnBrk="0" hangingPunct="0">
              <a:lnSpc>
                <a:spcPct val="120000"/>
              </a:lnSpc>
            </a:pPr>
            <a:r>
              <a:rPr lang="en-US" altLang="zh-CN" sz="2700" b="1" dirty="0">
                <a:latin typeface="宋体" panose="02010600030101010101" pitchFamily="2" charset="-122"/>
              </a:rPr>
              <a:t>(2)</a:t>
            </a:r>
            <a:r>
              <a:rPr lang="zh-CN" altLang="en-US" sz="2700" b="1" dirty="0">
                <a:latin typeface="宋体" panose="02010600030101010101" pitchFamily="2" charset="-122"/>
              </a:rPr>
              <a:t>双亲患病，子代有正常，为显性</a:t>
            </a:r>
            <a:r>
              <a:rPr lang="en-US" altLang="zh-CN" sz="2700" b="1" dirty="0">
                <a:latin typeface="宋体" panose="02010600030101010101" pitchFamily="2" charset="-122"/>
              </a:rPr>
              <a:t>(</a:t>
            </a:r>
            <a:r>
              <a:rPr lang="zh-CN" altLang="en-US" sz="2700" b="1" dirty="0">
                <a:latin typeface="宋体" panose="02010600030101010101" pitchFamily="2" charset="-122"/>
              </a:rPr>
              <a:t>即有中生无为显性</a:t>
            </a:r>
            <a:r>
              <a:rPr lang="en-US" altLang="zh-CN" sz="2700" b="1" dirty="0">
                <a:latin typeface="宋体" panose="02010600030101010101" pitchFamily="2" charset="-122"/>
              </a:rPr>
              <a:t>)</a:t>
            </a:r>
            <a:r>
              <a:rPr lang="zh-CN" altLang="en-US" sz="2700" b="1" dirty="0">
                <a:latin typeface="宋体" panose="02010600030101010101" pitchFamily="2" charset="-122"/>
              </a:rPr>
              <a:t>。</a:t>
            </a:r>
            <a:r>
              <a:rPr lang="en-US" altLang="zh-CN" sz="2700" b="1" dirty="0">
                <a:latin typeface="宋体" panose="02010600030101010101" pitchFamily="2" charset="-122"/>
              </a:rPr>
              <a:t>(</a:t>
            </a:r>
            <a:r>
              <a:rPr lang="zh-CN" altLang="en-US" sz="2700" b="1" dirty="0">
                <a:latin typeface="宋体" panose="02010600030101010101" pitchFamily="2" charset="-122"/>
              </a:rPr>
              <a:t>图</a:t>
            </a:r>
            <a:r>
              <a:rPr lang="en-US" altLang="zh-CN" sz="2700" b="1" dirty="0">
                <a:latin typeface="宋体" panose="02010600030101010101" pitchFamily="2" charset="-122"/>
              </a:rPr>
              <a:t>2)</a:t>
            </a:r>
          </a:p>
          <a:p>
            <a:pPr eaLnBrk="0" hangingPunct="0">
              <a:lnSpc>
                <a:spcPct val="120000"/>
              </a:lnSpc>
            </a:pPr>
            <a:r>
              <a:rPr lang="en-US" altLang="zh-CN" sz="2700" b="1" dirty="0">
                <a:latin typeface="宋体" panose="02010600030101010101" pitchFamily="2" charset="-122"/>
              </a:rPr>
              <a:t>(3)</a:t>
            </a:r>
            <a:r>
              <a:rPr lang="zh-CN" altLang="en-US" sz="2700" b="1" dirty="0">
                <a:latin typeface="宋体" panose="02010600030101010101" pitchFamily="2" charset="-122"/>
              </a:rPr>
              <a:t>亲子代都有患者，无法准确判断，可先假设，再推断。</a:t>
            </a:r>
            <a:r>
              <a:rPr lang="en-US" altLang="zh-CN" sz="2700" b="1" dirty="0">
                <a:latin typeface="宋体" panose="02010600030101010101" pitchFamily="2" charset="-122"/>
              </a:rPr>
              <a:t>(</a:t>
            </a:r>
            <a:r>
              <a:rPr lang="zh-CN" altLang="en-US" sz="2700" b="1" dirty="0">
                <a:latin typeface="宋体" panose="02010600030101010101" pitchFamily="2" charset="-122"/>
              </a:rPr>
              <a:t>图</a:t>
            </a:r>
            <a:r>
              <a:rPr lang="en-US" altLang="zh-CN" sz="2700" b="1" dirty="0">
                <a:latin typeface="宋体" panose="02010600030101010101" pitchFamily="2" charset="-122"/>
              </a:rPr>
              <a:t>3</a:t>
            </a:r>
            <a:r>
              <a:rPr lang="en-US" altLang="zh-CN" sz="2300" b="1" dirty="0">
                <a:latin typeface="宋体" panose="02010600030101010101" pitchFamily="2" charset="-122"/>
              </a:rPr>
              <a:t>)</a:t>
            </a:r>
          </a:p>
        </p:txBody>
      </p:sp>
      <p:pic>
        <p:nvPicPr>
          <p:cNvPr id="33794" name="Picture 2" descr="330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1846734" y="5026508"/>
            <a:ext cx="7944888" cy="128360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5" name="文本框 124931"/>
          <p:cNvSpPr txBox="1"/>
          <p:nvPr/>
        </p:nvSpPr>
        <p:spPr>
          <a:xfrm>
            <a:off x="3982871" y="600213"/>
            <a:ext cx="7872975" cy="597333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ea typeface="华文行楷" panose="02010800040101010101" pitchFamily="2" charset="-122"/>
              </a:rPr>
              <a:t>遗传类型判断与分析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图片 109569" descr="rst">
            <a:hlinkClick r:id="rId3"/>
          </p:cNvPr>
          <p:cNvPicPr>
            <a:picLocks noChangeAspect="1"/>
          </p:cNvPicPr>
          <p:nvPr/>
        </p:nvPicPr>
        <p:blipFill>
          <a:blip r:embed="rId4">
            <a:lum contrast="17998"/>
          </a:blip>
          <a:stretch>
            <a:fillRect/>
          </a:stretch>
        </p:blipFill>
        <p:spPr>
          <a:xfrm>
            <a:off x="1198662" y="1269554"/>
            <a:ext cx="4386266" cy="2655806"/>
          </a:xfrm>
          <a:prstGeom prst="rect">
            <a:avLst/>
          </a:prstGeom>
          <a:noFill/>
          <a:ln w="9525" cap="flat" cmpd="sng">
            <a:solidFill>
              <a:schemeClr val="bg2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6146" name="文本框 109570"/>
          <p:cNvSpPr txBox="1"/>
          <p:nvPr/>
        </p:nvSpPr>
        <p:spPr>
          <a:xfrm>
            <a:off x="3888431" y="549474"/>
            <a:ext cx="6095207" cy="797388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5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人类染色体图</a:t>
            </a:r>
          </a:p>
        </p:txBody>
      </p:sp>
      <p:sp>
        <p:nvSpPr>
          <p:cNvPr id="6147" name="文本框 109571"/>
          <p:cNvSpPr txBox="1"/>
          <p:nvPr/>
        </p:nvSpPr>
        <p:spPr>
          <a:xfrm>
            <a:off x="1202312" y="4005858"/>
            <a:ext cx="5180926" cy="535778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正常女性染色体分组图</a:t>
            </a:r>
          </a:p>
        </p:txBody>
      </p:sp>
      <p:sp>
        <p:nvSpPr>
          <p:cNvPr id="6148" name="文本框 109572"/>
          <p:cNvSpPr txBox="1"/>
          <p:nvPr/>
        </p:nvSpPr>
        <p:spPr>
          <a:xfrm>
            <a:off x="6671270" y="4077866"/>
            <a:ext cx="5180926" cy="535778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正常男性染色体分组图</a:t>
            </a:r>
          </a:p>
        </p:txBody>
      </p:sp>
      <p:grpSp>
        <p:nvGrpSpPr>
          <p:cNvPr id="6149" name="组合 109573"/>
          <p:cNvGrpSpPr/>
          <p:nvPr/>
        </p:nvGrpSpPr>
        <p:grpSpPr>
          <a:xfrm>
            <a:off x="6353442" y="1269554"/>
            <a:ext cx="4435888" cy="2808312"/>
            <a:chOff x="3024" y="576"/>
            <a:chExt cx="2736" cy="2208"/>
          </a:xfrm>
        </p:grpSpPr>
        <p:pic>
          <p:nvPicPr>
            <p:cNvPr id="6150" name="图片 109574" descr="rst">
              <a:hlinkClick r:id="rId3"/>
            </p:cNvPr>
            <p:cNvPicPr>
              <a:picLocks noChangeAspect="1"/>
            </p:cNvPicPr>
            <p:nvPr/>
          </p:nvPicPr>
          <p:blipFill>
            <a:blip r:embed="rId4">
              <a:lum contrast="12000"/>
            </a:blip>
            <a:stretch>
              <a:fillRect/>
            </a:stretch>
          </p:blipFill>
          <p:spPr>
            <a:xfrm>
              <a:off x="3024" y="576"/>
              <a:ext cx="2736" cy="2208"/>
            </a:xfrm>
            <a:prstGeom prst="rect">
              <a:avLst/>
            </a:prstGeom>
            <a:noFill/>
            <a:ln w="9525" cap="flat" cmpd="sng">
              <a:solidFill>
                <a:schemeClr val="bg2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pic>
          <p:nvPicPr>
            <p:cNvPr id="6151" name="图片 109575" descr="4">
              <a:hlinkClick r:id="rId5"/>
            </p:cNvPr>
            <p:cNvPicPr>
              <a:picLocks noChangeAspect="1"/>
            </p:cNvPicPr>
            <p:nvPr/>
          </p:nvPicPr>
          <p:blipFill>
            <a:blip r:embed="rId6"/>
            <a:srcRect l="86488" t="84782"/>
            <a:stretch>
              <a:fillRect/>
            </a:stretch>
          </p:blipFill>
          <p:spPr>
            <a:xfrm>
              <a:off x="5328" y="2208"/>
              <a:ext cx="432" cy="576"/>
            </a:xfrm>
            <a:prstGeom prst="rect">
              <a:avLst/>
            </a:prstGeom>
            <a:noFill/>
            <a:ln w="9525" cap="flat" cmpd="sng">
              <a:solidFill>
                <a:schemeClr val="bg2"/>
              </a:solidFill>
              <a:prstDash val="solid"/>
              <a:miter/>
              <a:headEnd type="none" w="med" len="med"/>
              <a:tailEnd type="none" w="med" len="med"/>
            </a:ln>
          </p:spPr>
        </p:pic>
      </p:grpSp>
      <p:grpSp>
        <p:nvGrpSpPr>
          <p:cNvPr id="109599" name="组合 109598"/>
          <p:cNvGrpSpPr/>
          <p:nvPr/>
        </p:nvGrpSpPr>
        <p:grpSpPr>
          <a:xfrm>
            <a:off x="4876179" y="3201143"/>
            <a:ext cx="6044416" cy="947957"/>
            <a:chOff x="2304" y="2016"/>
            <a:chExt cx="2856" cy="597"/>
          </a:xfrm>
        </p:grpSpPr>
        <p:sp>
          <p:nvSpPr>
            <p:cNvPr id="6153" name="椭圆 109584"/>
            <p:cNvSpPr/>
            <p:nvPr/>
          </p:nvSpPr>
          <p:spPr>
            <a:xfrm>
              <a:off x="2304" y="2016"/>
              <a:ext cx="384" cy="507"/>
            </a:xfrm>
            <a:prstGeom prst="ellipse">
              <a:avLst/>
            </a:prstGeom>
            <a:noFill/>
            <a:ln w="5715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4" name="椭圆 109585"/>
            <p:cNvSpPr/>
            <p:nvPr/>
          </p:nvSpPr>
          <p:spPr>
            <a:xfrm>
              <a:off x="4734" y="2061"/>
              <a:ext cx="426" cy="552"/>
            </a:xfrm>
            <a:prstGeom prst="ellipse">
              <a:avLst/>
            </a:prstGeom>
            <a:noFill/>
            <a:ln w="5715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09587" name="组合 109586"/>
          <p:cNvGrpSpPr/>
          <p:nvPr/>
        </p:nvGrpSpPr>
        <p:grpSpPr>
          <a:xfrm>
            <a:off x="1011000" y="4509914"/>
            <a:ext cx="10196774" cy="1935393"/>
            <a:chOff x="0" y="0"/>
            <a:chExt cx="4818" cy="1224"/>
          </a:xfrm>
        </p:grpSpPr>
        <p:sp>
          <p:nvSpPr>
            <p:cNvPr id="6156" name="文本框 109587"/>
            <p:cNvSpPr txBox="1"/>
            <p:nvPr/>
          </p:nvSpPr>
          <p:spPr>
            <a:xfrm>
              <a:off x="0" y="375"/>
              <a:ext cx="1104" cy="58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700" b="1">
                  <a:latin typeface="Times New Roman" panose="02020603050405020304" pitchFamily="18" charset="0"/>
                  <a:ea typeface="黑体" panose="02010600030101010101" pitchFamily="2" charset="-122"/>
                </a:rPr>
                <a:t>人的染色体</a:t>
              </a:r>
              <a:r>
                <a:rPr lang="en-US" altLang="zh-CN" sz="2700" b="1">
                  <a:latin typeface="Times New Roman" panose="02020603050405020304" pitchFamily="18" charset="0"/>
                  <a:ea typeface="黑体" panose="02010600030101010101" pitchFamily="2" charset="-122"/>
                </a:rPr>
                <a:t>(23</a:t>
              </a:r>
              <a:r>
                <a:rPr lang="zh-CN" altLang="en-US" sz="2700" b="1">
                  <a:latin typeface="Times New Roman" panose="02020603050405020304" pitchFamily="18" charset="0"/>
                  <a:ea typeface="黑体" panose="02010600030101010101" pitchFamily="2" charset="-122"/>
                </a:rPr>
                <a:t>对</a:t>
              </a:r>
              <a:r>
                <a:rPr lang="en-US" altLang="zh-CN" sz="2700" b="1">
                  <a:latin typeface="Times New Roman" panose="02020603050405020304" pitchFamily="18" charset="0"/>
                  <a:ea typeface="黑体" panose="02010600030101010101" pitchFamily="2" charset="-122"/>
                </a:rPr>
                <a:t>)</a:t>
              </a:r>
            </a:p>
          </p:txBody>
        </p:sp>
        <p:sp>
          <p:nvSpPr>
            <p:cNvPr id="6157" name="左大括号 109588"/>
            <p:cNvSpPr/>
            <p:nvPr/>
          </p:nvSpPr>
          <p:spPr>
            <a:xfrm>
              <a:off x="987" y="87"/>
              <a:ext cx="136" cy="864"/>
            </a:xfrm>
            <a:prstGeom prst="leftBrace">
              <a:avLst>
                <a:gd name="adj1" fmla="val 52882"/>
                <a:gd name="adj2" fmla="val 50000"/>
              </a:avLst>
            </a:prstGeom>
            <a:noFill/>
            <a:ln w="12700" cap="flat" cmpd="sng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/>
              <a:endParaRPr lang="zh-CN" altLang="zh-CN" sz="3600" b="1">
                <a:solidFill>
                  <a:schemeClr val="bg2"/>
                </a:solidFill>
                <a:latin typeface="微软简魏碑" pitchFamily="2" charset="-122"/>
                <a:ea typeface="微软简魏碑" pitchFamily="2" charset="-122"/>
              </a:endParaRPr>
            </a:p>
          </p:txBody>
        </p:sp>
        <p:sp>
          <p:nvSpPr>
            <p:cNvPr id="6158" name="文本框 109589"/>
            <p:cNvSpPr txBox="1"/>
            <p:nvPr/>
          </p:nvSpPr>
          <p:spPr>
            <a:xfrm>
              <a:off x="1122" y="3"/>
              <a:ext cx="942" cy="3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700" b="1">
                  <a:latin typeface="Times New Roman" panose="02020603050405020304" pitchFamily="18" charset="0"/>
                  <a:ea typeface="黑体" panose="02010600030101010101" pitchFamily="2" charset="-122"/>
                </a:rPr>
                <a:t>常染色体</a:t>
              </a:r>
            </a:p>
          </p:txBody>
        </p:sp>
        <p:sp>
          <p:nvSpPr>
            <p:cNvPr id="6159" name="文本框 109590"/>
            <p:cNvSpPr txBox="1"/>
            <p:nvPr/>
          </p:nvSpPr>
          <p:spPr>
            <a:xfrm>
              <a:off x="1152" y="663"/>
              <a:ext cx="942" cy="3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700" b="1">
                  <a:latin typeface="Times New Roman" panose="02020603050405020304" pitchFamily="18" charset="0"/>
                  <a:ea typeface="黑体" panose="02010600030101010101" pitchFamily="2" charset="-122"/>
                </a:rPr>
                <a:t>性染色体</a:t>
              </a:r>
            </a:p>
          </p:txBody>
        </p:sp>
        <p:sp>
          <p:nvSpPr>
            <p:cNvPr id="6160" name="文本框 109591"/>
            <p:cNvSpPr txBox="1"/>
            <p:nvPr/>
          </p:nvSpPr>
          <p:spPr>
            <a:xfrm>
              <a:off x="1944" y="0"/>
              <a:ext cx="2412" cy="3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700" b="1">
                  <a:latin typeface="Times New Roman" panose="02020603050405020304" pitchFamily="18" charset="0"/>
                  <a:ea typeface="黑体" panose="02010600030101010101" pitchFamily="2" charset="-122"/>
                </a:rPr>
                <a:t>:22</a:t>
              </a:r>
              <a:r>
                <a:rPr lang="zh-CN" altLang="en-US" sz="2700" b="1">
                  <a:latin typeface="Times New Roman" panose="02020603050405020304" pitchFamily="18" charset="0"/>
                  <a:ea typeface="黑体" panose="02010600030101010101" pitchFamily="2" charset="-122"/>
                </a:rPr>
                <a:t>对</a:t>
              </a:r>
              <a:r>
                <a:rPr lang="en-US" altLang="zh-CN" sz="2700" b="1">
                  <a:latin typeface="Times New Roman" panose="02020603050405020304" pitchFamily="18" charset="0"/>
                  <a:ea typeface="黑体" panose="02010600030101010101" pitchFamily="2" charset="-122"/>
                </a:rPr>
                <a:t>(1</a:t>
              </a:r>
              <a:r>
                <a:rPr lang="zh-CN" altLang="en-US" sz="2700" b="1">
                  <a:latin typeface="Times New Roman" panose="02020603050405020304" pitchFamily="18" charset="0"/>
                  <a:ea typeface="黑体" panose="02010600030101010101" pitchFamily="2" charset="-122"/>
                </a:rPr>
                <a:t>号</a:t>
              </a:r>
              <a:r>
                <a:rPr lang="en-US" altLang="zh-CN" sz="2700" b="1">
                  <a:latin typeface="Times New Roman" panose="02020603050405020304" pitchFamily="18" charset="0"/>
                  <a:ea typeface="黑体" panose="02010600030101010101" pitchFamily="2" charset="-122"/>
                </a:rPr>
                <a:t>——22</a:t>
              </a:r>
              <a:r>
                <a:rPr lang="zh-CN" altLang="en-US" sz="2700" b="1">
                  <a:latin typeface="Times New Roman" panose="02020603050405020304" pitchFamily="18" charset="0"/>
                  <a:ea typeface="黑体" panose="02010600030101010101" pitchFamily="2" charset="-122"/>
                </a:rPr>
                <a:t>号</a:t>
              </a:r>
              <a:r>
                <a:rPr lang="en-US" altLang="zh-CN" sz="2700" b="1">
                  <a:latin typeface="Times New Roman" panose="02020603050405020304" pitchFamily="18" charset="0"/>
                  <a:ea typeface="黑体" panose="02010600030101010101" pitchFamily="2" charset="-122"/>
                </a:rPr>
                <a:t>)</a:t>
              </a:r>
            </a:p>
          </p:txBody>
        </p:sp>
        <p:sp>
          <p:nvSpPr>
            <p:cNvPr id="6161" name="文本框 109592"/>
            <p:cNvSpPr txBox="1"/>
            <p:nvPr/>
          </p:nvSpPr>
          <p:spPr>
            <a:xfrm>
              <a:off x="1920" y="663"/>
              <a:ext cx="942" cy="3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700" b="1">
                  <a:latin typeface="Times New Roman" panose="02020603050405020304" pitchFamily="18" charset="0"/>
                  <a:ea typeface="黑体" panose="02010600030101010101" pitchFamily="2" charset="-122"/>
                </a:rPr>
                <a:t>:1</a:t>
              </a:r>
              <a:r>
                <a:rPr lang="zh-CN" altLang="en-US" sz="2700" b="1">
                  <a:latin typeface="Times New Roman" panose="02020603050405020304" pitchFamily="18" charset="0"/>
                  <a:ea typeface="黑体" panose="02010600030101010101" pitchFamily="2" charset="-122"/>
                </a:rPr>
                <a:t>对</a:t>
              </a:r>
            </a:p>
          </p:txBody>
        </p:sp>
        <p:sp>
          <p:nvSpPr>
            <p:cNvPr id="6162" name="左大括号 109593"/>
            <p:cNvSpPr/>
            <p:nvPr/>
          </p:nvSpPr>
          <p:spPr>
            <a:xfrm>
              <a:off x="2412" y="486"/>
              <a:ext cx="129" cy="672"/>
            </a:xfrm>
            <a:prstGeom prst="leftBrace">
              <a:avLst>
                <a:gd name="adj1" fmla="val 43362"/>
                <a:gd name="adj2" fmla="val 50000"/>
              </a:avLst>
            </a:prstGeom>
            <a:noFill/>
            <a:ln w="25400" cap="flat" cmpd="sng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3" name="文本框 109594"/>
            <p:cNvSpPr txBox="1"/>
            <p:nvPr/>
          </p:nvSpPr>
          <p:spPr>
            <a:xfrm>
              <a:off x="2496" y="903"/>
              <a:ext cx="576" cy="3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700" b="1">
                  <a:latin typeface="Times New Roman" panose="02020603050405020304" pitchFamily="18" charset="0"/>
                  <a:ea typeface="黑体" panose="02010600030101010101" pitchFamily="2" charset="-122"/>
                </a:rPr>
                <a:t>女性</a:t>
              </a:r>
            </a:p>
          </p:txBody>
        </p:sp>
        <p:sp>
          <p:nvSpPr>
            <p:cNvPr id="6164" name="文本框 109595"/>
            <p:cNvSpPr txBox="1"/>
            <p:nvPr/>
          </p:nvSpPr>
          <p:spPr>
            <a:xfrm>
              <a:off x="2496" y="375"/>
              <a:ext cx="576" cy="3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700" b="1">
                  <a:latin typeface="Times New Roman" panose="02020603050405020304" pitchFamily="18" charset="0"/>
                  <a:ea typeface="黑体" panose="02010600030101010101" pitchFamily="2" charset="-122"/>
                </a:rPr>
                <a:t>男性</a:t>
              </a:r>
            </a:p>
          </p:txBody>
        </p:sp>
        <p:sp>
          <p:nvSpPr>
            <p:cNvPr id="6165" name="文本框 109596"/>
            <p:cNvSpPr txBox="1"/>
            <p:nvPr/>
          </p:nvSpPr>
          <p:spPr>
            <a:xfrm>
              <a:off x="2898" y="903"/>
              <a:ext cx="1920" cy="3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700" b="1">
                  <a:latin typeface="Times New Roman" panose="02020603050405020304" pitchFamily="18" charset="0"/>
                  <a:ea typeface="黑体" panose="02010600030101010101" pitchFamily="2" charset="-122"/>
                </a:rPr>
                <a:t>:</a:t>
              </a:r>
              <a:r>
                <a:rPr lang="zh-CN" altLang="en-US" sz="2700" b="1">
                  <a:latin typeface="Times New Roman" panose="02020603050405020304" pitchFamily="18" charset="0"/>
                  <a:ea typeface="黑体" panose="02010600030101010101" pitchFamily="2" charset="-122"/>
                </a:rPr>
                <a:t>同型的</a:t>
              </a:r>
              <a:r>
                <a:rPr lang="en-US" altLang="zh-CN" sz="2700" b="1">
                  <a:latin typeface="Times New Roman" panose="02020603050405020304" pitchFamily="18" charset="0"/>
                  <a:ea typeface="黑体" panose="02010600030101010101" pitchFamily="2" charset="-122"/>
                </a:rPr>
                <a:t>(</a:t>
              </a:r>
              <a:r>
                <a:rPr lang="zh-CN" altLang="en-US" sz="2700" b="1">
                  <a:latin typeface="Times New Roman" panose="02020603050405020304" pitchFamily="18" charset="0"/>
                  <a:ea typeface="黑体" panose="02010600030101010101" pitchFamily="2" charset="-122"/>
                </a:rPr>
                <a:t>用</a:t>
              </a:r>
              <a:r>
                <a:rPr lang="en-US" altLang="zh-CN" sz="27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X</a:t>
              </a:r>
              <a:r>
                <a:rPr lang="en-US" altLang="zh-CN" sz="27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X</a:t>
              </a:r>
              <a:r>
                <a:rPr lang="zh-CN" altLang="en-US" sz="2700" b="1">
                  <a:latin typeface="Times New Roman" panose="02020603050405020304" pitchFamily="18" charset="0"/>
                  <a:ea typeface="黑体" panose="02010600030101010101" pitchFamily="2" charset="-122"/>
                </a:rPr>
                <a:t>表示</a:t>
              </a:r>
              <a:r>
                <a:rPr lang="en-US" altLang="zh-CN" sz="2700" b="1">
                  <a:latin typeface="Times New Roman" panose="02020603050405020304" pitchFamily="18" charset="0"/>
                  <a:ea typeface="黑体" panose="02010600030101010101" pitchFamily="2" charset="-122"/>
                </a:rPr>
                <a:t>)</a:t>
              </a:r>
            </a:p>
          </p:txBody>
        </p:sp>
        <p:sp>
          <p:nvSpPr>
            <p:cNvPr id="6166" name="文本框 109597"/>
            <p:cNvSpPr txBox="1"/>
            <p:nvPr/>
          </p:nvSpPr>
          <p:spPr>
            <a:xfrm>
              <a:off x="2880" y="375"/>
              <a:ext cx="1920" cy="3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700" b="1">
                  <a:latin typeface="Times New Roman" panose="02020603050405020304" pitchFamily="18" charset="0"/>
                  <a:ea typeface="黑体" panose="02010600030101010101" pitchFamily="2" charset="-122"/>
                </a:rPr>
                <a:t>:</a:t>
              </a:r>
              <a:r>
                <a:rPr lang="zh-CN" altLang="en-US" sz="2700" b="1">
                  <a:latin typeface="Times New Roman" panose="02020603050405020304" pitchFamily="18" charset="0"/>
                  <a:ea typeface="黑体" panose="02010600030101010101" pitchFamily="2" charset="-122"/>
                </a:rPr>
                <a:t>异型的</a:t>
              </a:r>
              <a:r>
                <a:rPr lang="en-US" altLang="zh-CN" sz="2700" b="1">
                  <a:latin typeface="Times New Roman" panose="02020603050405020304" pitchFamily="18" charset="0"/>
                  <a:ea typeface="黑体" panose="02010600030101010101" pitchFamily="2" charset="-122"/>
                </a:rPr>
                <a:t>(</a:t>
              </a:r>
              <a:r>
                <a:rPr lang="zh-CN" altLang="en-US" sz="2700" b="1">
                  <a:latin typeface="Times New Roman" panose="02020603050405020304" pitchFamily="18" charset="0"/>
                  <a:ea typeface="黑体" panose="02010600030101010101" pitchFamily="2" charset="-122"/>
                </a:rPr>
                <a:t>用</a:t>
              </a:r>
              <a:r>
                <a:rPr lang="en-US" altLang="zh-CN" sz="27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X</a:t>
              </a:r>
              <a:r>
                <a:rPr lang="en-US" altLang="zh-CN" sz="27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Y</a:t>
              </a:r>
              <a:r>
                <a:rPr lang="zh-CN" altLang="en-US" sz="2700" b="1">
                  <a:latin typeface="Times New Roman" panose="02020603050405020304" pitchFamily="18" charset="0"/>
                  <a:ea typeface="黑体" panose="02010600030101010101" pitchFamily="2" charset="-122"/>
                </a:rPr>
                <a:t>表示</a:t>
              </a:r>
              <a:r>
                <a:rPr lang="en-US" altLang="zh-CN" sz="2700" b="1">
                  <a:latin typeface="Times New Roman" panose="02020603050405020304" pitchFamily="18" charset="0"/>
                  <a:ea typeface="黑体" panose="02010600030101010101" pitchFamily="2" charset="-122"/>
                </a:rPr>
                <a:t>)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95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95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9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9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4"/>
          <p:cNvSpPr/>
          <p:nvPr/>
        </p:nvSpPr>
        <p:spPr>
          <a:xfrm>
            <a:off x="385513" y="883714"/>
            <a:ext cx="12190413" cy="1970016"/>
          </a:xfrm>
          <a:prstGeom prst="rect">
            <a:avLst/>
          </a:prstGeom>
          <a:noFill/>
          <a:ln w="9525">
            <a:noFill/>
          </a:ln>
        </p:spPr>
        <p:txBody>
          <a:bodyPr wrap="square" lIns="103875" tIns="51938" rIns="103875" bIns="51938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900" b="1" dirty="0">
                <a:solidFill>
                  <a:srgbClr val="0000FF"/>
                </a:solidFill>
                <a:latin typeface="宋体" panose="02010600030101010101" pitchFamily="2" charset="-122"/>
              </a:rPr>
              <a:t>3</a:t>
            </a:r>
            <a:r>
              <a:rPr lang="zh-CN" altLang="en-US" sz="2900" b="1" dirty="0">
                <a:solidFill>
                  <a:srgbClr val="0000FF"/>
                </a:solidFill>
                <a:latin typeface="宋体" panose="02010600030101010101" pitchFamily="2" charset="-122"/>
              </a:rPr>
              <a:t>．再次确定是否是伴</a:t>
            </a:r>
            <a:r>
              <a:rPr lang="en-US" altLang="zh-CN" sz="2900" b="1" dirty="0">
                <a:solidFill>
                  <a:srgbClr val="0000FF"/>
                </a:solidFill>
                <a:latin typeface="宋体" panose="02010600030101010101" pitchFamily="2" charset="-122"/>
              </a:rPr>
              <a:t>X</a:t>
            </a:r>
            <a:r>
              <a:rPr lang="zh-CN" altLang="en-US" sz="2900" b="1" dirty="0">
                <a:solidFill>
                  <a:srgbClr val="0000FF"/>
                </a:solidFill>
                <a:latin typeface="宋体" panose="02010600030101010101" pitchFamily="2" charset="-122"/>
              </a:rPr>
              <a:t>染色体遗传病</a:t>
            </a:r>
          </a:p>
          <a:p>
            <a:pPr eaLnBrk="0" hangingPunct="0">
              <a:lnSpc>
                <a:spcPct val="120000"/>
              </a:lnSpc>
            </a:pPr>
            <a:r>
              <a:rPr lang="en-US" altLang="zh-CN" sz="2400" b="1" dirty="0">
                <a:latin typeface="宋体" panose="02010600030101010101" pitchFamily="2" charset="-122"/>
              </a:rPr>
              <a:t>(1)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隐性遗传看女病，女病父（子）正非伴性。</a:t>
            </a:r>
            <a:endParaRPr lang="zh-CN" altLang="en-US" sz="2400" b="1" dirty="0">
              <a:latin typeface="宋体" panose="02010600030101010101" pitchFamily="2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en-US" altLang="zh-CN" sz="2400" b="1" dirty="0">
                <a:latin typeface="宋体" panose="02010600030101010101" pitchFamily="2" charset="-122"/>
              </a:rPr>
              <a:t>①</a:t>
            </a:r>
            <a:r>
              <a:rPr lang="zh-CN" altLang="en-US" sz="2400" b="1" dirty="0">
                <a:latin typeface="宋体" panose="02010600030101010101" pitchFamily="2" charset="-122"/>
              </a:rPr>
              <a:t>女性患者，其父或其子有正常，</a:t>
            </a:r>
            <a:r>
              <a:rPr lang="zh-CN" altLang="en-US" sz="2400" b="1" dirty="0">
                <a:solidFill>
                  <a:srgbClr val="FF0066"/>
                </a:solidFill>
                <a:latin typeface="宋体" panose="02010600030101010101" pitchFamily="2" charset="-122"/>
              </a:rPr>
              <a:t>一定</a:t>
            </a:r>
            <a:r>
              <a:rPr lang="zh-CN" altLang="en-US" sz="2400" b="1" dirty="0">
                <a:latin typeface="宋体" panose="02010600030101010101" pitchFamily="2" charset="-122"/>
              </a:rPr>
              <a:t>是常染色体遗传。</a:t>
            </a:r>
            <a:r>
              <a:rPr lang="en-US" altLang="zh-CN" sz="2400" b="1" dirty="0">
                <a:latin typeface="宋体" panose="02010600030101010101" pitchFamily="2" charset="-122"/>
              </a:rPr>
              <a:t>(</a:t>
            </a:r>
            <a:r>
              <a:rPr lang="zh-CN" altLang="en-US" sz="2400" b="1" dirty="0">
                <a:latin typeface="宋体" panose="02010600030101010101" pitchFamily="2" charset="-122"/>
              </a:rPr>
              <a:t>图</a:t>
            </a:r>
            <a:r>
              <a:rPr lang="en-US" altLang="zh-CN" sz="2400" b="1" dirty="0">
                <a:latin typeface="宋体" panose="02010600030101010101" pitchFamily="2" charset="-122"/>
              </a:rPr>
              <a:t>4</a:t>
            </a:r>
            <a:r>
              <a:rPr lang="zh-CN" altLang="en-US" sz="2400" b="1" dirty="0">
                <a:latin typeface="宋体" panose="02010600030101010101" pitchFamily="2" charset="-122"/>
              </a:rPr>
              <a:t>、</a:t>
            </a:r>
            <a:r>
              <a:rPr lang="en-US" altLang="zh-CN" sz="2400" b="1" dirty="0">
                <a:latin typeface="宋体" panose="02010600030101010101" pitchFamily="2" charset="-122"/>
              </a:rPr>
              <a:t>5)</a:t>
            </a:r>
          </a:p>
          <a:p>
            <a:pPr eaLnBrk="0" hangingPunct="0">
              <a:lnSpc>
                <a:spcPct val="120000"/>
              </a:lnSpc>
            </a:pPr>
            <a:r>
              <a:rPr lang="en-US" altLang="zh-CN" sz="2400" b="1" dirty="0">
                <a:latin typeface="宋体" panose="02010600030101010101" pitchFamily="2" charset="-122"/>
              </a:rPr>
              <a:t>②</a:t>
            </a:r>
            <a:r>
              <a:rPr lang="zh-CN" altLang="en-US" sz="2400" b="1" dirty="0">
                <a:latin typeface="宋体" panose="02010600030101010101" pitchFamily="2" charset="-122"/>
              </a:rPr>
              <a:t>女性患者，其父和其子都患病，</a:t>
            </a:r>
            <a:r>
              <a:rPr lang="zh-CN" altLang="en-US" sz="2400" b="1" dirty="0">
                <a:solidFill>
                  <a:srgbClr val="FF0066"/>
                </a:solidFill>
                <a:latin typeface="宋体" panose="02010600030101010101" pitchFamily="2" charset="-122"/>
              </a:rPr>
              <a:t>可能</a:t>
            </a:r>
            <a:r>
              <a:rPr lang="zh-CN" altLang="en-US" sz="2400" b="1" dirty="0">
                <a:latin typeface="宋体" panose="02010600030101010101" pitchFamily="2" charset="-122"/>
              </a:rPr>
              <a:t>是伴</a:t>
            </a:r>
            <a:r>
              <a:rPr lang="en-US" altLang="zh-CN" sz="2400" b="1" dirty="0">
                <a:latin typeface="宋体" panose="02010600030101010101" pitchFamily="2" charset="-122"/>
              </a:rPr>
              <a:t>X</a:t>
            </a:r>
            <a:r>
              <a:rPr lang="zh-CN" altLang="en-US" sz="2400" b="1" dirty="0">
                <a:latin typeface="宋体" panose="02010600030101010101" pitchFamily="2" charset="-122"/>
              </a:rPr>
              <a:t>染色体遗传。</a:t>
            </a:r>
            <a:r>
              <a:rPr lang="en-US" altLang="zh-CN" sz="2400" b="1" dirty="0">
                <a:latin typeface="宋体" panose="02010600030101010101" pitchFamily="2" charset="-122"/>
              </a:rPr>
              <a:t>(</a:t>
            </a:r>
            <a:r>
              <a:rPr lang="zh-CN" altLang="en-US" sz="2400" b="1" dirty="0">
                <a:latin typeface="宋体" panose="02010600030101010101" pitchFamily="2" charset="-122"/>
              </a:rPr>
              <a:t>图</a:t>
            </a:r>
            <a:r>
              <a:rPr lang="en-US" altLang="zh-CN" sz="2400" b="1" dirty="0">
                <a:latin typeface="宋体" panose="02010600030101010101" pitchFamily="2" charset="-122"/>
              </a:rPr>
              <a:t>6</a:t>
            </a:r>
            <a:r>
              <a:rPr lang="zh-CN" altLang="en-US" sz="2400" b="1" dirty="0">
                <a:latin typeface="宋体" panose="02010600030101010101" pitchFamily="2" charset="-122"/>
              </a:rPr>
              <a:t>、</a:t>
            </a:r>
            <a:r>
              <a:rPr lang="en-US" altLang="zh-CN" sz="2400" b="1" dirty="0">
                <a:latin typeface="宋体" panose="02010600030101010101" pitchFamily="2" charset="-122"/>
              </a:rPr>
              <a:t>7)</a:t>
            </a:r>
          </a:p>
        </p:txBody>
      </p:sp>
      <p:pic>
        <p:nvPicPr>
          <p:cNvPr id="34818" name="Picture 3" descr="C:\Users\Davidchin\Desktop\人教生物必修二第2、3章\331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1848269" y="2865041"/>
            <a:ext cx="7415289" cy="92479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19" name="Rectangle 2"/>
          <p:cNvSpPr/>
          <p:nvPr/>
        </p:nvSpPr>
        <p:spPr>
          <a:xfrm>
            <a:off x="334400" y="3723501"/>
            <a:ext cx="12383005" cy="1434485"/>
          </a:xfrm>
          <a:prstGeom prst="rect">
            <a:avLst/>
          </a:prstGeom>
          <a:noFill/>
          <a:ln w="9525">
            <a:noFill/>
          </a:ln>
        </p:spPr>
        <p:txBody>
          <a:bodyPr wrap="square" lIns="103875" tIns="51938" rIns="103875" bIns="51938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latin typeface="宋体" panose="02010600030101010101" pitchFamily="2" charset="-122"/>
              </a:rPr>
              <a:t>(2)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显性遗传看男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病，男病母（女）正非伴性。</a:t>
            </a:r>
            <a:endParaRPr lang="zh-CN" altLang="en-US" sz="2400" b="1" dirty="0">
              <a:latin typeface="宋体" panose="02010600030101010101" pitchFamily="2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en-US" altLang="zh-CN" sz="2400" b="1" dirty="0">
                <a:latin typeface="宋体" panose="02010600030101010101" pitchFamily="2" charset="-122"/>
              </a:rPr>
              <a:t>①</a:t>
            </a:r>
            <a:r>
              <a:rPr lang="zh-CN" altLang="en-US" sz="2400" b="1" dirty="0">
                <a:latin typeface="宋体" panose="02010600030101010101" pitchFamily="2" charset="-122"/>
              </a:rPr>
              <a:t>男性患者，其母或其女有正常，</a:t>
            </a:r>
            <a:r>
              <a:rPr lang="zh-CN" altLang="en-US" sz="2400" b="1" dirty="0">
                <a:solidFill>
                  <a:srgbClr val="FF0066"/>
                </a:solidFill>
                <a:latin typeface="宋体" panose="02010600030101010101" pitchFamily="2" charset="-122"/>
              </a:rPr>
              <a:t>一定</a:t>
            </a:r>
            <a:r>
              <a:rPr lang="zh-CN" altLang="en-US" sz="2400" b="1" dirty="0">
                <a:latin typeface="宋体" panose="02010600030101010101" pitchFamily="2" charset="-122"/>
              </a:rPr>
              <a:t>是常染色体遗传。</a:t>
            </a:r>
            <a:r>
              <a:rPr lang="en-US" altLang="zh-CN" sz="2400" b="1">
                <a:latin typeface="宋体" panose="02010600030101010101" pitchFamily="2" charset="-122"/>
              </a:rPr>
              <a:t>(</a:t>
            </a:r>
            <a:r>
              <a:rPr lang="zh-CN" altLang="en-US" sz="2400" b="1">
                <a:latin typeface="宋体" panose="02010600030101010101" pitchFamily="2" charset="-122"/>
              </a:rPr>
              <a:t>图</a:t>
            </a:r>
            <a:r>
              <a:rPr lang="en-US" altLang="zh-CN" sz="2400" b="1">
                <a:latin typeface="宋体" panose="02010600030101010101" pitchFamily="2" charset="-122"/>
              </a:rPr>
              <a:t>8)</a:t>
            </a:r>
          </a:p>
          <a:p>
            <a:pPr eaLnBrk="0" hangingPunct="0">
              <a:lnSpc>
                <a:spcPct val="120000"/>
              </a:lnSpc>
            </a:pPr>
            <a:r>
              <a:rPr lang="en-US" altLang="zh-CN" sz="2400" b="1" dirty="0">
                <a:latin typeface="宋体" panose="02010600030101010101" pitchFamily="2" charset="-122"/>
              </a:rPr>
              <a:t>②</a:t>
            </a:r>
            <a:r>
              <a:rPr lang="zh-CN" altLang="en-US" sz="2400" b="1" dirty="0">
                <a:latin typeface="宋体" panose="02010600030101010101" pitchFamily="2" charset="-122"/>
              </a:rPr>
              <a:t>男性患者，其母和其女都患病，</a:t>
            </a:r>
            <a:r>
              <a:rPr lang="zh-CN" altLang="en-US" sz="2400" b="1" dirty="0">
                <a:solidFill>
                  <a:srgbClr val="FF0066"/>
                </a:solidFill>
                <a:latin typeface="宋体" panose="02010600030101010101" pitchFamily="2" charset="-122"/>
              </a:rPr>
              <a:t>可能</a:t>
            </a:r>
            <a:r>
              <a:rPr lang="zh-CN" altLang="en-US" sz="2400" b="1" dirty="0">
                <a:latin typeface="宋体" panose="02010600030101010101" pitchFamily="2" charset="-122"/>
              </a:rPr>
              <a:t>是伴</a:t>
            </a:r>
            <a:r>
              <a:rPr lang="en-US" altLang="zh-CN" sz="2400" b="1" dirty="0">
                <a:latin typeface="宋体" panose="02010600030101010101" pitchFamily="2" charset="-122"/>
              </a:rPr>
              <a:t>X</a:t>
            </a:r>
            <a:r>
              <a:rPr lang="zh-CN" altLang="en-US" sz="2400" b="1" dirty="0">
                <a:latin typeface="宋体" panose="02010600030101010101" pitchFamily="2" charset="-122"/>
              </a:rPr>
              <a:t>染色体遗传。</a:t>
            </a:r>
            <a:r>
              <a:rPr lang="en-US" altLang="zh-CN" sz="2400" b="1">
                <a:latin typeface="宋体" panose="02010600030101010101" pitchFamily="2" charset="-122"/>
              </a:rPr>
              <a:t>(</a:t>
            </a:r>
            <a:r>
              <a:rPr lang="zh-CN" altLang="en-US" sz="2400" b="1">
                <a:latin typeface="宋体" panose="02010600030101010101" pitchFamily="2" charset="-122"/>
              </a:rPr>
              <a:t>图</a:t>
            </a:r>
            <a:r>
              <a:rPr lang="en-US" altLang="zh-CN" sz="2400" b="1">
                <a:latin typeface="宋体" panose="02010600030101010101" pitchFamily="2" charset="-122"/>
              </a:rPr>
              <a:t>9</a:t>
            </a:r>
            <a:r>
              <a:rPr lang="zh-CN" altLang="en-US" sz="2400" b="1">
                <a:latin typeface="宋体" panose="02010600030101010101" pitchFamily="2" charset="-122"/>
              </a:rPr>
              <a:t>、</a:t>
            </a:r>
            <a:r>
              <a:rPr lang="en-US" altLang="zh-CN" sz="2400" b="1">
                <a:latin typeface="宋体" panose="02010600030101010101" pitchFamily="2" charset="-122"/>
              </a:rPr>
              <a:t>10)</a:t>
            </a:r>
          </a:p>
        </p:txBody>
      </p:sp>
      <p:pic>
        <p:nvPicPr>
          <p:cNvPr id="34820" name="Picture 1" descr="C:\Users\Davidchin\Desktop\人教生物必修二第2、3章\332.TIF"/>
          <p:cNvPicPr>
            <a:picLocks noChangeAspect="1"/>
          </p:cNvPicPr>
          <p:nvPr/>
        </p:nvPicPr>
        <p:blipFill>
          <a:blip r:embed="rId4" r:link="rId5"/>
          <a:stretch>
            <a:fillRect/>
          </a:stretch>
        </p:blipFill>
        <p:spPr>
          <a:xfrm>
            <a:off x="2710830" y="5229994"/>
            <a:ext cx="6088754" cy="108012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/>
          <p:nvPr/>
        </p:nvSpPr>
        <p:spPr>
          <a:xfrm>
            <a:off x="766614" y="1155339"/>
            <a:ext cx="11470840" cy="4629206"/>
          </a:xfrm>
          <a:prstGeom prst="rect">
            <a:avLst/>
          </a:prstGeom>
          <a:noFill/>
          <a:ln w="9525">
            <a:noFill/>
          </a:ln>
        </p:spPr>
        <p:txBody>
          <a:bodyPr wrap="square" lIns="103875" tIns="51938" rIns="103875" bIns="51938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宋体" panose="02010600030101010101" pitchFamily="2" charset="-122"/>
              </a:rPr>
              <a:t>4</a:t>
            </a:r>
            <a:r>
              <a:rPr lang="zh-CN" altLang="en-US" sz="2800" b="1" dirty="0">
                <a:latin typeface="宋体" panose="02010600030101010101" pitchFamily="2" charset="-122"/>
              </a:rPr>
              <a:t>．若系谱图中无上述特征，只能从可能性大小推测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CN" sz="2800" b="1" dirty="0">
                <a:latin typeface="宋体" panose="02010600030101010101" pitchFamily="2" charset="-122"/>
              </a:rPr>
              <a:t>(1)</a:t>
            </a:r>
            <a:r>
              <a:rPr lang="zh-CN" altLang="en-US" sz="2800" b="1" dirty="0">
                <a:latin typeface="宋体" panose="02010600030101010101" pitchFamily="2" charset="-122"/>
              </a:rPr>
              <a:t>若该病在代与代之间呈连续遗传</a:t>
            </a:r>
            <a:r>
              <a:rPr lang="en-US" altLang="zh-CN" sz="2800" b="1" dirty="0">
                <a:latin typeface="宋体" panose="02010600030101010101" pitchFamily="2" charset="-122"/>
              </a:rPr>
              <a:t>→</a:t>
            </a:r>
            <a:r>
              <a:rPr lang="zh-CN" altLang="en-US" sz="2800" b="1" dirty="0">
                <a:latin typeface="宋体" panose="02010600030101010101" pitchFamily="2" charset="-122"/>
              </a:rPr>
              <a:t>显性遗传患者</a:t>
            </a:r>
          </a:p>
          <a:p>
            <a:pPr eaLnBrk="0" hangingPunct="0">
              <a:lnSpc>
                <a:spcPct val="150000"/>
              </a:lnSpc>
              <a:buClr>
                <a:schemeClr val="tx1"/>
              </a:buClr>
              <a:buFont typeface="宋体" panose="02010600030101010101" pitchFamily="2" charset="-122"/>
              <a:buNone/>
            </a:pPr>
            <a:r>
              <a:rPr lang="zh-CN" altLang="en-US" sz="2800" b="1" dirty="0">
                <a:latin typeface="宋体" panose="02010600030101010101" pitchFamily="2" charset="-122"/>
              </a:rPr>
              <a:t>性别无差别</a:t>
            </a:r>
            <a:r>
              <a:rPr lang="zh-CN" altLang="en-US" sz="2800" b="1" dirty="0"/>
              <a:t>       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常染色体</a:t>
            </a:r>
            <a:r>
              <a:rPr lang="zh-CN" altLang="en-US" sz="2800" b="1" dirty="0">
                <a:latin typeface="宋体" panose="02010600030101010101" pitchFamily="2" charset="-122"/>
              </a:rPr>
              <a:t>上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患者女多于男</a:t>
            </a:r>
            <a:r>
              <a:rPr lang="zh-CN" altLang="en-US" sz="2800" dirty="0"/>
              <a:t>      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X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染色体</a:t>
            </a:r>
            <a:r>
              <a:rPr lang="zh-CN" altLang="en-US" sz="2800" b="1" dirty="0">
                <a:latin typeface="宋体" panose="02010600030101010101" pitchFamily="2" charset="-122"/>
              </a:rPr>
              <a:t>上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CN" sz="2800" b="1" dirty="0">
                <a:latin typeface="宋体" panose="02010600030101010101" pitchFamily="2" charset="-122"/>
              </a:rPr>
              <a:t>(2)</a:t>
            </a:r>
            <a:r>
              <a:rPr lang="zh-CN" altLang="en-US" sz="2800" b="1" dirty="0">
                <a:latin typeface="宋体" panose="02010600030101010101" pitchFamily="2" charset="-122"/>
              </a:rPr>
              <a:t>若该病在系谱图中隔代遗传</a:t>
            </a:r>
            <a:r>
              <a:rPr lang="en-US" altLang="zh-CN" sz="2800" b="1" dirty="0">
                <a:latin typeface="宋体" panose="02010600030101010101" pitchFamily="2" charset="-122"/>
              </a:rPr>
              <a:t>→</a:t>
            </a:r>
            <a:r>
              <a:rPr lang="zh-CN" altLang="en-US" sz="2800" b="1" dirty="0">
                <a:latin typeface="宋体" panose="02010600030101010101" pitchFamily="2" charset="-122"/>
              </a:rPr>
              <a:t>隐性遗传患者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性别无差别</a:t>
            </a:r>
            <a:r>
              <a:rPr lang="zh-CN" altLang="en-US" sz="2800" b="1" dirty="0"/>
              <a:t>        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常染色体</a:t>
            </a:r>
            <a:r>
              <a:rPr lang="zh-CN" altLang="en-US" sz="2800" b="1" dirty="0">
                <a:latin typeface="宋体" panose="02010600030101010101" pitchFamily="2" charset="-122"/>
              </a:rPr>
              <a:t>上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患者男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多于女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     </a:t>
            </a:r>
            <a:r>
              <a:rPr lang="en-US" altLang="zh-CN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X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染色体</a:t>
            </a:r>
            <a:r>
              <a:rPr lang="zh-CN" altLang="en-US" sz="2800" b="1" dirty="0">
                <a:latin typeface="宋体" panose="02010600030101010101" pitchFamily="2" charset="-122"/>
              </a:rPr>
              <a:t>上</a:t>
            </a:r>
            <a:endParaRPr lang="zh-CN" altLang="en-US" sz="2800" b="1" dirty="0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35842" name="直接连接符 126978"/>
          <p:cNvSpPr/>
          <p:nvPr/>
        </p:nvSpPr>
        <p:spPr>
          <a:xfrm>
            <a:off x="2854846" y="2853730"/>
            <a:ext cx="383066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35843" name="直接连接符 126979"/>
          <p:cNvSpPr/>
          <p:nvPr/>
        </p:nvSpPr>
        <p:spPr>
          <a:xfrm>
            <a:off x="3142878" y="3501802"/>
            <a:ext cx="383066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35844" name="直接连接符 126980"/>
          <p:cNvSpPr/>
          <p:nvPr/>
        </p:nvSpPr>
        <p:spPr>
          <a:xfrm>
            <a:off x="2926854" y="4797946"/>
            <a:ext cx="383066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35845" name="直接连接符 126981"/>
          <p:cNvSpPr/>
          <p:nvPr/>
        </p:nvSpPr>
        <p:spPr>
          <a:xfrm>
            <a:off x="3263868" y="5374010"/>
            <a:ext cx="527082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文本框 31746"/>
          <p:cNvSpPr txBox="1"/>
          <p:nvPr/>
        </p:nvSpPr>
        <p:spPr>
          <a:xfrm>
            <a:off x="1054646" y="5302002"/>
            <a:ext cx="11470840" cy="935887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r>
              <a:rPr lang="en-US" altLang="zh-CN" sz="27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(</a:t>
            </a:r>
            <a:r>
              <a:rPr lang="zh-CN" altLang="en-US" sz="27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一</a:t>
            </a:r>
            <a:r>
              <a:rPr lang="en-US" altLang="zh-CN" sz="27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)</a:t>
            </a:r>
            <a:r>
              <a:rPr lang="zh-CN" altLang="en-US" sz="27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概念</a:t>
            </a:r>
            <a:r>
              <a:rPr lang="zh-CN" altLang="en-US" sz="27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：性染色体上的基因所控制的性状在遗传上总是</a:t>
            </a:r>
          </a:p>
          <a:p>
            <a:r>
              <a:rPr lang="zh-CN" altLang="en-US" sz="27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      与性别相关联，这种遗传现象叫伴性遗传</a:t>
            </a:r>
            <a:r>
              <a:rPr lang="en-US" altLang="zh-CN" sz="27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.          </a:t>
            </a:r>
          </a:p>
        </p:txBody>
      </p:sp>
      <p:sp>
        <p:nvSpPr>
          <p:cNvPr id="31749" name="文本框 31748"/>
          <p:cNvSpPr txBox="1"/>
          <p:nvPr/>
        </p:nvSpPr>
        <p:spPr>
          <a:xfrm>
            <a:off x="601541" y="1685269"/>
            <a:ext cx="5568227" cy="520389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r>
              <a:rPr lang="zh-CN" altLang="en-US" sz="27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一、性别决定</a:t>
            </a:r>
          </a:p>
        </p:txBody>
      </p:sp>
      <p:sp>
        <p:nvSpPr>
          <p:cNvPr id="31750" name="文本框 31749"/>
          <p:cNvSpPr txBox="1"/>
          <p:nvPr/>
        </p:nvSpPr>
        <p:spPr>
          <a:xfrm>
            <a:off x="1033284" y="2405349"/>
            <a:ext cx="11231688" cy="520389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r>
              <a:rPr lang="en-US" altLang="zh-CN" sz="27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(</a:t>
            </a:r>
            <a:r>
              <a:rPr lang="zh-CN" altLang="en-US" sz="27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一</a:t>
            </a:r>
            <a:r>
              <a:rPr lang="en-US" altLang="zh-CN" sz="27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)</a:t>
            </a:r>
            <a:r>
              <a:rPr lang="zh-CN" altLang="en-US" sz="27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基础：通常是由性染色体决定的：</a:t>
            </a:r>
            <a:r>
              <a:rPr lang="en-US" altLang="zh-CN" sz="27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XY</a:t>
            </a:r>
            <a:r>
              <a:rPr lang="zh-CN" altLang="en-US" sz="27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型</a:t>
            </a:r>
            <a:r>
              <a:rPr lang="zh-CN" altLang="en-US" sz="2700" b="1" dirty="0">
                <a:latin typeface="黑体" panose="02010600030101010101" pitchFamily="2" charset="-122"/>
                <a:ea typeface="黑体" panose="02010600030101010101" pitchFamily="2" charset="-122"/>
              </a:rPr>
              <a:t>          </a:t>
            </a:r>
          </a:p>
        </p:txBody>
      </p:sp>
      <p:sp>
        <p:nvSpPr>
          <p:cNvPr id="31751" name="文本框 31750"/>
          <p:cNvSpPr txBox="1"/>
          <p:nvPr/>
        </p:nvSpPr>
        <p:spPr>
          <a:xfrm>
            <a:off x="1033295" y="2981413"/>
            <a:ext cx="10368201" cy="520389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r>
              <a:rPr lang="en-US" altLang="zh-CN" sz="27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(</a:t>
            </a:r>
            <a:r>
              <a:rPr lang="zh-CN" altLang="en-US" sz="27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二</a:t>
            </a:r>
            <a:r>
              <a:rPr lang="en-US" altLang="zh-CN" sz="27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)</a:t>
            </a:r>
            <a:r>
              <a:rPr lang="zh-CN" altLang="en-US" sz="27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染色体种类：常染色体、性染色体</a:t>
            </a:r>
          </a:p>
        </p:txBody>
      </p:sp>
      <p:sp>
        <p:nvSpPr>
          <p:cNvPr id="31752" name="文本框 31751"/>
          <p:cNvSpPr txBox="1"/>
          <p:nvPr/>
        </p:nvSpPr>
        <p:spPr>
          <a:xfrm>
            <a:off x="1033285" y="3557477"/>
            <a:ext cx="5429156" cy="520389"/>
          </a:xfrm>
          <a:prstGeom prst="rect">
            <a:avLst/>
          </a:prstGeom>
          <a:noFill/>
          <a:ln w="9525">
            <a:noFill/>
          </a:ln>
        </p:spPr>
        <p:txBody>
          <a:bodyPr wrap="none" lIns="103875" tIns="51938" rIns="103875" bIns="51938" anchor="t">
            <a:spAutoFit/>
          </a:bodyPr>
          <a:lstStyle/>
          <a:p>
            <a:r>
              <a:rPr lang="en-US" altLang="zh-CN" sz="27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(</a:t>
            </a:r>
            <a:r>
              <a:rPr lang="zh-CN" altLang="en-US" sz="27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三</a:t>
            </a:r>
            <a:r>
              <a:rPr lang="en-US" altLang="zh-CN" sz="27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)</a:t>
            </a:r>
            <a:r>
              <a:rPr lang="zh-CN" altLang="en-US" sz="27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人类体细胞中染色体的表示：</a:t>
            </a:r>
          </a:p>
        </p:txBody>
      </p:sp>
      <p:sp>
        <p:nvSpPr>
          <p:cNvPr id="31753" name="文本框 31752"/>
          <p:cNvSpPr txBox="1"/>
          <p:nvPr/>
        </p:nvSpPr>
        <p:spPr>
          <a:xfrm>
            <a:off x="1065031" y="4077866"/>
            <a:ext cx="5289696" cy="597333"/>
          </a:xfrm>
          <a:prstGeom prst="rect">
            <a:avLst/>
          </a:prstGeom>
          <a:noFill/>
          <a:ln w="9525">
            <a:noFill/>
          </a:ln>
        </p:spPr>
        <p:txBody>
          <a:bodyPr wrap="none" lIns="103875" tIns="51938" rIns="103875" bIns="51938" anchor="t">
            <a:spAutoFit/>
          </a:bodyPr>
          <a:lstStyle/>
          <a:p>
            <a:r>
              <a:rPr lang="en-US" altLang="zh-CN" sz="27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(</a:t>
            </a:r>
            <a:r>
              <a:rPr lang="zh-CN" altLang="en-US" sz="27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四</a:t>
            </a:r>
            <a:r>
              <a:rPr lang="en-US" altLang="zh-CN" sz="27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)</a:t>
            </a:r>
            <a:r>
              <a:rPr lang="zh-CN" altLang="en-US" sz="27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人类性别比接近</a:t>
            </a:r>
            <a:r>
              <a:rPr lang="en-US" altLang="zh-CN" sz="27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1∶1</a:t>
            </a:r>
            <a:r>
              <a:rPr lang="zh-CN" altLang="en-US" sz="27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的解释</a:t>
            </a:r>
            <a:r>
              <a:rPr lang="zh-CN" altLang="en-US" sz="3200" b="1" dirty="0">
                <a:latin typeface="黑体" panose="02010600030101010101" pitchFamily="2" charset="-122"/>
                <a:ea typeface="黑体" panose="02010600030101010101" pitchFamily="2" charset="-122"/>
              </a:rPr>
              <a:t> </a:t>
            </a:r>
          </a:p>
        </p:txBody>
      </p:sp>
      <p:pic>
        <p:nvPicPr>
          <p:cNvPr id="16" name="Picture 2" descr="E:\负责系列\18-19\全解学案版\版式\5.18PPT四改\PPT-图标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128" y="909514"/>
            <a:ext cx="1782763" cy="74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矩形 42"/>
          <p:cNvSpPr>
            <a:spLocks noChangeArrowheads="1"/>
          </p:cNvSpPr>
          <p:nvPr/>
        </p:nvSpPr>
        <p:spPr bwMode="auto">
          <a:xfrm>
            <a:off x="977453" y="1025402"/>
            <a:ext cx="295751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课堂小结</a:t>
            </a:r>
            <a:endParaRPr lang="zh-CN" altLang="en-US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文本框 31748"/>
          <p:cNvSpPr txBox="1"/>
          <p:nvPr/>
        </p:nvSpPr>
        <p:spPr>
          <a:xfrm>
            <a:off x="614766" y="4781613"/>
            <a:ext cx="5568227" cy="520389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r>
              <a:rPr lang="zh-CN" altLang="en-US" sz="27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二</a:t>
            </a:r>
            <a:r>
              <a:rPr lang="zh-CN" altLang="en-US" sz="2700" b="1" dirty="0" smtClean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、伴性遗传</a:t>
            </a:r>
            <a:endParaRPr lang="zh-CN" altLang="en-US" sz="2700" b="1" dirty="0">
              <a:solidFill>
                <a:srgbClr val="0000CC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97160110"/>
      </p:ext>
    </p:extLst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/>
      <p:bldP spid="31749" grpId="0" animBg="1"/>
      <p:bldP spid="31750" grpId="0"/>
      <p:bldP spid="31751" grpId="0"/>
      <p:bldP spid="31752" grpId="0"/>
      <p:bldP spid="31753" grpId="0"/>
      <p:bldP spid="1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4" name="文本框 31753"/>
          <p:cNvSpPr txBox="1"/>
          <p:nvPr/>
        </p:nvSpPr>
        <p:spPr>
          <a:xfrm>
            <a:off x="838622" y="1197546"/>
            <a:ext cx="3688295" cy="520389"/>
          </a:xfrm>
          <a:prstGeom prst="rect">
            <a:avLst/>
          </a:prstGeom>
          <a:noFill/>
          <a:ln w="9525">
            <a:noFill/>
          </a:ln>
        </p:spPr>
        <p:txBody>
          <a:bodyPr wrap="none" lIns="103875" tIns="51938" rIns="103875" bIns="51938" anchor="t">
            <a:spAutoFit/>
          </a:bodyPr>
          <a:lstStyle/>
          <a:p>
            <a:r>
              <a:rPr lang="zh-CN" altLang="en-US" sz="27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（二</a:t>
            </a:r>
            <a:r>
              <a:rPr lang="zh-CN" altLang="en-US" sz="27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）红绿色盲</a:t>
            </a:r>
            <a:r>
              <a:rPr lang="zh-CN" altLang="en-US" sz="27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遗传：</a:t>
            </a:r>
          </a:p>
        </p:txBody>
      </p:sp>
      <p:sp>
        <p:nvSpPr>
          <p:cNvPr id="31755" name="文本框 31754"/>
          <p:cNvSpPr txBox="1"/>
          <p:nvPr/>
        </p:nvSpPr>
        <p:spPr>
          <a:xfrm>
            <a:off x="1065708" y="1845618"/>
            <a:ext cx="9504712" cy="520389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 marL="389588" indent="-389588"/>
            <a:r>
              <a:rPr lang="en-US" altLang="zh-CN" sz="27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1.</a:t>
            </a:r>
            <a:r>
              <a:rPr lang="zh-CN" altLang="en-US" sz="27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基因位置：</a:t>
            </a:r>
            <a:r>
              <a:rPr lang="en-US" altLang="zh-CN" sz="27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X</a:t>
            </a:r>
            <a:r>
              <a:rPr lang="zh-CN" altLang="en-US" sz="27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染色体上的隐性基因</a:t>
            </a:r>
          </a:p>
        </p:txBody>
      </p:sp>
      <p:sp>
        <p:nvSpPr>
          <p:cNvPr id="31756" name="文本框 31755"/>
          <p:cNvSpPr txBox="1"/>
          <p:nvPr/>
        </p:nvSpPr>
        <p:spPr>
          <a:xfrm>
            <a:off x="1081754" y="2405349"/>
            <a:ext cx="11422164" cy="520389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 marL="389588" indent="-389588"/>
            <a:r>
              <a:rPr lang="en-US" altLang="zh-CN" sz="27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2.</a:t>
            </a:r>
            <a:r>
              <a:rPr lang="zh-CN" altLang="en-US" sz="27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人的正常色觉和红绿色盲的基因型（</a:t>
            </a:r>
            <a:r>
              <a:rPr lang="en-US" altLang="zh-CN" sz="27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5</a:t>
            </a:r>
            <a:r>
              <a:rPr lang="zh-CN" altLang="en-US" sz="27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种）和表现型（</a:t>
            </a:r>
            <a:r>
              <a:rPr lang="en-US" altLang="zh-CN" sz="27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4</a:t>
            </a:r>
            <a:r>
              <a:rPr lang="zh-CN" altLang="en-US" sz="27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种）</a:t>
            </a:r>
          </a:p>
        </p:txBody>
      </p:sp>
      <p:sp>
        <p:nvSpPr>
          <p:cNvPr id="31757" name="文本框 31756"/>
          <p:cNvSpPr txBox="1"/>
          <p:nvPr/>
        </p:nvSpPr>
        <p:spPr>
          <a:xfrm>
            <a:off x="1065708" y="2942071"/>
            <a:ext cx="8543869" cy="520389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 marL="389588" indent="-389588"/>
            <a:r>
              <a:rPr lang="en-US" altLang="zh-CN" sz="27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3.</a:t>
            </a:r>
            <a:r>
              <a:rPr lang="zh-CN" altLang="en-US" sz="27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传递：随</a:t>
            </a:r>
            <a:r>
              <a:rPr lang="en-US" altLang="zh-CN" sz="27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X</a:t>
            </a:r>
            <a:r>
              <a:rPr lang="zh-CN" altLang="en-US" sz="27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染色体向后代传递</a:t>
            </a:r>
          </a:p>
        </p:txBody>
      </p:sp>
      <p:sp>
        <p:nvSpPr>
          <p:cNvPr id="31758" name="矩形 31757"/>
          <p:cNvSpPr/>
          <p:nvPr/>
        </p:nvSpPr>
        <p:spPr>
          <a:xfrm>
            <a:off x="1054646" y="3446127"/>
            <a:ext cx="10740684" cy="520389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 marL="389588" indent="-389588"/>
            <a:r>
              <a:rPr lang="en-US" altLang="zh-CN" sz="27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4.</a:t>
            </a:r>
            <a:r>
              <a:rPr lang="zh-CN" altLang="en-US" sz="27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特点：交叉遗传、男性患者远远多于女性</a:t>
            </a:r>
          </a:p>
        </p:txBody>
      </p:sp>
      <p:graphicFrame>
        <p:nvGraphicFramePr>
          <p:cNvPr id="31788" name="表格 31787"/>
          <p:cNvGraphicFramePr/>
          <p:nvPr>
            <p:extLst>
              <p:ext uri="{D42A27DB-BD31-4B8C-83A1-F6EECF244321}">
                <p14:modId xmlns="" xmlns:p14="http://schemas.microsoft.com/office/powerpoint/2010/main" val="3769486005"/>
              </p:ext>
            </p:extLst>
          </p:nvPr>
        </p:nvGraphicFramePr>
        <p:xfrm>
          <a:off x="910630" y="4173254"/>
          <a:ext cx="9986926" cy="1361105"/>
        </p:xfrm>
        <a:graphic>
          <a:graphicData uri="http://schemas.openxmlformats.org/drawingml/2006/table">
            <a:tbl>
              <a:tblPr/>
              <a:tblGrid>
                <a:gridCol w="1821263"/>
                <a:gridCol w="1547073"/>
                <a:gridCol w="1765224"/>
                <a:gridCol w="1757218"/>
                <a:gridCol w="1549075"/>
                <a:gridCol w="1547073"/>
              </a:tblGrid>
              <a:tr h="40044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000" b="1" dirty="0"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 marL="121904" marR="121904" marT="45731" marB="45731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b="1" dirty="0"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女      性</a:t>
                      </a:r>
                    </a:p>
                  </a:txBody>
                  <a:tcPr marL="121904" marR="121904" marT="45731" marB="45731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b="1" dirty="0"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男   性</a:t>
                      </a:r>
                    </a:p>
                  </a:txBody>
                  <a:tcPr marL="121904" marR="121904" marT="45731" marB="45731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411258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b="1" dirty="0"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基因型</a:t>
                      </a:r>
                    </a:p>
                  </a:txBody>
                  <a:tcPr marL="121904" marR="121904" marT="45731" marB="45731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000" b="1"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X</a:t>
                      </a:r>
                      <a:r>
                        <a:rPr lang="en-US" altLang="zh-CN" sz="2000" b="1" baseline="30000"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B</a:t>
                      </a:r>
                      <a:r>
                        <a:rPr lang="en-US" altLang="zh-CN" sz="2000" b="1"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X</a:t>
                      </a:r>
                      <a:r>
                        <a:rPr lang="en-US" altLang="zh-CN" sz="2000" b="1" baseline="30000"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B</a:t>
                      </a:r>
                      <a:endParaRPr lang="zh-CN" altLang="en-US" sz="2000" b="1"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 marL="121904" marR="121904" marT="45731" marB="45731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000" b="1" err="1"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X</a:t>
                      </a:r>
                      <a:r>
                        <a:rPr lang="en-US" altLang="zh-CN" sz="2000" b="1" baseline="30000" err="1"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B</a:t>
                      </a:r>
                      <a:r>
                        <a:rPr lang="en-US" altLang="zh-CN" sz="2000" b="1" err="1"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X</a:t>
                      </a:r>
                      <a:r>
                        <a:rPr lang="en-US" altLang="zh-CN" sz="2000" b="1" baseline="30000" err="1"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b</a:t>
                      </a:r>
                      <a:endParaRPr lang="zh-CN" altLang="en-US" sz="2000" b="1"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 marL="121904" marR="121904" marT="45731" marB="45731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000" b="1" err="1"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X</a:t>
                      </a:r>
                      <a:r>
                        <a:rPr lang="en-US" altLang="zh-CN" sz="2000" b="1" baseline="30000" err="1"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b</a:t>
                      </a:r>
                      <a:r>
                        <a:rPr lang="en-US" altLang="zh-CN" sz="2000" b="1" err="1"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X</a:t>
                      </a:r>
                      <a:r>
                        <a:rPr lang="en-US" altLang="zh-CN" sz="2000" b="1" baseline="30000" err="1"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b</a:t>
                      </a:r>
                      <a:endParaRPr lang="zh-CN" altLang="en-US" sz="2000" b="1"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 marL="121904" marR="121904" marT="45731" marB="45731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000" b="1"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X</a:t>
                      </a:r>
                      <a:r>
                        <a:rPr lang="en-US" altLang="zh-CN" sz="2000" b="1" baseline="30000"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B</a:t>
                      </a:r>
                      <a:r>
                        <a:rPr lang="en-US" altLang="zh-CN" sz="2000" b="1"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Y</a:t>
                      </a:r>
                      <a:endParaRPr lang="zh-CN" altLang="en-US" sz="2000" b="1"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 marL="121904" marR="121904" marT="45731" marB="45731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000" b="1" err="1"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X</a:t>
                      </a:r>
                      <a:r>
                        <a:rPr lang="en-US" altLang="zh-CN" sz="2000" b="1" baseline="30000" err="1"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b</a:t>
                      </a:r>
                      <a:r>
                        <a:rPr lang="en-US" altLang="zh-CN" sz="2000" b="1" err="1"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Y</a:t>
                      </a:r>
                      <a:endParaRPr lang="zh-CN" altLang="en-US" sz="2000" b="1"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 marL="121904" marR="121904" marT="45731" marB="45731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9402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b="1" dirty="0"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表现型</a:t>
                      </a:r>
                    </a:p>
                  </a:txBody>
                  <a:tcPr marL="121904" marR="121904" marT="45731" marB="45731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b="1" dirty="0"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正常</a:t>
                      </a:r>
                    </a:p>
                  </a:txBody>
                  <a:tcPr marL="121904" marR="121904" marT="45731" marB="45731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b="1" dirty="0"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携带者</a:t>
                      </a:r>
                    </a:p>
                  </a:txBody>
                  <a:tcPr marL="121904" marR="121904" marT="45731" marB="45731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b="1" dirty="0"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色盲</a:t>
                      </a:r>
                    </a:p>
                  </a:txBody>
                  <a:tcPr marL="121904" marR="121904" marT="45731" marB="45731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b="1" dirty="0"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正常</a:t>
                      </a:r>
                    </a:p>
                  </a:txBody>
                  <a:tcPr marL="121904" marR="121904" marT="45731" marB="45731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b="1" dirty="0"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色盲</a:t>
                      </a:r>
                    </a:p>
                  </a:txBody>
                  <a:tcPr marL="121904" marR="121904" marT="45731" marB="45731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31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4" grpId="0"/>
      <p:bldP spid="31755" grpId="0"/>
      <p:bldP spid="31756" grpId="0"/>
      <p:bldP spid="31757" grpId="0"/>
      <p:bldP spid="3175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直接连接符 9217"/>
          <p:cNvSpPr/>
          <p:nvPr/>
        </p:nvSpPr>
        <p:spPr>
          <a:xfrm flipH="1">
            <a:off x="2914286" y="1918807"/>
            <a:ext cx="289933" cy="733600"/>
          </a:xfrm>
          <a:prstGeom prst="line">
            <a:avLst/>
          </a:prstGeom>
          <a:ln w="38100" cap="flat" cmpd="sng">
            <a:solidFill>
              <a:srgbClr val="3333FF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9219" name="直接连接符 9218"/>
          <p:cNvSpPr/>
          <p:nvPr/>
        </p:nvSpPr>
        <p:spPr>
          <a:xfrm>
            <a:off x="4354488" y="1918807"/>
            <a:ext cx="362949" cy="805050"/>
          </a:xfrm>
          <a:prstGeom prst="line">
            <a:avLst/>
          </a:prstGeom>
          <a:ln w="38100" cap="flat" cmpd="sng">
            <a:solidFill>
              <a:srgbClr val="448A38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9220" name="直接连接符 9219"/>
          <p:cNvSpPr/>
          <p:nvPr/>
        </p:nvSpPr>
        <p:spPr>
          <a:xfrm flipH="1">
            <a:off x="7460898" y="1918807"/>
            <a:ext cx="383067" cy="685970"/>
          </a:xfrm>
          <a:prstGeom prst="line">
            <a:avLst/>
          </a:prstGeom>
          <a:ln w="38100" cap="flat" cmpd="sng">
            <a:solidFill>
              <a:srgbClr val="A5002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9221" name="直接连接符 9220"/>
          <p:cNvSpPr/>
          <p:nvPr/>
        </p:nvSpPr>
        <p:spPr>
          <a:xfrm>
            <a:off x="9047585" y="1918806"/>
            <a:ext cx="488876" cy="733595"/>
          </a:xfrm>
          <a:prstGeom prst="line">
            <a:avLst/>
          </a:prstGeom>
          <a:ln w="38100" cap="flat" cmpd="sng">
            <a:solidFill>
              <a:srgbClr val="3333FF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9222" name="直接连接符 9221"/>
          <p:cNvSpPr/>
          <p:nvPr/>
        </p:nvSpPr>
        <p:spPr>
          <a:xfrm>
            <a:off x="2624325" y="3228806"/>
            <a:ext cx="0" cy="1368742"/>
          </a:xfrm>
          <a:prstGeom prst="line">
            <a:avLst/>
          </a:prstGeom>
          <a:ln w="38100" cap="flat" cmpd="sng">
            <a:solidFill>
              <a:srgbClr val="3333FF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9223" name="直接连接符 9222"/>
          <p:cNvSpPr/>
          <p:nvPr/>
        </p:nvSpPr>
        <p:spPr>
          <a:xfrm>
            <a:off x="4698387" y="3182762"/>
            <a:ext cx="287829" cy="1368742"/>
          </a:xfrm>
          <a:prstGeom prst="line">
            <a:avLst/>
          </a:prstGeom>
          <a:ln w="38100" cap="flat" cmpd="sng">
            <a:solidFill>
              <a:srgbClr val="3333FF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9224" name="直接连接符 9223"/>
          <p:cNvSpPr/>
          <p:nvPr/>
        </p:nvSpPr>
        <p:spPr>
          <a:xfrm>
            <a:off x="5216908" y="3084312"/>
            <a:ext cx="3849716" cy="1394148"/>
          </a:xfrm>
          <a:prstGeom prst="line">
            <a:avLst/>
          </a:prstGeom>
          <a:ln w="38100" cap="flat" cmpd="sng">
            <a:solidFill>
              <a:srgbClr val="448A38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9225" name="直接连接符 9224"/>
          <p:cNvSpPr/>
          <p:nvPr/>
        </p:nvSpPr>
        <p:spPr>
          <a:xfrm flipH="1">
            <a:off x="3104762" y="3084302"/>
            <a:ext cx="3839134" cy="1513238"/>
          </a:xfrm>
          <a:prstGeom prst="line">
            <a:avLst/>
          </a:prstGeom>
          <a:ln w="38100" cap="flat" cmpd="sng">
            <a:solidFill>
              <a:srgbClr val="A5002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9226" name="直接连接符 9225"/>
          <p:cNvSpPr/>
          <p:nvPr/>
        </p:nvSpPr>
        <p:spPr>
          <a:xfrm>
            <a:off x="3009524" y="3084309"/>
            <a:ext cx="4224315" cy="1584692"/>
          </a:xfrm>
          <a:prstGeom prst="line">
            <a:avLst/>
          </a:prstGeom>
          <a:ln w="38100" cap="flat" cmpd="sng">
            <a:solidFill>
              <a:srgbClr val="3333FF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9227" name="直接连接符 9226"/>
          <p:cNvSpPr/>
          <p:nvPr/>
        </p:nvSpPr>
        <p:spPr>
          <a:xfrm flipH="1">
            <a:off x="5602105" y="3155762"/>
            <a:ext cx="1441262" cy="1441785"/>
          </a:xfrm>
          <a:prstGeom prst="line">
            <a:avLst/>
          </a:prstGeom>
          <a:ln w="38100" cap="flat" cmpd="sng">
            <a:solidFill>
              <a:srgbClr val="A5002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9228" name="直接连接符 9227"/>
          <p:cNvSpPr/>
          <p:nvPr/>
        </p:nvSpPr>
        <p:spPr>
          <a:xfrm flipH="1">
            <a:off x="7521654" y="3084302"/>
            <a:ext cx="1726975" cy="1513238"/>
          </a:xfrm>
          <a:prstGeom prst="line">
            <a:avLst/>
          </a:prstGeom>
          <a:ln w="38100" cap="flat" cmpd="sng">
            <a:solidFill>
              <a:srgbClr val="3333FF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9229" name="直接连接符 9228"/>
          <p:cNvSpPr/>
          <p:nvPr/>
        </p:nvSpPr>
        <p:spPr>
          <a:xfrm flipH="1">
            <a:off x="9574554" y="3100181"/>
            <a:ext cx="0" cy="1448135"/>
          </a:xfrm>
          <a:prstGeom prst="line">
            <a:avLst/>
          </a:prstGeom>
          <a:ln w="38100" cap="flat" cmpd="sng">
            <a:solidFill>
              <a:srgbClr val="3333FF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51213" name="文本框 9229"/>
          <p:cNvSpPr txBox="1"/>
          <p:nvPr/>
        </p:nvSpPr>
        <p:spPr>
          <a:xfrm>
            <a:off x="2122755" y="690760"/>
            <a:ext cx="7775621" cy="658888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3333FF"/>
                </a:solidFill>
                <a:latin typeface="华文隶书" pitchFamily="2" charset="-122"/>
                <a:ea typeface="华文隶书" pitchFamily="2" charset="-122"/>
              </a:rPr>
              <a:t>女性携带者   </a:t>
            </a:r>
            <a:r>
              <a:rPr lang="en-US" altLang="zh-CN" sz="3600" b="1" dirty="0">
                <a:solidFill>
                  <a:srgbClr val="3333FF"/>
                </a:solidFill>
                <a:latin typeface="华文隶书" pitchFamily="2" charset="-122"/>
                <a:ea typeface="华文隶书" pitchFamily="2" charset="-122"/>
              </a:rPr>
              <a:t>×    </a:t>
            </a:r>
            <a:r>
              <a:rPr lang="zh-CN" altLang="en-US" sz="3600" b="1" dirty="0">
                <a:solidFill>
                  <a:srgbClr val="3333FF"/>
                </a:solidFill>
                <a:latin typeface="华文隶书" pitchFamily="2" charset="-122"/>
                <a:ea typeface="华文隶书" pitchFamily="2" charset="-122"/>
              </a:rPr>
              <a:t>男性患者</a:t>
            </a:r>
          </a:p>
        </p:txBody>
      </p:sp>
      <p:sp>
        <p:nvSpPr>
          <p:cNvPr id="51214" name="文本框 9230"/>
          <p:cNvSpPr txBox="1"/>
          <p:nvPr/>
        </p:nvSpPr>
        <p:spPr>
          <a:xfrm>
            <a:off x="406357" y="1376718"/>
            <a:ext cx="1824329" cy="520389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700" b="1" dirty="0">
                <a:solidFill>
                  <a:srgbClr val="CC0000"/>
                </a:solidFill>
                <a:latin typeface="Tahoma" panose="020B0604030504040204" pitchFamily="34" charset="0"/>
              </a:rPr>
              <a:t>亲代</a:t>
            </a:r>
          </a:p>
        </p:txBody>
      </p:sp>
      <p:sp>
        <p:nvSpPr>
          <p:cNvPr id="51215" name="文本框 9231"/>
          <p:cNvSpPr txBox="1"/>
          <p:nvPr/>
        </p:nvSpPr>
        <p:spPr>
          <a:xfrm>
            <a:off x="406347" y="2580959"/>
            <a:ext cx="1726975" cy="520389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700" b="1" dirty="0">
                <a:solidFill>
                  <a:srgbClr val="3333FF"/>
                </a:solidFill>
                <a:latin typeface="Tahoma" panose="020B0604030504040204" pitchFamily="34" charset="0"/>
              </a:rPr>
              <a:t>配子</a:t>
            </a:r>
          </a:p>
        </p:txBody>
      </p:sp>
      <p:sp>
        <p:nvSpPr>
          <p:cNvPr id="51216" name="文本框 9232"/>
          <p:cNvSpPr txBox="1"/>
          <p:nvPr/>
        </p:nvSpPr>
        <p:spPr>
          <a:xfrm>
            <a:off x="406350" y="4669003"/>
            <a:ext cx="1919566" cy="520389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700" b="1" dirty="0">
                <a:solidFill>
                  <a:srgbClr val="3333FF"/>
                </a:solidFill>
                <a:latin typeface="Tahoma" panose="020B0604030504040204" pitchFamily="34" charset="0"/>
              </a:rPr>
              <a:t>子代</a:t>
            </a:r>
          </a:p>
        </p:txBody>
      </p:sp>
      <p:sp>
        <p:nvSpPr>
          <p:cNvPr id="9234" name="文本框 9233"/>
          <p:cNvSpPr txBox="1"/>
          <p:nvPr/>
        </p:nvSpPr>
        <p:spPr>
          <a:xfrm>
            <a:off x="1716395" y="5310494"/>
            <a:ext cx="9310004" cy="1143636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700" b="1" dirty="0">
                <a:solidFill>
                  <a:srgbClr val="3333FF"/>
                </a:solidFill>
                <a:latin typeface="华文隶书" pitchFamily="2" charset="-122"/>
                <a:ea typeface="华文隶书" pitchFamily="2" charset="-122"/>
              </a:rPr>
              <a:t>女性携带者  女性色盲    男性正常   男性色盲</a:t>
            </a:r>
          </a:p>
          <a:p>
            <a:pPr>
              <a:spcBef>
                <a:spcPct val="50000"/>
              </a:spcBef>
            </a:pPr>
            <a:r>
              <a:rPr lang="zh-CN" altLang="en-US" sz="2700" b="1" dirty="0">
                <a:solidFill>
                  <a:srgbClr val="3333FF"/>
                </a:solidFill>
                <a:latin typeface="华文隶书" pitchFamily="2" charset="-122"/>
                <a:ea typeface="华文隶书" pitchFamily="2" charset="-122"/>
              </a:rPr>
              <a:t>   </a:t>
            </a:r>
            <a:r>
              <a:rPr lang="en-US" altLang="zh-CN" sz="2700" b="1" dirty="0">
                <a:solidFill>
                  <a:srgbClr val="3333FF"/>
                </a:solidFill>
                <a:latin typeface="汉仪雪峰体简" pitchFamily="1" charset="-122"/>
                <a:ea typeface="汉仪雪峰体简" pitchFamily="1" charset="-122"/>
              </a:rPr>
              <a:t>1    :     1     :     1     :     1</a:t>
            </a:r>
          </a:p>
        </p:txBody>
      </p:sp>
      <p:grpSp>
        <p:nvGrpSpPr>
          <p:cNvPr id="9235" name="组合 9234"/>
          <p:cNvGrpSpPr/>
          <p:nvPr/>
        </p:nvGrpSpPr>
        <p:grpSpPr>
          <a:xfrm>
            <a:off x="2914285" y="1268742"/>
            <a:ext cx="2112158" cy="720892"/>
            <a:chOff x="1701" y="572"/>
            <a:chExt cx="998" cy="454"/>
          </a:xfrm>
        </p:grpSpPr>
        <p:grpSp>
          <p:nvGrpSpPr>
            <p:cNvPr id="51219" name="组合 9235"/>
            <p:cNvGrpSpPr/>
            <p:nvPr/>
          </p:nvGrpSpPr>
          <p:grpSpPr>
            <a:xfrm>
              <a:off x="1701" y="572"/>
              <a:ext cx="907" cy="454"/>
              <a:chOff x="1701" y="572"/>
              <a:chExt cx="907" cy="454"/>
            </a:xfrm>
          </p:grpSpPr>
          <p:sp>
            <p:nvSpPr>
              <p:cNvPr id="51220" name="椭圆 9236"/>
              <p:cNvSpPr/>
              <p:nvPr/>
            </p:nvSpPr>
            <p:spPr>
              <a:xfrm>
                <a:off x="1701" y="572"/>
                <a:ext cx="816" cy="454"/>
              </a:xfrm>
              <a:prstGeom prst="ellipse">
                <a:avLst/>
              </a:prstGeom>
              <a:solidFill>
                <a:srgbClr val="6AF367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1221" name="文本框 9237"/>
              <p:cNvSpPr txBox="1"/>
              <p:nvPr/>
            </p:nvSpPr>
            <p:spPr>
              <a:xfrm>
                <a:off x="1883" y="704"/>
                <a:ext cx="725" cy="23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zh-CN" altLang="zh-CN" b="1">
                  <a:solidFill>
                    <a:schemeClr val="accent2"/>
                  </a:solidFill>
                  <a:latin typeface="Tahoma" panose="020B060403050404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1222" name="组合 9238"/>
            <p:cNvGrpSpPr/>
            <p:nvPr/>
          </p:nvGrpSpPr>
          <p:grpSpPr>
            <a:xfrm>
              <a:off x="1837" y="653"/>
              <a:ext cx="862" cy="313"/>
              <a:chOff x="1745" y="2750"/>
              <a:chExt cx="862" cy="313"/>
            </a:xfrm>
          </p:grpSpPr>
          <p:grpSp>
            <p:nvGrpSpPr>
              <p:cNvPr id="51223" name="组合 9239"/>
              <p:cNvGrpSpPr/>
              <p:nvPr/>
            </p:nvGrpSpPr>
            <p:grpSpPr>
              <a:xfrm>
                <a:off x="1745" y="2750"/>
                <a:ext cx="635" cy="313"/>
                <a:chOff x="1292" y="1288"/>
                <a:chExt cx="635" cy="313"/>
              </a:xfrm>
            </p:grpSpPr>
            <p:sp>
              <p:nvSpPr>
                <p:cNvPr id="51224" name="文本框 9240"/>
                <p:cNvSpPr txBox="1"/>
                <p:nvPr/>
              </p:nvSpPr>
              <p:spPr>
                <a:xfrm>
                  <a:off x="1292" y="1320"/>
                  <a:ext cx="635" cy="28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altLang="zh-CN" sz="2300" b="1">
                      <a:latin typeface="Tahoma" panose="020B0604030504040204" pitchFamily="34" charset="0"/>
                    </a:rPr>
                    <a:t>X</a:t>
                  </a:r>
                </a:p>
              </p:txBody>
            </p:sp>
            <p:sp>
              <p:nvSpPr>
                <p:cNvPr id="9242" name="文本框 9241"/>
                <p:cNvSpPr txBox="1"/>
                <p:nvPr/>
              </p:nvSpPr>
              <p:spPr>
                <a:xfrm>
                  <a:off x="1338" y="1288"/>
                  <a:ext cx="363" cy="22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  <a:buClrTx/>
                  </a:pPr>
                  <a:r>
                    <a:rPr lang="en-US" altLang="zh-CN" sz="1700" b="1" noProof="1">
                      <a:effectLst>
                        <a:outerShdw blurRad="38100" dist="38100" dir="2700000">
                          <a:srgbClr val="C0C0C0"/>
                        </a:outerShdw>
                      </a:effectLst>
                      <a:latin typeface="Tahoma" panose="020B0604030504040204" pitchFamily="34" charset="0"/>
                    </a:rPr>
                    <a:t>B</a:t>
                  </a:r>
                </a:p>
              </p:txBody>
            </p:sp>
          </p:grpSp>
          <p:grpSp>
            <p:nvGrpSpPr>
              <p:cNvPr id="51226" name="组合 9242"/>
              <p:cNvGrpSpPr/>
              <p:nvPr/>
            </p:nvGrpSpPr>
            <p:grpSpPr>
              <a:xfrm>
                <a:off x="1972" y="2750"/>
                <a:ext cx="635" cy="313"/>
                <a:chOff x="1973" y="1616"/>
                <a:chExt cx="635" cy="313"/>
              </a:xfrm>
            </p:grpSpPr>
            <p:sp>
              <p:nvSpPr>
                <p:cNvPr id="51227" name="文本框 9243"/>
                <p:cNvSpPr txBox="1"/>
                <p:nvPr/>
              </p:nvSpPr>
              <p:spPr>
                <a:xfrm>
                  <a:off x="1973" y="1648"/>
                  <a:ext cx="635" cy="28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altLang="zh-CN" sz="2300" b="1">
                      <a:latin typeface="Tahoma" panose="020B0604030504040204" pitchFamily="34" charset="0"/>
                    </a:rPr>
                    <a:t>X</a:t>
                  </a:r>
                </a:p>
              </p:txBody>
            </p:sp>
            <p:sp>
              <p:nvSpPr>
                <p:cNvPr id="9245" name="文本框 9244"/>
                <p:cNvSpPr txBox="1"/>
                <p:nvPr/>
              </p:nvSpPr>
              <p:spPr>
                <a:xfrm>
                  <a:off x="2019" y="1616"/>
                  <a:ext cx="363" cy="22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  <a:buClrTx/>
                  </a:pPr>
                  <a:r>
                    <a:rPr lang="en-US" altLang="zh-CN" sz="1700" b="1" noProof="1">
                      <a:effectLst>
                        <a:outerShdw blurRad="38100" dist="38100" dir="2700000">
                          <a:srgbClr val="C0C0C0"/>
                        </a:outerShdw>
                      </a:effectLst>
                      <a:latin typeface="Tahoma" panose="020B0604030504040204" pitchFamily="34" charset="0"/>
                    </a:rPr>
                    <a:t>b</a:t>
                  </a:r>
                </a:p>
              </p:txBody>
            </p:sp>
          </p:grpSp>
        </p:grpSp>
      </p:grpSp>
      <p:grpSp>
        <p:nvGrpSpPr>
          <p:cNvPr id="9246" name="组合 9245"/>
          <p:cNvGrpSpPr/>
          <p:nvPr/>
        </p:nvGrpSpPr>
        <p:grpSpPr>
          <a:xfrm>
            <a:off x="2338615" y="2615876"/>
            <a:ext cx="1343908" cy="539875"/>
            <a:chOff x="1429" y="1865"/>
            <a:chExt cx="635" cy="340"/>
          </a:xfrm>
        </p:grpSpPr>
        <p:grpSp>
          <p:nvGrpSpPr>
            <p:cNvPr id="51230" name="组合 9246"/>
            <p:cNvGrpSpPr/>
            <p:nvPr/>
          </p:nvGrpSpPr>
          <p:grpSpPr>
            <a:xfrm>
              <a:off x="1430" y="1888"/>
              <a:ext cx="319" cy="317"/>
              <a:chOff x="1428" y="1888"/>
              <a:chExt cx="319" cy="317"/>
            </a:xfrm>
          </p:grpSpPr>
          <p:sp>
            <p:nvSpPr>
              <p:cNvPr id="51231" name="椭圆 9247"/>
              <p:cNvSpPr/>
              <p:nvPr/>
            </p:nvSpPr>
            <p:spPr>
              <a:xfrm>
                <a:off x="1429" y="1888"/>
                <a:ext cx="318" cy="317"/>
              </a:xfrm>
              <a:prstGeom prst="ellipse">
                <a:avLst/>
              </a:prstGeom>
              <a:solidFill>
                <a:schemeClr val="tx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1232" name="文本框 9248"/>
              <p:cNvSpPr txBox="1"/>
              <p:nvPr/>
            </p:nvSpPr>
            <p:spPr>
              <a:xfrm>
                <a:off x="1428" y="1929"/>
                <a:ext cx="318" cy="23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zh-CN" altLang="zh-CN" b="1">
                  <a:solidFill>
                    <a:schemeClr val="bg1"/>
                  </a:solidFill>
                  <a:latin typeface="Tahoma" panose="020B060403050404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1233" name="组合 9249"/>
            <p:cNvGrpSpPr/>
            <p:nvPr/>
          </p:nvGrpSpPr>
          <p:grpSpPr>
            <a:xfrm>
              <a:off x="1429" y="1865"/>
              <a:ext cx="635" cy="326"/>
              <a:chOff x="1519" y="1752"/>
              <a:chExt cx="635" cy="326"/>
            </a:xfrm>
          </p:grpSpPr>
          <p:sp>
            <p:nvSpPr>
              <p:cNvPr id="51234" name="文本框 9250"/>
              <p:cNvSpPr txBox="1"/>
              <p:nvPr/>
            </p:nvSpPr>
            <p:spPr>
              <a:xfrm>
                <a:off x="1519" y="1797"/>
                <a:ext cx="635" cy="28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300" b="1">
                    <a:solidFill>
                      <a:schemeClr val="bg1"/>
                    </a:solidFill>
                    <a:latin typeface="Tahoma" panose="020B0604030504040204" pitchFamily="34" charset="0"/>
                  </a:rPr>
                  <a:t>X</a:t>
                </a:r>
              </a:p>
            </p:txBody>
          </p:sp>
          <p:sp>
            <p:nvSpPr>
              <p:cNvPr id="9252" name="文本框 9251"/>
              <p:cNvSpPr txBox="1"/>
              <p:nvPr/>
            </p:nvSpPr>
            <p:spPr>
              <a:xfrm>
                <a:off x="1565" y="1752"/>
                <a:ext cx="363" cy="22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  <a:buClrTx/>
                </a:pPr>
                <a:r>
                  <a:rPr lang="en-US" altLang="zh-CN" sz="1700" b="1" noProof="1">
                    <a:solidFill>
                      <a:schemeClr val="bg1"/>
                    </a:solidFill>
                    <a:effectLst>
                      <a:outerShdw blurRad="38100" dist="38100" dir="2700000">
                        <a:srgbClr val="C0C0C0"/>
                      </a:outerShdw>
                    </a:effectLst>
                    <a:latin typeface="Tahoma" panose="020B0604030504040204" pitchFamily="34" charset="0"/>
                  </a:rPr>
                  <a:t>B</a:t>
                </a:r>
              </a:p>
            </p:txBody>
          </p:sp>
        </p:grpSp>
      </p:grpSp>
      <p:grpSp>
        <p:nvGrpSpPr>
          <p:cNvPr id="9253" name="组合 9252"/>
          <p:cNvGrpSpPr/>
          <p:nvPr/>
        </p:nvGrpSpPr>
        <p:grpSpPr>
          <a:xfrm>
            <a:off x="4448655" y="2725461"/>
            <a:ext cx="1343908" cy="503357"/>
            <a:chOff x="2381" y="1888"/>
            <a:chExt cx="635" cy="317"/>
          </a:xfrm>
        </p:grpSpPr>
        <p:grpSp>
          <p:nvGrpSpPr>
            <p:cNvPr id="51237" name="组合 9253"/>
            <p:cNvGrpSpPr/>
            <p:nvPr/>
          </p:nvGrpSpPr>
          <p:grpSpPr>
            <a:xfrm>
              <a:off x="2381" y="1888"/>
              <a:ext cx="318" cy="317"/>
              <a:chOff x="2380" y="1888"/>
              <a:chExt cx="318" cy="317"/>
            </a:xfrm>
          </p:grpSpPr>
          <p:sp>
            <p:nvSpPr>
              <p:cNvPr id="51238" name="椭圆 9254"/>
              <p:cNvSpPr/>
              <p:nvPr/>
            </p:nvSpPr>
            <p:spPr>
              <a:xfrm>
                <a:off x="2380" y="1888"/>
                <a:ext cx="318" cy="317"/>
              </a:xfrm>
              <a:prstGeom prst="ellipse">
                <a:avLst/>
              </a:prstGeom>
              <a:solidFill>
                <a:schemeClr val="tx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1239" name="文本框 9255"/>
              <p:cNvSpPr txBox="1"/>
              <p:nvPr/>
            </p:nvSpPr>
            <p:spPr>
              <a:xfrm>
                <a:off x="2381" y="1933"/>
                <a:ext cx="317" cy="23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zh-CN" altLang="zh-CN" b="1">
                  <a:solidFill>
                    <a:schemeClr val="bg1"/>
                  </a:solidFill>
                  <a:latin typeface="Tahoma" panose="020B060403050404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1240" name="组合 9256"/>
            <p:cNvGrpSpPr/>
            <p:nvPr/>
          </p:nvGrpSpPr>
          <p:grpSpPr>
            <a:xfrm>
              <a:off x="2381" y="1888"/>
              <a:ext cx="635" cy="314"/>
              <a:chOff x="3424" y="2240"/>
              <a:chExt cx="635" cy="314"/>
            </a:xfrm>
          </p:grpSpPr>
          <p:sp>
            <p:nvSpPr>
              <p:cNvPr id="51241" name="文本框 9257"/>
              <p:cNvSpPr txBox="1"/>
              <p:nvPr/>
            </p:nvSpPr>
            <p:spPr>
              <a:xfrm>
                <a:off x="3424" y="2273"/>
                <a:ext cx="635" cy="28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300" b="1">
                    <a:solidFill>
                      <a:schemeClr val="bg1"/>
                    </a:solidFill>
                    <a:latin typeface="Tahoma" panose="020B0604030504040204" pitchFamily="34" charset="0"/>
                  </a:rPr>
                  <a:t>X</a:t>
                </a:r>
              </a:p>
            </p:txBody>
          </p:sp>
          <p:sp>
            <p:nvSpPr>
              <p:cNvPr id="9259" name="文本框 9258"/>
              <p:cNvSpPr txBox="1"/>
              <p:nvPr/>
            </p:nvSpPr>
            <p:spPr>
              <a:xfrm>
                <a:off x="3470" y="2240"/>
                <a:ext cx="363" cy="22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  <a:buClrTx/>
                </a:pPr>
                <a:r>
                  <a:rPr lang="en-US" altLang="zh-CN" sz="1700" b="1" noProof="1">
                    <a:solidFill>
                      <a:schemeClr val="bg1"/>
                    </a:solidFill>
                    <a:effectLst>
                      <a:outerShdw blurRad="38100" dist="38100" dir="2700000">
                        <a:srgbClr val="C0C0C0"/>
                      </a:outerShdw>
                    </a:effectLst>
                    <a:latin typeface="Tahoma" panose="020B0604030504040204" pitchFamily="34" charset="0"/>
                  </a:rPr>
                  <a:t>b</a:t>
                </a:r>
              </a:p>
            </p:txBody>
          </p:sp>
        </p:grpSp>
      </p:grpSp>
      <p:grpSp>
        <p:nvGrpSpPr>
          <p:cNvPr id="9260" name="组合 9259"/>
          <p:cNvGrpSpPr/>
          <p:nvPr/>
        </p:nvGrpSpPr>
        <p:grpSpPr>
          <a:xfrm>
            <a:off x="9151289" y="2652423"/>
            <a:ext cx="865606" cy="503356"/>
            <a:chOff x="4648" y="1888"/>
            <a:chExt cx="409" cy="317"/>
          </a:xfrm>
        </p:grpSpPr>
        <p:grpSp>
          <p:nvGrpSpPr>
            <p:cNvPr id="51244" name="组合 9260"/>
            <p:cNvGrpSpPr/>
            <p:nvPr/>
          </p:nvGrpSpPr>
          <p:grpSpPr>
            <a:xfrm>
              <a:off x="4648" y="1888"/>
              <a:ext cx="409" cy="317"/>
              <a:chOff x="4648" y="1888"/>
              <a:chExt cx="409" cy="317"/>
            </a:xfrm>
          </p:grpSpPr>
          <p:sp>
            <p:nvSpPr>
              <p:cNvPr id="51245" name="椭圆 9261"/>
              <p:cNvSpPr/>
              <p:nvPr/>
            </p:nvSpPr>
            <p:spPr>
              <a:xfrm>
                <a:off x="4648" y="1888"/>
                <a:ext cx="318" cy="317"/>
              </a:xfrm>
              <a:prstGeom prst="ellipse">
                <a:avLst/>
              </a:prstGeom>
              <a:solidFill>
                <a:schemeClr val="tx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1246" name="文本框 9262"/>
              <p:cNvSpPr txBox="1"/>
              <p:nvPr/>
            </p:nvSpPr>
            <p:spPr>
              <a:xfrm>
                <a:off x="4649" y="1933"/>
                <a:ext cx="408" cy="23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zh-CN" altLang="zh-CN" b="1">
                  <a:solidFill>
                    <a:schemeClr val="bg1"/>
                  </a:solidFill>
                  <a:latin typeface="Tahoma" panose="020B060403050404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51247" name="文本框 9263"/>
            <p:cNvSpPr txBox="1"/>
            <p:nvPr/>
          </p:nvSpPr>
          <p:spPr>
            <a:xfrm>
              <a:off x="4694" y="1933"/>
              <a:ext cx="317" cy="23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solidFill>
                    <a:schemeClr val="bg1"/>
                  </a:solidFill>
                  <a:latin typeface="Tahoma" panose="020B0604030504040204" pitchFamily="34" charset="0"/>
                  <a:ea typeface="宋体" panose="02010600030101010101" pitchFamily="2" charset="-122"/>
                </a:rPr>
                <a:t>Y</a:t>
              </a:r>
            </a:p>
          </p:txBody>
        </p:sp>
      </p:grpSp>
      <p:grpSp>
        <p:nvGrpSpPr>
          <p:cNvPr id="9265" name="组合 9264"/>
          <p:cNvGrpSpPr/>
          <p:nvPr/>
        </p:nvGrpSpPr>
        <p:grpSpPr>
          <a:xfrm>
            <a:off x="6753405" y="2646064"/>
            <a:ext cx="1439146" cy="509706"/>
            <a:chOff x="3515" y="1884"/>
            <a:chExt cx="680" cy="321"/>
          </a:xfrm>
        </p:grpSpPr>
        <p:grpSp>
          <p:nvGrpSpPr>
            <p:cNvPr id="51249" name="组合 9265"/>
            <p:cNvGrpSpPr/>
            <p:nvPr/>
          </p:nvGrpSpPr>
          <p:grpSpPr>
            <a:xfrm>
              <a:off x="3515" y="1888"/>
              <a:ext cx="408" cy="317"/>
              <a:chOff x="3515" y="1888"/>
              <a:chExt cx="408" cy="317"/>
            </a:xfrm>
          </p:grpSpPr>
          <p:sp>
            <p:nvSpPr>
              <p:cNvPr id="51250" name="椭圆 9266"/>
              <p:cNvSpPr/>
              <p:nvPr/>
            </p:nvSpPr>
            <p:spPr>
              <a:xfrm>
                <a:off x="3560" y="1888"/>
                <a:ext cx="318" cy="317"/>
              </a:xfrm>
              <a:prstGeom prst="ellipse">
                <a:avLst/>
              </a:prstGeom>
              <a:solidFill>
                <a:schemeClr val="tx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1251" name="文本框 9267"/>
              <p:cNvSpPr txBox="1"/>
              <p:nvPr/>
            </p:nvSpPr>
            <p:spPr>
              <a:xfrm>
                <a:off x="3515" y="1933"/>
                <a:ext cx="408" cy="23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zh-CN" altLang="zh-CN" b="1">
                  <a:solidFill>
                    <a:schemeClr val="bg1"/>
                  </a:solidFill>
                  <a:latin typeface="Tahoma" panose="020B060403050404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1252" name="组合 9268"/>
            <p:cNvGrpSpPr/>
            <p:nvPr/>
          </p:nvGrpSpPr>
          <p:grpSpPr>
            <a:xfrm>
              <a:off x="3560" y="1884"/>
              <a:ext cx="635" cy="314"/>
              <a:chOff x="3424" y="2240"/>
              <a:chExt cx="635" cy="314"/>
            </a:xfrm>
          </p:grpSpPr>
          <p:sp>
            <p:nvSpPr>
              <p:cNvPr id="51253" name="文本框 9269"/>
              <p:cNvSpPr txBox="1"/>
              <p:nvPr/>
            </p:nvSpPr>
            <p:spPr>
              <a:xfrm>
                <a:off x="3424" y="2273"/>
                <a:ext cx="635" cy="28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300" b="1">
                    <a:solidFill>
                      <a:schemeClr val="bg1"/>
                    </a:solidFill>
                    <a:latin typeface="Tahoma" panose="020B0604030504040204" pitchFamily="34" charset="0"/>
                  </a:rPr>
                  <a:t>X</a:t>
                </a:r>
              </a:p>
            </p:txBody>
          </p:sp>
          <p:sp>
            <p:nvSpPr>
              <p:cNvPr id="9271" name="文本框 9270"/>
              <p:cNvSpPr txBox="1"/>
              <p:nvPr/>
            </p:nvSpPr>
            <p:spPr>
              <a:xfrm>
                <a:off x="3470" y="2240"/>
                <a:ext cx="363" cy="22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  <a:buClrTx/>
                </a:pPr>
                <a:r>
                  <a:rPr lang="en-US" altLang="zh-CN" sz="1700" b="1" noProof="1">
                    <a:solidFill>
                      <a:schemeClr val="bg1"/>
                    </a:solidFill>
                    <a:effectLst>
                      <a:outerShdw blurRad="38100" dist="38100" dir="2700000">
                        <a:srgbClr val="C0C0C0"/>
                      </a:outerShdw>
                    </a:effectLst>
                    <a:latin typeface="Tahoma" panose="020B0604030504040204" pitchFamily="34" charset="0"/>
                  </a:rPr>
                  <a:t>b</a:t>
                </a:r>
              </a:p>
            </p:txBody>
          </p:sp>
        </p:grpSp>
      </p:grpSp>
      <p:grpSp>
        <p:nvGrpSpPr>
          <p:cNvPr id="9272" name="组合 9271"/>
          <p:cNvGrpSpPr/>
          <p:nvPr/>
        </p:nvGrpSpPr>
        <p:grpSpPr>
          <a:xfrm>
            <a:off x="1858193" y="4597551"/>
            <a:ext cx="2207398" cy="720892"/>
            <a:chOff x="1202" y="3157"/>
            <a:chExt cx="1043" cy="454"/>
          </a:xfrm>
        </p:grpSpPr>
        <p:grpSp>
          <p:nvGrpSpPr>
            <p:cNvPr id="51256" name="组合 9272"/>
            <p:cNvGrpSpPr/>
            <p:nvPr/>
          </p:nvGrpSpPr>
          <p:grpSpPr>
            <a:xfrm>
              <a:off x="1202" y="3157"/>
              <a:ext cx="862" cy="454"/>
              <a:chOff x="1202" y="3157"/>
              <a:chExt cx="862" cy="454"/>
            </a:xfrm>
          </p:grpSpPr>
          <p:sp>
            <p:nvSpPr>
              <p:cNvPr id="51257" name="椭圆 9273"/>
              <p:cNvSpPr/>
              <p:nvPr/>
            </p:nvSpPr>
            <p:spPr>
              <a:xfrm>
                <a:off x="1202" y="3157"/>
                <a:ext cx="816" cy="454"/>
              </a:xfrm>
              <a:prstGeom prst="ellipse">
                <a:avLst/>
              </a:prstGeom>
              <a:solidFill>
                <a:srgbClr val="00FF00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1258" name="文本框 9274"/>
              <p:cNvSpPr txBox="1"/>
              <p:nvPr/>
            </p:nvSpPr>
            <p:spPr>
              <a:xfrm>
                <a:off x="1338" y="3249"/>
                <a:ext cx="726" cy="23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zh-CN" altLang="zh-CN" b="1">
                  <a:solidFill>
                    <a:schemeClr val="accent2"/>
                  </a:solidFill>
                  <a:latin typeface="Tahoma" panose="020B060403050404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1259" name="组合 9275"/>
            <p:cNvGrpSpPr/>
            <p:nvPr/>
          </p:nvGrpSpPr>
          <p:grpSpPr>
            <a:xfrm>
              <a:off x="1383" y="3239"/>
              <a:ext cx="862" cy="313"/>
              <a:chOff x="1745" y="2750"/>
              <a:chExt cx="862" cy="313"/>
            </a:xfrm>
          </p:grpSpPr>
          <p:grpSp>
            <p:nvGrpSpPr>
              <p:cNvPr id="51260" name="组合 9276"/>
              <p:cNvGrpSpPr/>
              <p:nvPr/>
            </p:nvGrpSpPr>
            <p:grpSpPr>
              <a:xfrm>
                <a:off x="1745" y="2750"/>
                <a:ext cx="635" cy="313"/>
                <a:chOff x="1292" y="1288"/>
                <a:chExt cx="635" cy="313"/>
              </a:xfrm>
            </p:grpSpPr>
            <p:sp>
              <p:nvSpPr>
                <p:cNvPr id="51261" name="文本框 9277"/>
                <p:cNvSpPr txBox="1"/>
                <p:nvPr/>
              </p:nvSpPr>
              <p:spPr>
                <a:xfrm>
                  <a:off x="1292" y="1320"/>
                  <a:ext cx="635" cy="28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altLang="zh-CN" sz="2300" b="1">
                      <a:latin typeface="Tahoma" panose="020B0604030504040204" pitchFamily="34" charset="0"/>
                    </a:rPr>
                    <a:t>X</a:t>
                  </a:r>
                </a:p>
              </p:txBody>
            </p:sp>
            <p:sp>
              <p:nvSpPr>
                <p:cNvPr id="9279" name="文本框 9278"/>
                <p:cNvSpPr txBox="1"/>
                <p:nvPr/>
              </p:nvSpPr>
              <p:spPr>
                <a:xfrm>
                  <a:off x="1338" y="1288"/>
                  <a:ext cx="363" cy="22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  <a:buClrTx/>
                  </a:pPr>
                  <a:r>
                    <a:rPr lang="en-US" altLang="zh-CN" sz="1700" b="1" noProof="1">
                      <a:effectLst>
                        <a:outerShdw blurRad="38100" dist="38100" dir="2700000">
                          <a:srgbClr val="C0C0C0"/>
                        </a:outerShdw>
                      </a:effectLst>
                      <a:latin typeface="Tahoma" panose="020B0604030504040204" pitchFamily="34" charset="0"/>
                    </a:rPr>
                    <a:t>B</a:t>
                  </a:r>
                </a:p>
              </p:txBody>
            </p:sp>
          </p:grpSp>
          <p:grpSp>
            <p:nvGrpSpPr>
              <p:cNvPr id="51263" name="组合 9279"/>
              <p:cNvGrpSpPr/>
              <p:nvPr/>
            </p:nvGrpSpPr>
            <p:grpSpPr>
              <a:xfrm>
                <a:off x="1972" y="2750"/>
                <a:ext cx="635" cy="313"/>
                <a:chOff x="1973" y="1616"/>
                <a:chExt cx="635" cy="313"/>
              </a:xfrm>
            </p:grpSpPr>
            <p:sp>
              <p:nvSpPr>
                <p:cNvPr id="51264" name="文本框 9280"/>
                <p:cNvSpPr txBox="1"/>
                <p:nvPr/>
              </p:nvSpPr>
              <p:spPr>
                <a:xfrm>
                  <a:off x="1973" y="1648"/>
                  <a:ext cx="635" cy="28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altLang="zh-CN" sz="2300" b="1">
                      <a:latin typeface="Tahoma" panose="020B0604030504040204" pitchFamily="34" charset="0"/>
                    </a:rPr>
                    <a:t>X</a:t>
                  </a:r>
                </a:p>
              </p:txBody>
            </p:sp>
            <p:sp>
              <p:nvSpPr>
                <p:cNvPr id="9282" name="文本框 9281"/>
                <p:cNvSpPr txBox="1"/>
                <p:nvPr/>
              </p:nvSpPr>
              <p:spPr>
                <a:xfrm>
                  <a:off x="2019" y="1616"/>
                  <a:ext cx="363" cy="22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  <a:buClrTx/>
                  </a:pPr>
                  <a:r>
                    <a:rPr lang="en-US" altLang="zh-CN" sz="1700" b="1" noProof="1">
                      <a:effectLst>
                        <a:outerShdw blurRad="38100" dist="38100" dir="2700000">
                          <a:srgbClr val="C0C0C0"/>
                        </a:outerShdw>
                      </a:effectLst>
                      <a:latin typeface="Tahoma" panose="020B0604030504040204" pitchFamily="34" charset="0"/>
                    </a:rPr>
                    <a:t>b</a:t>
                  </a:r>
                </a:p>
              </p:txBody>
            </p:sp>
          </p:grpSp>
        </p:grpSp>
      </p:grpSp>
      <p:grpSp>
        <p:nvGrpSpPr>
          <p:cNvPr id="9283" name="组合 9282"/>
          <p:cNvGrpSpPr/>
          <p:nvPr/>
        </p:nvGrpSpPr>
        <p:grpSpPr>
          <a:xfrm>
            <a:off x="6560827" y="4670592"/>
            <a:ext cx="1917450" cy="720892"/>
            <a:chOff x="3424" y="3158"/>
            <a:chExt cx="906" cy="454"/>
          </a:xfrm>
        </p:grpSpPr>
        <p:grpSp>
          <p:nvGrpSpPr>
            <p:cNvPr id="51267" name="组合 9283"/>
            <p:cNvGrpSpPr/>
            <p:nvPr/>
          </p:nvGrpSpPr>
          <p:grpSpPr>
            <a:xfrm>
              <a:off x="3424" y="3158"/>
              <a:ext cx="906" cy="454"/>
              <a:chOff x="3425" y="3157"/>
              <a:chExt cx="906" cy="454"/>
            </a:xfrm>
          </p:grpSpPr>
          <p:sp>
            <p:nvSpPr>
              <p:cNvPr id="51268" name="椭圆 9284"/>
              <p:cNvSpPr/>
              <p:nvPr/>
            </p:nvSpPr>
            <p:spPr>
              <a:xfrm>
                <a:off x="3425" y="3157"/>
                <a:ext cx="816" cy="454"/>
              </a:xfrm>
              <a:prstGeom prst="ellipse">
                <a:avLst/>
              </a:prstGeom>
              <a:solidFill>
                <a:schemeClr val="hlink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1269" name="文本框 9285"/>
              <p:cNvSpPr txBox="1"/>
              <p:nvPr/>
            </p:nvSpPr>
            <p:spPr>
              <a:xfrm>
                <a:off x="3605" y="3290"/>
                <a:ext cx="726" cy="23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zh-CN" altLang="zh-CN" b="1">
                  <a:solidFill>
                    <a:schemeClr val="accent2"/>
                  </a:solidFill>
                  <a:latin typeface="Tahoma" panose="020B060403050404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1270" name="组合 9286"/>
            <p:cNvGrpSpPr/>
            <p:nvPr/>
          </p:nvGrpSpPr>
          <p:grpSpPr>
            <a:xfrm>
              <a:off x="3606" y="3239"/>
              <a:ext cx="635" cy="313"/>
              <a:chOff x="3696" y="3057"/>
              <a:chExt cx="635" cy="313"/>
            </a:xfrm>
          </p:grpSpPr>
          <p:grpSp>
            <p:nvGrpSpPr>
              <p:cNvPr id="51271" name="组合 9287"/>
              <p:cNvGrpSpPr/>
              <p:nvPr/>
            </p:nvGrpSpPr>
            <p:grpSpPr>
              <a:xfrm>
                <a:off x="3696" y="3057"/>
                <a:ext cx="635" cy="313"/>
                <a:chOff x="1292" y="1288"/>
                <a:chExt cx="635" cy="313"/>
              </a:xfrm>
            </p:grpSpPr>
            <p:sp>
              <p:nvSpPr>
                <p:cNvPr id="51272" name="文本框 9288"/>
                <p:cNvSpPr txBox="1"/>
                <p:nvPr/>
              </p:nvSpPr>
              <p:spPr>
                <a:xfrm>
                  <a:off x="1292" y="1320"/>
                  <a:ext cx="635" cy="28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altLang="zh-CN" sz="2300" b="1">
                      <a:latin typeface="Tahoma" panose="020B0604030504040204" pitchFamily="34" charset="0"/>
                    </a:rPr>
                    <a:t>X</a:t>
                  </a:r>
                </a:p>
              </p:txBody>
            </p:sp>
            <p:sp>
              <p:nvSpPr>
                <p:cNvPr id="9290" name="文本框 9289"/>
                <p:cNvSpPr txBox="1"/>
                <p:nvPr/>
              </p:nvSpPr>
              <p:spPr>
                <a:xfrm>
                  <a:off x="1338" y="1288"/>
                  <a:ext cx="363" cy="22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  <a:buClrTx/>
                  </a:pPr>
                  <a:r>
                    <a:rPr lang="en-US" altLang="zh-CN" sz="1700" b="1" noProof="1">
                      <a:effectLst>
                        <a:outerShdw blurRad="38100" dist="38100" dir="2700000">
                          <a:srgbClr val="C0C0C0"/>
                        </a:outerShdw>
                      </a:effectLst>
                      <a:latin typeface="Tahoma" panose="020B0604030504040204" pitchFamily="34" charset="0"/>
                    </a:rPr>
                    <a:t>B</a:t>
                  </a:r>
                </a:p>
              </p:txBody>
            </p:sp>
          </p:grpSp>
          <p:sp>
            <p:nvSpPr>
              <p:cNvPr id="9291" name="文本框 9290"/>
              <p:cNvSpPr txBox="1"/>
              <p:nvPr/>
            </p:nvSpPr>
            <p:spPr>
              <a:xfrm>
                <a:off x="3922" y="3089"/>
                <a:ext cx="272" cy="28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  <a:buClrTx/>
                </a:pPr>
                <a:r>
                  <a:rPr lang="en-US" altLang="zh-CN" sz="2300" b="1" noProof="1">
                    <a:effectLst>
                      <a:outerShdw blurRad="38100" dist="38100" dir="2700000">
                        <a:srgbClr val="C0C0C0"/>
                      </a:outerShdw>
                    </a:effectLst>
                    <a:latin typeface="Tahoma" panose="020B0604030504040204" pitchFamily="34" charset="0"/>
                  </a:rPr>
                  <a:t>Y</a:t>
                </a:r>
              </a:p>
            </p:txBody>
          </p:sp>
        </p:grpSp>
      </p:grpSp>
      <p:grpSp>
        <p:nvGrpSpPr>
          <p:cNvPr id="9292" name="组合 9291"/>
          <p:cNvGrpSpPr/>
          <p:nvPr/>
        </p:nvGrpSpPr>
        <p:grpSpPr>
          <a:xfrm>
            <a:off x="8768225" y="4599136"/>
            <a:ext cx="2110041" cy="720892"/>
            <a:chOff x="4467" y="3158"/>
            <a:chExt cx="997" cy="454"/>
          </a:xfrm>
        </p:grpSpPr>
        <p:grpSp>
          <p:nvGrpSpPr>
            <p:cNvPr id="51276" name="组合 9292"/>
            <p:cNvGrpSpPr/>
            <p:nvPr/>
          </p:nvGrpSpPr>
          <p:grpSpPr>
            <a:xfrm>
              <a:off x="4467" y="3158"/>
              <a:ext cx="997" cy="454"/>
              <a:chOff x="4467" y="3158"/>
              <a:chExt cx="997" cy="454"/>
            </a:xfrm>
          </p:grpSpPr>
          <p:sp>
            <p:nvSpPr>
              <p:cNvPr id="51277" name="椭圆 9293"/>
              <p:cNvSpPr/>
              <p:nvPr/>
            </p:nvSpPr>
            <p:spPr>
              <a:xfrm>
                <a:off x="4467" y="3158"/>
                <a:ext cx="816" cy="454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1278" name="文本框 9294"/>
              <p:cNvSpPr txBox="1"/>
              <p:nvPr/>
            </p:nvSpPr>
            <p:spPr>
              <a:xfrm>
                <a:off x="4693" y="3250"/>
                <a:ext cx="771" cy="23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zh-CN" altLang="zh-CN" b="1">
                  <a:solidFill>
                    <a:schemeClr val="accent2"/>
                  </a:solidFill>
                  <a:latin typeface="Tahoma" panose="020B060403050404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1279" name="组合 9295"/>
            <p:cNvGrpSpPr/>
            <p:nvPr/>
          </p:nvGrpSpPr>
          <p:grpSpPr>
            <a:xfrm>
              <a:off x="4649" y="3203"/>
              <a:ext cx="635" cy="313"/>
              <a:chOff x="3696" y="3057"/>
              <a:chExt cx="635" cy="313"/>
            </a:xfrm>
          </p:grpSpPr>
          <p:grpSp>
            <p:nvGrpSpPr>
              <p:cNvPr id="51280" name="组合 9296"/>
              <p:cNvGrpSpPr/>
              <p:nvPr/>
            </p:nvGrpSpPr>
            <p:grpSpPr>
              <a:xfrm>
                <a:off x="3696" y="3057"/>
                <a:ext cx="635" cy="313"/>
                <a:chOff x="1292" y="1288"/>
                <a:chExt cx="635" cy="313"/>
              </a:xfrm>
            </p:grpSpPr>
            <p:sp>
              <p:nvSpPr>
                <p:cNvPr id="51281" name="文本框 9297"/>
                <p:cNvSpPr txBox="1"/>
                <p:nvPr/>
              </p:nvSpPr>
              <p:spPr>
                <a:xfrm>
                  <a:off x="1292" y="1320"/>
                  <a:ext cx="635" cy="28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altLang="zh-CN" sz="2300" b="1">
                      <a:latin typeface="Tahoma" panose="020B0604030504040204" pitchFamily="34" charset="0"/>
                    </a:rPr>
                    <a:t>X</a:t>
                  </a:r>
                </a:p>
              </p:txBody>
            </p:sp>
            <p:sp>
              <p:nvSpPr>
                <p:cNvPr id="9299" name="文本框 9298"/>
                <p:cNvSpPr txBox="1"/>
                <p:nvPr/>
              </p:nvSpPr>
              <p:spPr>
                <a:xfrm>
                  <a:off x="1338" y="1288"/>
                  <a:ext cx="363" cy="22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  <a:buClrTx/>
                  </a:pPr>
                  <a:r>
                    <a:rPr lang="en-US" altLang="zh-CN" sz="1700" b="1" noProof="1">
                      <a:effectLst>
                        <a:outerShdw blurRad="38100" dist="38100" dir="2700000">
                          <a:srgbClr val="C0C0C0"/>
                        </a:outerShdw>
                      </a:effectLst>
                      <a:latin typeface="Tahoma" panose="020B0604030504040204" pitchFamily="34" charset="0"/>
                    </a:rPr>
                    <a:t>b</a:t>
                  </a:r>
                </a:p>
              </p:txBody>
            </p:sp>
          </p:grpSp>
          <p:sp>
            <p:nvSpPr>
              <p:cNvPr id="9300" name="文本框 9299"/>
              <p:cNvSpPr txBox="1"/>
              <p:nvPr/>
            </p:nvSpPr>
            <p:spPr>
              <a:xfrm>
                <a:off x="3922" y="3089"/>
                <a:ext cx="272" cy="28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  <a:buClrTx/>
                </a:pPr>
                <a:r>
                  <a:rPr lang="en-US" altLang="zh-CN" sz="2300" b="1" noProof="1">
                    <a:effectLst>
                      <a:outerShdw blurRad="38100" dist="38100" dir="2700000">
                        <a:srgbClr val="C0C0C0"/>
                      </a:outerShdw>
                    </a:effectLst>
                    <a:latin typeface="Tahoma" panose="020B0604030504040204" pitchFamily="34" charset="0"/>
                  </a:rPr>
                  <a:t>Y</a:t>
                </a:r>
              </a:p>
            </p:txBody>
          </p:sp>
        </p:grpSp>
      </p:grpSp>
      <p:grpSp>
        <p:nvGrpSpPr>
          <p:cNvPr id="9301" name="组合 9300"/>
          <p:cNvGrpSpPr/>
          <p:nvPr/>
        </p:nvGrpSpPr>
        <p:grpSpPr>
          <a:xfrm>
            <a:off x="7608440" y="1224281"/>
            <a:ext cx="2110041" cy="720892"/>
            <a:chOff x="4467" y="3158"/>
            <a:chExt cx="997" cy="454"/>
          </a:xfrm>
        </p:grpSpPr>
        <p:grpSp>
          <p:nvGrpSpPr>
            <p:cNvPr id="51285" name="组合 9301"/>
            <p:cNvGrpSpPr/>
            <p:nvPr/>
          </p:nvGrpSpPr>
          <p:grpSpPr>
            <a:xfrm>
              <a:off x="4467" y="3158"/>
              <a:ext cx="997" cy="454"/>
              <a:chOff x="4467" y="3158"/>
              <a:chExt cx="997" cy="454"/>
            </a:xfrm>
          </p:grpSpPr>
          <p:sp>
            <p:nvSpPr>
              <p:cNvPr id="51286" name="椭圆 9302"/>
              <p:cNvSpPr/>
              <p:nvPr/>
            </p:nvSpPr>
            <p:spPr>
              <a:xfrm>
                <a:off x="4467" y="3158"/>
                <a:ext cx="816" cy="454"/>
              </a:xfrm>
              <a:prstGeom prst="ellipse">
                <a:avLst/>
              </a:prstGeom>
              <a:solidFill>
                <a:srgbClr val="FF0066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1287" name="文本框 9303"/>
              <p:cNvSpPr txBox="1"/>
              <p:nvPr/>
            </p:nvSpPr>
            <p:spPr>
              <a:xfrm>
                <a:off x="4693" y="3250"/>
                <a:ext cx="771" cy="23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zh-CN" altLang="zh-CN" b="1">
                  <a:solidFill>
                    <a:schemeClr val="accent2"/>
                  </a:solidFill>
                  <a:latin typeface="Tahoma" panose="020B060403050404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1288" name="组合 9304"/>
            <p:cNvGrpSpPr/>
            <p:nvPr/>
          </p:nvGrpSpPr>
          <p:grpSpPr>
            <a:xfrm>
              <a:off x="4649" y="3203"/>
              <a:ext cx="635" cy="313"/>
              <a:chOff x="3696" y="3057"/>
              <a:chExt cx="635" cy="313"/>
            </a:xfrm>
          </p:grpSpPr>
          <p:grpSp>
            <p:nvGrpSpPr>
              <p:cNvPr id="51289" name="组合 9305"/>
              <p:cNvGrpSpPr/>
              <p:nvPr/>
            </p:nvGrpSpPr>
            <p:grpSpPr>
              <a:xfrm>
                <a:off x="3696" y="3057"/>
                <a:ext cx="635" cy="313"/>
                <a:chOff x="1292" y="1288"/>
                <a:chExt cx="635" cy="313"/>
              </a:xfrm>
            </p:grpSpPr>
            <p:sp>
              <p:nvSpPr>
                <p:cNvPr id="51290" name="文本框 9306"/>
                <p:cNvSpPr txBox="1"/>
                <p:nvPr/>
              </p:nvSpPr>
              <p:spPr>
                <a:xfrm>
                  <a:off x="1292" y="1320"/>
                  <a:ext cx="635" cy="28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altLang="zh-CN" sz="2300" b="1">
                      <a:latin typeface="Tahoma" panose="020B0604030504040204" pitchFamily="34" charset="0"/>
                    </a:rPr>
                    <a:t>X</a:t>
                  </a:r>
                </a:p>
              </p:txBody>
            </p:sp>
            <p:sp>
              <p:nvSpPr>
                <p:cNvPr id="9308" name="文本框 9307"/>
                <p:cNvSpPr txBox="1"/>
                <p:nvPr/>
              </p:nvSpPr>
              <p:spPr>
                <a:xfrm>
                  <a:off x="1338" y="1288"/>
                  <a:ext cx="363" cy="22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  <a:buClrTx/>
                  </a:pPr>
                  <a:r>
                    <a:rPr lang="en-US" altLang="zh-CN" sz="1700" b="1" noProof="1">
                      <a:effectLst>
                        <a:outerShdw blurRad="38100" dist="38100" dir="2700000">
                          <a:srgbClr val="C0C0C0"/>
                        </a:outerShdw>
                      </a:effectLst>
                      <a:latin typeface="Tahoma" panose="020B0604030504040204" pitchFamily="34" charset="0"/>
                    </a:rPr>
                    <a:t>b</a:t>
                  </a:r>
                </a:p>
              </p:txBody>
            </p:sp>
          </p:grpSp>
          <p:sp>
            <p:nvSpPr>
              <p:cNvPr id="9309" name="文本框 9308"/>
              <p:cNvSpPr txBox="1"/>
              <p:nvPr/>
            </p:nvSpPr>
            <p:spPr>
              <a:xfrm>
                <a:off x="3922" y="3089"/>
                <a:ext cx="272" cy="28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  <a:buClrTx/>
                </a:pPr>
                <a:r>
                  <a:rPr lang="en-US" altLang="zh-CN" sz="2300" b="1" noProof="1">
                    <a:effectLst>
                      <a:outerShdw blurRad="38100" dist="38100" dir="2700000">
                        <a:srgbClr val="C0C0C0"/>
                      </a:outerShdw>
                    </a:effectLst>
                    <a:latin typeface="Tahoma" panose="020B0604030504040204" pitchFamily="34" charset="0"/>
                  </a:rPr>
                  <a:t>Y</a:t>
                </a:r>
              </a:p>
            </p:txBody>
          </p:sp>
        </p:grpSp>
      </p:grpSp>
      <p:grpSp>
        <p:nvGrpSpPr>
          <p:cNvPr id="9310" name="组合 9309"/>
          <p:cNvGrpSpPr/>
          <p:nvPr/>
        </p:nvGrpSpPr>
        <p:grpSpPr>
          <a:xfrm>
            <a:off x="4154478" y="4692821"/>
            <a:ext cx="2234909" cy="652614"/>
            <a:chOff x="2448" y="3024"/>
            <a:chExt cx="1056" cy="454"/>
          </a:xfrm>
        </p:grpSpPr>
        <p:grpSp>
          <p:nvGrpSpPr>
            <p:cNvPr id="51294" name="组合 9310"/>
            <p:cNvGrpSpPr/>
            <p:nvPr/>
          </p:nvGrpSpPr>
          <p:grpSpPr>
            <a:xfrm>
              <a:off x="2448" y="3024"/>
              <a:ext cx="997" cy="454"/>
              <a:chOff x="4467" y="3158"/>
              <a:chExt cx="997" cy="454"/>
            </a:xfrm>
          </p:grpSpPr>
          <p:sp>
            <p:nvSpPr>
              <p:cNvPr id="51295" name="椭圆 9311"/>
              <p:cNvSpPr/>
              <p:nvPr/>
            </p:nvSpPr>
            <p:spPr>
              <a:xfrm>
                <a:off x="4467" y="3158"/>
                <a:ext cx="816" cy="454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1296" name="文本框 9312"/>
              <p:cNvSpPr txBox="1"/>
              <p:nvPr/>
            </p:nvSpPr>
            <p:spPr>
              <a:xfrm>
                <a:off x="4693" y="3250"/>
                <a:ext cx="771" cy="25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zh-CN" altLang="zh-CN" b="1">
                  <a:solidFill>
                    <a:schemeClr val="accent2"/>
                  </a:solidFill>
                  <a:latin typeface="Tahoma" panose="020B060403050404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1297" name="组合 9313"/>
            <p:cNvGrpSpPr/>
            <p:nvPr/>
          </p:nvGrpSpPr>
          <p:grpSpPr>
            <a:xfrm>
              <a:off x="2630" y="3069"/>
              <a:ext cx="635" cy="342"/>
              <a:chOff x="1292" y="1288"/>
              <a:chExt cx="635" cy="342"/>
            </a:xfrm>
          </p:grpSpPr>
          <p:sp>
            <p:nvSpPr>
              <p:cNvPr id="51298" name="文本框 9314"/>
              <p:cNvSpPr txBox="1"/>
              <p:nvPr/>
            </p:nvSpPr>
            <p:spPr>
              <a:xfrm>
                <a:off x="1292" y="1320"/>
                <a:ext cx="635" cy="3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300" b="1">
                    <a:latin typeface="Tahoma" panose="020B0604030504040204" pitchFamily="34" charset="0"/>
                  </a:rPr>
                  <a:t>X</a:t>
                </a:r>
              </a:p>
            </p:txBody>
          </p:sp>
          <p:sp>
            <p:nvSpPr>
              <p:cNvPr id="9316" name="文本框 9315"/>
              <p:cNvSpPr txBox="1"/>
              <p:nvPr/>
            </p:nvSpPr>
            <p:spPr>
              <a:xfrm>
                <a:off x="1338" y="1288"/>
                <a:ext cx="363" cy="24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  <a:buClrTx/>
                </a:pPr>
                <a:r>
                  <a:rPr lang="en-US" altLang="zh-CN" sz="1700" b="1" noProof="1">
                    <a:effectLst>
                      <a:outerShdw blurRad="38100" dist="38100" dir="2700000">
                        <a:srgbClr val="C0C0C0"/>
                      </a:outerShdw>
                    </a:effectLst>
                    <a:latin typeface="Tahoma" panose="020B0604030504040204" pitchFamily="34" charset="0"/>
                  </a:rPr>
                  <a:t>b</a:t>
                </a:r>
              </a:p>
            </p:txBody>
          </p:sp>
        </p:grpSp>
        <p:grpSp>
          <p:nvGrpSpPr>
            <p:cNvPr id="51300" name="组合 9316"/>
            <p:cNvGrpSpPr/>
            <p:nvPr/>
          </p:nvGrpSpPr>
          <p:grpSpPr>
            <a:xfrm>
              <a:off x="2869" y="3078"/>
              <a:ext cx="635" cy="342"/>
              <a:chOff x="1292" y="1288"/>
              <a:chExt cx="635" cy="342"/>
            </a:xfrm>
          </p:grpSpPr>
          <p:sp>
            <p:nvSpPr>
              <p:cNvPr id="51301" name="文本框 9317"/>
              <p:cNvSpPr txBox="1"/>
              <p:nvPr/>
            </p:nvSpPr>
            <p:spPr>
              <a:xfrm>
                <a:off x="1292" y="1320"/>
                <a:ext cx="635" cy="3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300" b="1">
                    <a:latin typeface="Tahoma" panose="020B0604030504040204" pitchFamily="34" charset="0"/>
                  </a:rPr>
                  <a:t>X</a:t>
                </a:r>
              </a:p>
            </p:txBody>
          </p:sp>
          <p:sp>
            <p:nvSpPr>
              <p:cNvPr id="9319" name="文本框 9318"/>
              <p:cNvSpPr txBox="1"/>
              <p:nvPr/>
            </p:nvSpPr>
            <p:spPr>
              <a:xfrm>
                <a:off x="1338" y="1288"/>
                <a:ext cx="363" cy="24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  <a:buClrTx/>
                </a:pPr>
                <a:r>
                  <a:rPr lang="en-US" altLang="zh-CN" sz="1700" b="1" noProof="1">
                    <a:effectLst>
                      <a:outerShdw blurRad="38100" dist="38100" dir="2700000">
                        <a:srgbClr val="C0C0C0"/>
                      </a:outerShdw>
                    </a:effectLst>
                    <a:latin typeface="Tahoma" panose="020B0604030504040204" pitchFamily="34" charset="0"/>
                  </a:rPr>
                  <a:t>b</a:t>
                </a:r>
              </a:p>
            </p:txBody>
          </p:sp>
        </p:grpSp>
      </p:grpSp>
      <p:sp>
        <p:nvSpPr>
          <p:cNvPr id="9320" name="文本框 9319"/>
          <p:cNvSpPr txBox="1"/>
          <p:nvPr/>
        </p:nvSpPr>
        <p:spPr>
          <a:xfrm>
            <a:off x="10057107" y="815536"/>
            <a:ext cx="1951313" cy="3982410"/>
          </a:xfrm>
          <a:prstGeom prst="rect">
            <a:avLst/>
          </a:prstGeom>
          <a:noFill/>
          <a:ln w="9525" cap="flat" cmpd="sng">
            <a:solidFill>
              <a:srgbClr val="3333FF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103875" tIns="51938" rIns="103875" bIns="51938" anchor="t">
            <a:spAutoFit/>
          </a:bodyPr>
          <a:lstStyle/>
          <a:p>
            <a:r>
              <a:rPr lang="zh-CN" altLang="en-US" sz="2700" b="1" dirty="0">
                <a:solidFill>
                  <a:srgbClr val="893961"/>
                </a:solidFill>
                <a:latin typeface="Tahoma" panose="020B0604030504040204" pitchFamily="34" charset="0"/>
              </a:rPr>
              <a:t>父亲的红绿色盲基因只能随着</a:t>
            </a:r>
            <a:r>
              <a:rPr lang="en-US" altLang="zh-CN" sz="2700" b="1" dirty="0">
                <a:solidFill>
                  <a:srgbClr val="893961"/>
                </a:solidFill>
                <a:latin typeface="Tahoma" panose="020B0604030504040204" pitchFamily="34" charset="0"/>
              </a:rPr>
              <a:t>X</a:t>
            </a:r>
            <a:r>
              <a:rPr lang="zh-CN" altLang="en-US" sz="2700" b="1" dirty="0">
                <a:solidFill>
                  <a:srgbClr val="893961"/>
                </a:solidFill>
                <a:latin typeface="Tahoma" panose="020B0604030504040204" pitchFamily="34" charset="0"/>
              </a:rPr>
              <a:t>染色体传给女儿。</a:t>
            </a:r>
            <a:r>
              <a:rPr lang="zh-CN" altLang="en-US" sz="2700" b="1" dirty="0">
                <a:solidFill>
                  <a:srgbClr val="448A38"/>
                </a:solidFill>
                <a:latin typeface="Tahoma" panose="020B0604030504040204" pitchFamily="34" charset="0"/>
              </a:rPr>
              <a:t>儿子的红绿色盲基因一定是从母亲那里传来。</a:t>
            </a:r>
          </a:p>
        </p:txBody>
      </p:sp>
      <p:sp>
        <p:nvSpPr>
          <p:cNvPr id="9321" name="圆角矩形标注 9320"/>
          <p:cNvSpPr/>
          <p:nvPr/>
        </p:nvSpPr>
        <p:spPr>
          <a:xfrm>
            <a:off x="5079339" y="1118522"/>
            <a:ext cx="2031736" cy="1678393"/>
          </a:xfrm>
          <a:prstGeom prst="wedgeRoundRectCallout">
            <a:avLst>
              <a:gd name="adj1" fmla="val -45000"/>
              <a:gd name="adj2" fmla="val 167856"/>
              <a:gd name="adj3" fmla="val 16667"/>
            </a:avLst>
          </a:prstGeom>
          <a:solidFill>
            <a:srgbClr val="8AE8E6"/>
          </a:solidFill>
          <a:ln w="9525" cap="flat" cmpd="sng">
            <a:solidFill>
              <a:srgbClr val="448A38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103875" tIns="51938" rIns="103875" bIns="51938" anchor="t"/>
          <a:lstStyle/>
          <a:p>
            <a:pPr algn="ctr"/>
            <a:r>
              <a:rPr lang="zh-CN" altLang="en-US" sz="2700" b="1" dirty="0">
                <a:solidFill>
                  <a:srgbClr val="FF5050"/>
                </a:solidFill>
                <a:latin typeface="Tahoma" panose="020B0604030504040204" pitchFamily="34" charset="0"/>
              </a:rPr>
              <a:t>女儿是红绿色盲，父亲一定是色盲。</a:t>
            </a:r>
          </a:p>
        </p:txBody>
      </p:sp>
      <p:grpSp>
        <p:nvGrpSpPr>
          <p:cNvPr id="9322" name="组合 9321"/>
          <p:cNvGrpSpPr/>
          <p:nvPr/>
        </p:nvGrpSpPr>
        <p:grpSpPr>
          <a:xfrm>
            <a:off x="4273009" y="2676232"/>
            <a:ext cx="914282" cy="673256"/>
            <a:chOff x="1680" y="2016"/>
            <a:chExt cx="432" cy="424"/>
          </a:xfrm>
        </p:grpSpPr>
        <p:sp>
          <p:nvSpPr>
            <p:cNvPr id="51306" name="椭圆 9322"/>
            <p:cNvSpPr/>
            <p:nvPr/>
          </p:nvSpPr>
          <p:spPr>
            <a:xfrm>
              <a:off x="1680" y="2016"/>
              <a:ext cx="432" cy="384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07" name="文本框 9323"/>
            <p:cNvSpPr txBox="1"/>
            <p:nvPr/>
          </p:nvSpPr>
          <p:spPr>
            <a:xfrm>
              <a:off x="1744" y="2016"/>
              <a:ext cx="366" cy="42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r">
                <a:lnSpc>
                  <a:spcPct val="90000"/>
                </a:lnSpc>
              </a:pPr>
              <a:r>
                <a:rPr lang="en-US" altLang="zh-CN" sz="4200" b="1" err="1">
                  <a:solidFill>
                    <a:srgbClr val="FF33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X</a:t>
              </a:r>
              <a:r>
                <a:rPr lang="en-US" altLang="zh-CN" sz="4200" b="1" baseline="30000" err="1">
                  <a:solidFill>
                    <a:srgbClr val="FF33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b</a:t>
              </a:r>
              <a:endParaRPr lang="en-US" altLang="zh-CN" sz="4200" b="1">
                <a:solidFill>
                  <a:srgbClr val="FF3300"/>
                </a:solidFill>
                <a:latin typeface="Times New Roman" panose="02020603050405020304" pitchFamily="18" charset="0"/>
                <a:ea typeface="黑体" panose="02010600030101010101" pitchFamily="2" charset="-122"/>
              </a:endParaRPr>
            </a:p>
          </p:txBody>
        </p:sp>
      </p:grpSp>
      <p:grpSp>
        <p:nvGrpSpPr>
          <p:cNvPr id="9325" name="组合 9324"/>
          <p:cNvGrpSpPr/>
          <p:nvPr/>
        </p:nvGrpSpPr>
        <p:grpSpPr>
          <a:xfrm>
            <a:off x="6770351" y="2604777"/>
            <a:ext cx="914282" cy="673256"/>
            <a:chOff x="1680" y="2016"/>
            <a:chExt cx="432" cy="424"/>
          </a:xfrm>
        </p:grpSpPr>
        <p:sp>
          <p:nvSpPr>
            <p:cNvPr id="51309" name="椭圆 9325"/>
            <p:cNvSpPr/>
            <p:nvPr/>
          </p:nvSpPr>
          <p:spPr>
            <a:xfrm>
              <a:off x="1680" y="2016"/>
              <a:ext cx="432" cy="384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10" name="文本框 9326"/>
            <p:cNvSpPr txBox="1"/>
            <p:nvPr/>
          </p:nvSpPr>
          <p:spPr>
            <a:xfrm>
              <a:off x="1744" y="2016"/>
              <a:ext cx="366" cy="42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r">
                <a:lnSpc>
                  <a:spcPct val="90000"/>
                </a:lnSpc>
              </a:pPr>
              <a:r>
                <a:rPr lang="en-US" altLang="zh-CN" sz="4200" b="1" err="1">
                  <a:solidFill>
                    <a:srgbClr val="FF33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X</a:t>
              </a:r>
              <a:r>
                <a:rPr lang="en-US" altLang="zh-CN" sz="4200" b="1" baseline="30000" err="1">
                  <a:solidFill>
                    <a:srgbClr val="FF3300"/>
                  </a:solidFill>
                  <a:latin typeface="Times New Roman" panose="02020603050405020304" pitchFamily="18" charset="0"/>
                  <a:ea typeface="黑体" panose="02010600030101010101" pitchFamily="2" charset="-122"/>
                </a:rPr>
                <a:t>b</a:t>
              </a:r>
              <a:endParaRPr lang="en-US" altLang="zh-CN" sz="4200" b="1">
                <a:solidFill>
                  <a:srgbClr val="FF3300"/>
                </a:solidFill>
                <a:latin typeface="Times New Roman" panose="02020603050405020304" pitchFamily="18" charset="0"/>
                <a:ea typeface="黑体" panose="02010600030101010101" pitchFamily="2" charset="-122"/>
              </a:endParaRPr>
            </a:p>
          </p:txBody>
        </p:sp>
      </p:grpSp>
      <p:sp>
        <p:nvSpPr>
          <p:cNvPr id="9328" name="直接连接符 9327"/>
          <p:cNvSpPr/>
          <p:nvPr/>
        </p:nvSpPr>
        <p:spPr>
          <a:xfrm>
            <a:off x="4751300" y="3252616"/>
            <a:ext cx="287829" cy="1295700"/>
          </a:xfrm>
          <a:prstGeom prst="line">
            <a:avLst/>
          </a:prstGeom>
          <a:ln w="57150" cap="flat" cmpd="sng">
            <a:solidFill>
              <a:srgbClr val="FF33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9329" name="直接连接符 9328"/>
          <p:cNvSpPr/>
          <p:nvPr/>
        </p:nvSpPr>
        <p:spPr>
          <a:xfrm flipH="1">
            <a:off x="5519548" y="3181175"/>
            <a:ext cx="1439146" cy="1502123"/>
          </a:xfrm>
          <a:prstGeom prst="line">
            <a:avLst/>
          </a:prstGeom>
          <a:ln w="57150" cap="flat" cmpd="sng">
            <a:solidFill>
              <a:srgbClr val="FF33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9330" name="文本框 9329"/>
          <p:cNvSpPr txBox="1"/>
          <p:nvPr/>
        </p:nvSpPr>
        <p:spPr>
          <a:xfrm>
            <a:off x="4078286" y="4646766"/>
            <a:ext cx="1828562" cy="728138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 algn="r">
              <a:lnSpc>
                <a:spcPct val="90000"/>
              </a:lnSpc>
              <a:spcBef>
                <a:spcPct val="50000"/>
              </a:spcBef>
            </a:pPr>
            <a:r>
              <a:rPr lang="en-US" altLang="zh-CN" sz="4500" b="1" err="1">
                <a:solidFill>
                  <a:srgbClr val="FF33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4500" b="1" baseline="30000" err="1">
                <a:solidFill>
                  <a:srgbClr val="FF33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4500" b="1" err="1">
                <a:solidFill>
                  <a:srgbClr val="FF33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4500" b="1" baseline="30000" err="1">
                <a:solidFill>
                  <a:srgbClr val="FF3300"/>
                </a:solidFill>
                <a:latin typeface="Times New Roman" panose="02020603050405020304" pitchFamily="18" charset="0"/>
              </a:rPr>
              <a:t>b</a:t>
            </a:r>
            <a:endParaRPr lang="en-US" altLang="zh-CN" sz="4500" b="1" baseline="3000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331" name="直接连接符 9330"/>
          <p:cNvSpPr/>
          <p:nvPr/>
        </p:nvSpPr>
        <p:spPr>
          <a:xfrm>
            <a:off x="5134368" y="3036675"/>
            <a:ext cx="4033842" cy="1440196"/>
          </a:xfrm>
          <a:prstGeom prst="line">
            <a:avLst/>
          </a:prstGeom>
          <a:ln w="57150" cap="flat" cmpd="sng">
            <a:solidFill>
              <a:srgbClr val="FF33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9332" name="文本框 9331"/>
          <p:cNvSpPr txBox="1"/>
          <p:nvPr/>
        </p:nvSpPr>
        <p:spPr>
          <a:xfrm>
            <a:off x="8975617" y="4692826"/>
            <a:ext cx="768249" cy="478839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 algn="r">
              <a:lnSpc>
                <a:spcPct val="90000"/>
              </a:lnSpc>
              <a:spcBef>
                <a:spcPct val="50000"/>
              </a:spcBef>
            </a:pPr>
            <a:r>
              <a:rPr lang="en-US" altLang="zh-CN" sz="2700" b="1" err="1">
                <a:solidFill>
                  <a:srgbClr val="FF33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700" b="1" baseline="30000" err="1">
                <a:solidFill>
                  <a:srgbClr val="FF3300"/>
                </a:solidFill>
                <a:latin typeface="Times New Roman" panose="02020603050405020304" pitchFamily="18" charset="0"/>
              </a:rPr>
              <a:t>b</a:t>
            </a:r>
            <a:endParaRPr lang="en-US" altLang="zh-CN" sz="2700" b="1" baseline="3000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9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9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9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500"/>
                                        <p:tgtEl>
                                          <p:spTgt spid="9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" dur="500"/>
                                        <p:tgtEl>
                                          <p:spTgt spid="9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4" dur="500"/>
                                        <p:tgtEl>
                                          <p:spTgt spid="9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8" dur="500"/>
                                        <p:tgtEl>
                                          <p:spTgt spid="9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9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3" dur="500"/>
                                        <p:tgtEl>
                                          <p:spTgt spid="9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8" dur="500"/>
                                        <p:tgtEl>
                                          <p:spTgt spid="9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3" dur="500"/>
                                        <p:tgtEl>
                                          <p:spTgt spid="9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8" dur="500"/>
                                        <p:tgtEl>
                                          <p:spTgt spid="9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3" dur="500"/>
                                        <p:tgtEl>
                                          <p:spTgt spid="9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500"/>
                            </p:stCondLst>
                            <p:childTnLst>
                              <p:par>
                                <p:cTn id="1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7" dur="500"/>
                                        <p:tgtEl>
                                          <p:spTgt spid="9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2" dur="500"/>
                                        <p:tgtEl>
                                          <p:spTgt spid="9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7" dur="500"/>
                                        <p:tgtEl>
                                          <p:spTgt spid="9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9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9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34" grpId="0"/>
      <p:bldP spid="9320" grpId="0" animBg="1"/>
      <p:bldP spid="9321" grpId="0" animBg="1"/>
      <p:bldP spid="9330" grpId="0" animBg="1"/>
      <p:bldP spid="933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直接连接符 10241"/>
          <p:cNvSpPr/>
          <p:nvPr/>
        </p:nvSpPr>
        <p:spPr>
          <a:xfrm>
            <a:off x="3715396" y="2126850"/>
            <a:ext cx="0" cy="1224246"/>
          </a:xfrm>
          <a:prstGeom prst="line">
            <a:avLst/>
          </a:prstGeom>
          <a:ln w="28575" cap="flat" cmpd="sng">
            <a:solidFill>
              <a:srgbClr val="448A38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0243" name="直接连接符 10242"/>
          <p:cNvSpPr/>
          <p:nvPr/>
        </p:nvSpPr>
        <p:spPr>
          <a:xfrm flipH="1">
            <a:off x="7840246" y="2053802"/>
            <a:ext cx="673011" cy="1295700"/>
          </a:xfrm>
          <a:prstGeom prst="line">
            <a:avLst/>
          </a:prstGeom>
          <a:ln w="28575" cap="flat" cmpd="sng">
            <a:solidFill>
              <a:srgbClr val="3333FF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0244" name="直接连接符 10243"/>
          <p:cNvSpPr/>
          <p:nvPr/>
        </p:nvSpPr>
        <p:spPr>
          <a:xfrm>
            <a:off x="8993687" y="2053802"/>
            <a:ext cx="1056080" cy="1295700"/>
          </a:xfrm>
          <a:prstGeom prst="line">
            <a:avLst/>
          </a:prstGeom>
          <a:ln w="28575" cap="flat" cmpd="sng">
            <a:solidFill>
              <a:srgbClr val="3333FF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0245" name="直接连接符 10244"/>
          <p:cNvSpPr/>
          <p:nvPr/>
        </p:nvSpPr>
        <p:spPr>
          <a:xfrm>
            <a:off x="3696364" y="3927497"/>
            <a:ext cx="287814" cy="870449"/>
          </a:xfrm>
          <a:prstGeom prst="line">
            <a:avLst/>
          </a:prstGeom>
          <a:ln w="28575" cap="flat" cmpd="sng">
            <a:solidFill>
              <a:srgbClr val="3333FF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0246" name="直接连接符 10245"/>
          <p:cNvSpPr/>
          <p:nvPr/>
        </p:nvSpPr>
        <p:spPr>
          <a:xfrm flipH="1">
            <a:off x="5015086" y="3927497"/>
            <a:ext cx="2425169" cy="899059"/>
          </a:xfrm>
          <a:prstGeom prst="line">
            <a:avLst/>
          </a:prstGeom>
          <a:ln w="28575" cap="flat" cmpd="sng">
            <a:solidFill>
              <a:srgbClr val="3333FF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0247" name="直接连接符 10246"/>
          <p:cNvSpPr/>
          <p:nvPr/>
        </p:nvSpPr>
        <p:spPr>
          <a:xfrm>
            <a:off x="3984177" y="3782997"/>
            <a:ext cx="3799980" cy="942942"/>
          </a:xfrm>
          <a:prstGeom prst="line">
            <a:avLst/>
          </a:prstGeom>
          <a:ln w="28575" cap="flat" cmpd="sng">
            <a:solidFill>
              <a:srgbClr val="448A38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0248" name="直接连接符 10247"/>
          <p:cNvSpPr/>
          <p:nvPr/>
        </p:nvSpPr>
        <p:spPr>
          <a:xfrm flipH="1">
            <a:off x="8646586" y="3998941"/>
            <a:ext cx="1481488" cy="726998"/>
          </a:xfrm>
          <a:prstGeom prst="line">
            <a:avLst/>
          </a:prstGeom>
          <a:ln w="28575" cap="flat" cmpd="sng">
            <a:solidFill>
              <a:srgbClr val="3333FF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52232" name="文本框 10248"/>
          <p:cNvSpPr txBox="1"/>
          <p:nvPr/>
        </p:nvSpPr>
        <p:spPr>
          <a:xfrm>
            <a:off x="2636035" y="837506"/>
            <a:ext cx="7621125" cy="658888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3333FF"/>
                </a:solidFill>
                <a:latin typeface="华文隶书" pitchFamily="2" charset="-122"/>
                <a:ea typeface="华文隶书" pitchFamily="2" charset="-122"/>
              </a:rPr>
              <a:t>女性色盲    </a:t>
            </a:r>
            <a:r>
              <a:rPr lang="en-US" altLang="zh-CN" sz="3600" b="1" dirty="0">
                <a:solidFill>
                  <a:srgbClr val="3333FF"/>
                </a:solidFill>
                <a:latin typeface="华文隶书" pitchFamily="2" charset="-122"/>
                <a:ea typeface="华文隶书" pitchFamily="2" charset="-122"/>
              </a:rPr>
              <a:t>×    </a:t>
            </a:r>
            <a:r>
              <a:rPr lang="zh-CN" altLang="en-US" sz="3600" b="1" dirty="0">
                <a:solidFill>
                  <a:srgbClr val="3333FF"/>
                </a:solidFill>
                <a:latin typeface="华文隶书" pitchFamily="2" charset="-122"/>
                <a:ea typeface="华文隶书" pitchFamily="2" charset="-122"/>
              </a:rPr>
              <a:t>男性正常</a:t>
            </a:r>
          </a:p>
        </p:txBody>
      </p:sp>
      <p:sp>
        <p:nvSpPr>
          <p:cNvPr id="52233" name="文本框 10249"/>
          <p:cNvSpPr txBox="1"/>
          <p:nvPr/>
        </p:nvSpPr>
        <p:spPr>
          <a:xfrm>
            <a:off x="1702718" y="1550458"/>
            <a:ext cx="1536500" cy="520389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700" b="1" dirty="0">
                <a:solidFill>
                  <a:srgbClr val="3333FF"/>
                </a:solidFill>
                <a:latin typeface="Tahoma" panose="020B0604030504040204" pitchFamily="34" charset="0"/>
              </a:rPr>
              <a:t>亲代</a:t>
            </a:r>
          </a:p>
        </p:txBody>
      </p:sp>
      <p:sp>
        <p:nvSpPr>
          <p:cNvPr id="52234" name="文本框 10250"/>
          <p:cNvSpPr txBox="1"/>
          <p:nvPr/>
        </p:nvSpPr>
        <p:spPr>
          <a:xfrm>
            <a:off x="1702718" y="3357786"/>
            <a:ext cx="1343908" cy="520389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700" b="1" dirty="0">
                <a:solidFill>
                  <a:srgbClr val="3333FF"/>
                </a:solidFill>
                <a:latin typeface="Tahoma" panose="020B0604030504040204" pitchFamily="34" charset="0"/>
              </a:rPr>
              <a:t>配子</a:t>
            </a:r>
          </a:p>
        </p:txBody>
      </p:sp>
      <p:sp>
        <p:nvSpPr>
          <p:cNvPr id="52235" name="文本框 10251"/>
          <p:cNvSpPr txBox="1"/>
          <p:nvPr/>
        </p:nvSpPr>
        <p:spPr>
          <a:xfrm>
            <a:off x="1629638" y="4791628"/>
            <a:ext cx="1824329" cy="520389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700" b="1" dirty="0">
                <a:solidFill>
                  <a:srgbClr val="3333FF"/>
                </a:solidFill>
                <a:latin typeface="Tahoma" panose="020B0604030504040204" pitchFamily="34" charset="0"/>
              </a:rPr>
              <a:t>子代</a:t>
            </a:r>
          </a:p>
        </p:txBody>
      </p:sp>
      <p:sp>
        <p:nvSpPr>
          <p:cNvPr id="10253" name="文本框 10252"/>
          <p:cNvSpPr txBox="1"/>
          <p:nvPr/>
        </p:nvSpPr>
        <p:spPr>
          <a:xfrm>
            <a:off x="4087474" y="5302002"/>
            <a:ext cx="6040180" cy="1143636"/>
          </a:xfrm>
          <a:prstGeom prst="rect">
            <a:avLst/>
          </a:prstGeom>
          <a:noFill/>
          <a:ln w="28575">
            <a:noFill/>
          </a:ln>
        </p:spPr>
        <p:txBody>
          <a:bodyPr lIns="103875" tIns="51938" rIns="103875" bIns="5193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700" b="1" dirty="0">
                <a:solidFill>
                  <a:srgbClr val="3333FF"/>
                </a:solidFill>
                <a:latin typeface="华文隶书" pitchFamily="2" charset="-122"/>
                <a:ea typeface="华文隶书" pitchFamily="2" charset="-122"/>
              </a:rPr>
              <a:t>女性携带者          男性色盲</a:t>
            </a:r>
          </a:p>
          <a:p>
            <a:pPr>
              <a:spcBef>
                <a:spcPct val="50000"/>
              </a:spcBef>
            </a:pPr>
            <a:r>
              <a:rPr lang="zh-CN" altLang="en-US" sz="2700" b="1" dirty="0">
                <a:solidFill>
                  <a:srgbClr val="3333FF"/>
                </a:solidFill>
                <a:latin typeface="华文隶书" pitchFamily="2" charset="-122"/>
                <a:ea typeface="华文隶书" pitchFamily="2" charset="-122"/>
              </a:rPr>
              <a:t>    </a:t>
            </a:r>
            <a:r>
              <a:rPr lang="en-US" altLang="zh-CN" sz="2700" b="1" dirty="0">
                <a:solidFill>
                  <a:srgbClr val="3333FF"/>
                </a:solidFill>
                <a:latin typeface="汉仪雪峰体简" pitchFamily="1" charset="-122"/>
                <a:ea typeface="汉仪雪峰体简" pitchFamily="1" charset="-122"/>
              </a:rPr>
              <a:t>1         :         1</a:t>
            </a:r>
          </a:p>
        </p:txBody>
      </p:sp>
      <p:sp>
        <p:nvSpPr>
          <p:cNvPr id="52237" name="文本框 10253"/>
          <p:cNvSpPr txBox="1"/>
          <p:nvPr/>
        </p:nvSpPr>
        <p:spPr>
          <a:xfrm>
            <a:off x="7345021" y="3495600"/>
            <a:ext cx="958725" cy="381889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zh-CN" b="1">
              <a:solidFill>
                <a:schemeClr val="bg1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grpSp>
        <p:nvGrpSpPr>
          <p:cNvPr id="10255" name="组合 10254"/>
          <p:cNvGrpSpPr/>
          <p:nvPr/>
        </p:nvGrpSpPr>
        <p:grpSpPr>
          <a:xfrm>
            <a:off x="9933352" y="3422563"/>
            <a:ext cx="770366" cy="504944"/>
            <a:chOff x="4648" y="1933"/>
            <a:chExt cx="364" cy="318"/>
          </a:xfrm>
        </p:grpSpPr>
        <p:sp>
          <p:nvSpPr>
            <p:cNvPr id="52239" name="椭圆 10255"/>
            <p:cNvSpPr/>
            <p:nvPr/>
          </p:nvSpPr>
          <p:spPr>
            <a:xfrm>
              <a:off x="4648" y="1933"/>
              <a:ext cx="318" cy="318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2240" name="文本框 10256"/>
            <p:cNvSpPr txBox="1"/>
            <p:nvPr/>
          </p:nvSpPr>
          <p:spPr>
            <a:xfrm>
              <a:off x="4695" y="1979"/>
              <a:ext cx="317" cy="23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solidFill>
                    <a:schemeClr val="bg1"/>
                  </a:solidFill>
                  <a:latin typeface="Tahoma" panose="020B0604030504040204" pitchFamily="34" charset="0"/>
                  <a:ea typeface="宋体" panose="02010600030101010101" pitchFamily="2" charset="-122"/>
                </a:rPr>
                <a:t>Y</a:t>
              </a:r>
            </a:p>
          </p:txBody>
        </p:sp>
      </p:grpSp>
      <p:grpSp>
        <p:nvGrpSpPr>
          <p:cNvPr id="10258" name="组合 10257"/>
          <p:cNvGrpSpPr/>
          <p:nvPr/>
        </p:nvGrpSpPr>
        <p:grpSpPr>
          <a:xfrm>
            <a:off x="7207440" y="3400306"/>
            <a:ext cx="1439146" cy="504942"/>
            <a:chOff x="1474" y="1933"/>
            <a:chExt cx="680" cy="318"/>
          </a:xfrm>
        </p:grpSpPr>
        <p:grpSp>
          <p:nvGrpSpPr>
            <p:cNvPr id="52242" name="组合 10258"/>
            <p:cNvGrpSpPr/>
            <p:nvPr/>
          </p:nvGrpSpPr>
          <p:grpSpPr>
            <a:xfrm>
              <a:off x="1474" y="1933"/>
              <a:ext cx="408" cy="318"/>
              <a:chOff x="1066" y="2205"/>
              <a:chExt cx="408" cy="318"/>
            </a:xfrm>
          </p:grpSpPr>
          <p:sp>
            <p:nvSpPr>
              <p:cNvPr id="52243" name="椭圆 10259"/>
              <p:cNvSpPr/>
              <p:nvPr/>
            </p:nvSpPr>
            <p:spPr>
              <a:xfrm>
                <a:off x="1111" y="2205"/>
                <a:ext cx="318" cy="318"/>
              </a:xfrm>
              <a:prstGeom prst="ellipse">
                <a:avLst/>
              </a:prstGeom>
              <a:solidFill>
                <a:schemeClr val="tx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2244" name="文本框 10260"/>
              <p:cNvSpPr txBox="1"/>
              <p:nvPr/>
            </p:nvSpPr>
            <p:spPr>
              <a:xfrm>
                <a:off x="1066" y="2251"/>
                <a:ext cx="408" cy="23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zh-CN" altLang="zh-CN" b="1">
                  <a:solidFill>
                    <a:schemeClr val="bg1"/>
                  </a:solidFill>
                  <a:latin typeface="Tahoma" panose="020B060403050404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52245" name="文本框 10261"/>
            <p:cNvSpPr txBox="1"/>
            <p:nvPr/>
          </p:nvSpPr>
          <p:spPr>
            <a:xfrm>
              <a:off x="1519" y="1965"/>
              <a:ext cx="635" cy="28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300" b="1">
                  <a:solidFill>
                    <a:schemeClr val="bg1"/>
                  </a:solidFill>
                  <a:latin typeface="Tahoma" panose="020B0604030504040204" pitchFamily="34" charset="0"/>
                </a:rPr>
                <a:t>X</a:t>
              </a:r>
            </a:p>
          </p:txBody>
        </p:sp>
        <p:sp>
          <p:nvSpPr>
            <p:cNvPr id="10263" name="文本框 10262"/>
            <p:cNvSpPr txBox="1"/>
            <p:nvPr/>
          </p:nvSpPr>
          <p:spPr>
            <a:xfrm>
              <a:off x="1565" y="1933"/>
              <a:ext cx="363" cy="22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ClrTx/>
              </a:pPr>
              <a:r>
                <a:rPr lang="en-US" altLang="zh-CN" sz="1700" b="1" noProof="1">
                  <a:solidFill>
                    <a:schemeClr val="bg1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Tahoma" panose="020B0604030504040204" pitchFamily="34" charset="0"/>
                </a:rPr>
                <a:t>B</a:t>
              </a:r>
            </a:p>
          </p:txBody>
        </p:sp>
      </p:grpSp>
      <p:grpSp>
        <p:nvGrpSpPr>
          <p:cNvPr id="10264" name="组合 10263"/>
          <p:cNvGrpSpPr/>
          <p:nvPr/>
        </p:nvGrpSpPr>
        <p:grpSpPr>
          <a:xfrm>
            <a:off x="3599993" y="4720170"/>
            <a:ext cx="2014803" cy="647850"/>
            <a:chOff x="1655" y="3113"/>
            <a:chExt cx="952" cy="408"/>
          </a:xfrm>
        </p:grpSpPr>
        <p:sp>
          <p:nvSpPr>
            <p:cNvPr id="52248" name="椭圆 10264"/>
            <p:cNvSpPr/>
            <p:nvPr/>
          </p:nvSpPr>
          <p:spPr>
            <a:xfrm>
              <a:off x="1655" y="3113"/>
              <a:ext cx="771" cy="408"/>
            </a:xfrm>
            <a:prstGeom prst="ellipse">
              <a:avLst/>
            </a:prstGeom>
            <a:solidFill>
              <a:srgbClr val="6AF367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52249" name="组合 10265"/>
            <p:cNvGrpSpPr/>
            <p:nvPr/>
          </p:nvGrpSpPr>
          <p:grpSpPr>
            <a:xfrm>
              <a:off x="1745" y="3148"/>
              <a:ext cx="635" cy="313"/>
              <a:chOff x="1292" y="1288"/>
              <a:chExt cx="635" cy="313"/>
            </a:xfrm>
          </p:grpSpPr>
          <p:sp>
            <p:nvSpPr>
              <p:cNvPr id="52250" name="文本框 10266">
                <a:hlinkClick r:id="rId2" action="ppaction://hlinkpres?slideindex=1&amp;slidetitle="/>
              </p:cNvPr>
              <p:cNvSpPr txBox="1"/>
              <p:nvPr/>
            </p:nvSpPr>
            <p:spPr>
              <a:xfrm>
                <a:off x="1292" y="1320"/>
                <a:ext cx="635" cy="28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300" b="1">
                    <a:solidFill>
                      <a:srgbClr val="291A46"/>
                    </a:solidFill>
                    <a:latin typeface="Tahoma" panose="020B0604030504040204" pitchFamily="34" charset="0"/>
                  </a:rPr>
                  <a:t>X</a:t>
                </a:r>
              </a:p>
            </p:txBody>
          </p:sp>
          <p:sp>
            <p:nvSpPr>
              <p:cNvPr id="10268" name="文本框 10267"/>
              <p:cNvSpPr txBox="1"/>
              <p:nvPr/>
            </p:nvSpPr>
            <p:spPr>
              <a:xfrm>
                <a:off x="1338" y="1288"/>
                <a:ext cx="363" cy="22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  <a:buClrTx/>
                </a:pPr>
                <a:r>
                  <a:rPr lang="en-US" altLang="zh-CN" sz="1700" b="1" noProof="1">
                    <a:solidFill>
                      <a:srgbClr val="291A46"/>
                    </a:solidFill>
                    <a:effectLst>
                      <a:outerShdw blurRad="38100" dist="38100" dir="2700000">
                        <a:srgbClr val="C0C0C0"/>
                      </a:outerShdw>
                    </a:effectLst>
                    <a:latin typeface="Tahoma" panose="020B0604030504040204" pitchFamily="34" charset="0"/>
                  </a:rPr>
                  <a:t>B</a:t>
                </a:r>
              </a:p>
            </p:txBody>
          </p:sp>
        </p:grpSp>
        <p:grpSp>
          <p:nvGrpSpPr>
            <p:cNvPr id="52252" name="组合 10268"/>
            <p:cNvGrpSpPr/>
            <p:nvPr/>
          </p:nvGrpSpPr>
          <p:grpSpPr>
            <a:xfrm>
              <a:off x="1972" y="3148"/>
              <a:ext cx="635" cy="313"/>
              <a:chOff x="1973" y="1616"/>
              <a:chExt cx="635" cy="313"/>
            </a:xfrm>
          </p:grpSpPr>
          <p:sp>
            <p:nvSpPr>
              <p:cNvPr id="52253" name="文本框 10269"/>
              <p:cNvSpPr txBox="1"/>
              <p:nvPr/>
            </p:nvSpPr>
            <p:spPr>
              <a:xfrm>
                <a:off x="1973" y="1648"/>
                <a:ext cx="635" cy="28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300" b="1">
                    <a:solidFill>
                      <a:srgbClr val="291A46"/>
                    </a:solidFill>
                    <a:latin typeface="Tahoma" panose="020B0604030504040204" pitchFamily="34" charset="0"/>
                  </a:rPr>
                  <a:t>X</a:t>
                </a:r>
              </a:p>
            </p:txBody>
          </p:sp>
          <p:sp>
            <p:nvSpPr>
              <p:cNvPr id="10271" name="文本框 10270"/>
              <p:cNvSpPr txBox="1"/>
              <p:nvPr/>
            </p:nvSpPr>
            <p:spPr>
              <a:xfrm>
                <a:off x="2019" y="1616"/>
                <a:ext cx="363" cy="22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  <a:buClrTx/>
                </a:pPr>
                <a:r>
                  <a:rPr lang="en-US" altLang="zh-CN" sz="1700" b="1" noProof="1">
                    <a:solidFill>
                      <a:srgbClr val="291A46"/>
                    </a:solidFill>
                    <a:effectLst>
                      <a:outerShdw blurRad="38100" dist="38100" dir="2700000">
                        <a:srgbClr val="C0C0C0"/>
                      </a:outerShdw>
                    </a:effectLst>
                    <a:latin typeface="Tahoma" panose="020B0604030504040204" pitchFamily="34" charset="0"/>
                  </a:rPr>
                  <a:t>b</a:t>
                </a:r>
              </a:p>
            </p:txBody>
          </p:sp>
        </p:grpSp>
      </p:grpSp>
      <p:grpSp>
        <p:nvGrpSpPr>
          <p:cNvPr id="10272" name="组合 10271"/>
          <p:cNvGrpSpPr/>
          <p:nvPr/>
        </p:nvGrpSpPr>
        <p:grpSpPr>
          <a:xfrm>
            <a:off x="3347145" y="3400334"/>
            <a:ext cx="1343908" cy="504945"/>
            <a:chOff x="3424" y="1933"/>
            <a:chExt cx="635" cy="318"/>
          </a:xfrm>
        </p:grpSpPr>
        <p:sp>
          <p:nvSpPr>
            <p:cNvPr id="52256" name="椭圆 10272"/>
            <p:cNvSpPr/>
            <p:nvPr/>
          </p:nvSpPr>
          <p:spPr>
            <a:xfrm>
              <a:off x="3424" y="1933"/>
              <a:ext cx="318" cy="318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52257" name="组合 10273"/>
            <p:cNvGrpSpPr/>
            <p:nvPr/>
          </p:nvGrpSpPr>
          <p:grpSpPr>
            <a:xfrm>
              <a:off x="3424" y="1933"/>
              <a:ext cx="635" cy="314"/>
              <a:chOff x="3424" y="2240"/>
              <a:chExt cx="635" cy="314"/>
            </a:xfrm>
          </p:grpSpPr>
          <p:sp>
            <p:nvSpPr>
              <p:cNvPr id="52258" name="文本框 10274"/>
              <p:cNvSpPr txBox="1"/>
              <p:nvPr/>
            </p:nvSpPr>
            <p:spPr>
              <a:xfrm>
                <a:off x="3424" y="2273"/>
                <a:ext cx="635" cy="28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300" b="1">
                    <a:solidFill>
                      <a:schemeClr val="bg1"/>
                    </a:solidFill>
                    <a:latin typeface="Tahoma" panose="020B0604030504040204" pitchFamily="34" charset="0"/>
                  </a:rPr>
                  <a:t>X</a:t>
                </a:r>
              </a:p>
            </p:txBody>
          </p:sp>
          <p:sp>
            <p:nvSpPr>
              <p:cNvPr id="10276" name="文本框 10275"/>
              <p:cNvSpPr txBox="1"/>
              <p:nvPr/>
            </p:nvSpPr>
            <p:spPr>
              <a:xfrm>
                <a:off x="3470" y="2240"/>
                <a:ext cx="363" cy="22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  <a:buClrTx/>
                </a:pPr>
                <a:r>
                  <a:rPr lang="en-US" altLang="zh-CN" sz="1700" b="1" noProof="1">
                    <a:solidFill>
                      <a:schemeClr val="bg1"/>
                    </a:solidFill>
                    <a:effectLst>
                      <a:outerShdw blurRad="38100" dist="38100" dir="2700000">
                        <a:srgbClr val="C0C0C0"/>
                      </a:outerShdw>
                    </a:effectLst>
                    <a:latin typeface="Tahoma" panose="020B0604030504040204" pitchFamily="34" charset="0"/>
                  </a:rPr>
                  <a:t>b</a:t>
                </a:r>
              </a:p>
            </p:txBody>
          </p:sp>
        </p:grpSp>
      </p:grpSp>
      <p:grpSp>
        <p:nvGrpSpPr>
          <p:cNvPr id="10277" name="组合 10276"/>
          <p:cNvGrpSpPr/>
          <p:nvPr/>
        </p:nvGrpSpPr>
        <p:grpSpPr>
          <a:xfrm>
            <a:off x="7918560" y="1532983"/>
            <a:ext cx="1631738" cy="647850"/>
            <a:chOff x="3606" y="3113"/>
            <a:chExt cx="771" cy="408"/>
          </a:xfrm>
        </p:grpSpPr>
        <p:sp>
          <p:nvSpPr>
            <p:cNvPr id="52261" name="椭圆 10277"/>
            <p:cNvSpPr/>
            <p:nvPr/>
          </p:nvSpPr>
          <p:spPr>
            <a:xfrm>
              <a:off x="3606" y="3113"/>
              <a:ext cx="771" cy="408"/>
            </a:xfrm>
            <a:prstGeom prst="ellipse">
              <a:avLst/>
            </a:prstGeom>
            <a:solidFill>
              <a:schemeClr val="hlink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52262" name="组合 10278"/>
            <p:cNvGrpSpPr/>
            <p:nvPr/>
          </p:nvGrpSpPr>
          <p:grpSpPr>
            <a:xfrm>
              <a:off x="3696" y="3148"/>
              <a:ext cx="635" cy="313"/>
              <a:chOff x="1292" y="1288"/>
              <a:chExt cx="635" cy="313"/>
            </a:xfrm>
          </p:grpSpPr>
          <p:sp>
            <p:nvSpPr>
              <p:cNvPr id="52263" name="文本框 10279"/>
              <p:cNvSpPr txBox="1"/>
              <p:nvPr/>
            </p:nvSpPr>
            <p:spPr>
              <a:xfrm>
                <a:off x="1292" y="1320"/>
                <a:ext cx="635" cy="28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300" b="1">
                    <a:solidFill>
                      <a:srgbClr val="291A46"/>
                    </a:solidFill>
                    <a:latin typeface="Tahoma" panose="020B0604030504040204" pitchFamily="34" charset="0"/>
                  </a:rPr>
                  <a:t>X</a:t>
                </a:r>
              </a:p>
            </p:txBody>
          </p:sp>
          <p:sp>
            <p:nvSpPr>
              <p:cNvPr id="10281" name="文本框 10280"/>
              <p:cNvSpPr txBox="1"/>
              <p:nvPr/>
            </p:nvSpPr>
            <p:spPr>
              <a:xfrm>
                <a:off x="1338" y="1288"/>
                <a:ext cx="363" cy="22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  <a:buClrTx/>
                </a:pPr>
                <a:r>
                  <a:rPr lang="en-US" altLang="zh-CN" sz="1700" b="1" noProof="1">
                    <a:solidFill>
                      <a:srgbClr val="291A46"/>
                    </a:solidFill>
                    <a:effectLst>
                      <a:outerShdw blurRad="38100" dist="38100" dir="2700000">
                        <a:srgbClr val="C0C0C0"/>
                      </a:outerShdw>
                    </a:effectLst>
                    <a:latin typeface="Tahoma" panose="020B0604030504040204" pitchFamily="34" charset="0"/>
                  </a:rPr>
                  <a:t>B</a:t>
                </a:r>
              </a:p>
            </p:txBody>
          </p:sp>
        </p:grpSp>
        <p:sp>
          <p:nvSpPr>
            <p:cNvPr id="10282" name="文本框 10281"/>
            <p:cNvSpPr txBox="1"/>
            <p:nvPr/>
          </p:nvSpPr>
          <p:spPr>
            <a:xfrm>
              <a:off x="3922" y="3180"/>
              <a:ext cx="272" cy="28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ClrTx/>
              </a:pPr>
              <a:r>
                <a:rPr lang="en-US" altLang="zh-CN" sz="2300" b="1" noProof="1">
                  <a:solidFill>
                    <a:srgbClr val="291A46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Tahoma" panose="020B0604030504040204" pitchFamily="34" charset="0"/>
                </a:rPr>
                <a:t>Y</a:t>
              </a:r>
            </a:p>
          </p:txBody>
        </p:sp>
      </p:grpSp>
      <p:grpSp>
        <p:nvGrpSpPr>
          <p:cNvPr id="10283" name="组合 10282"/>
          <p:cNvGrpSpPr/>
          <p:nvPr/>
        </p:nvGrpSpPr>
        <p:grpSpPr>
          <a:xfrm>
            <a:off x="7517431" y="4653475"/>
            <a:ext cx="1631738" cy="647850"/>
            <a:chOff x="3651" y="663"/>
            <a:chExt cx="771" cy="408"/>
          </a:xfrm>
        </p:grpSpPr>
        <p:sp>
          <p:nvSpPr>
            <p:cNvPr id="52267" name="椭圆 10283"/>
            <p:cNvSpPr/>
            <p:nvPr/>
          </p:nvSpPr>
          <p:spPr>
            <a:xfrm>
              <a:off x="3651" y="663"/>
              <a:ext cx="771" cy="408"/>
            </a:xfrm>
            <a:prstGeom prst="ellipse">
              <a:avLst/>
            </a:prstGeom>
            <a:solidFill>
              <a:srgbClr val="FF000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52268" name="组合 10284"/>
            <p:cNvGrpSpPr/>
            <p:nvPr/>
          </p:nvGrpSpPr>
          <p:grpSpPr>
            <a:xfrm>
              <a:off x="3742" y="709"/>
              <a:ext cx="635" cy="313"/>
              <a:chOff x="1973" y="1616"/>
              <a:chExt cx="635" cy="313"/>
            </a:xfrm>
          </p:grpSpPr>
          <p:sp>
            <p:nvSpPr>
              <p:cNvPr id="52269" name="文本框 10285"/>
              <p:cNvSpPr txBox="1"/>
              <p:nvPr/>
            </p:nvSpPr>
            <p:spPr>
              <a:xfrm>
                <a:off x="1973" y="1648"/>
                <a:ext cx="635" cy="28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300" b="1">
                    <a:solidFill>
                      <a:srgbClr val="291A46"/>
                    </a:solidFill>
                    <a:latin typeface="Tahoma" panose="020B0604030504040204" pitchFamily="34" charset="0"/>
                  </a:rPr>
                  <a:t>X</a:t>
                </a:r>
              </a:p>
            </p:txBody>
          </p:sp>
          <p:sp>
            <p:nvSpPr>
              <p:cNvPr id="10287" name="文本框 10286"/>
              <p:cNvSpPr txBox="1"/>
              <p:nvPr/>
            </p:nvSpPr>
            <p:spPr>
              <a:xfrm>
                <a:off x="2019" y="1616"/>
                <a:ext cx="363" cy="22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  <a:buClrTx/>
                </a:pPr>
                <a:r>
                  <a:rPr lang="en-US" altLang="zh-CN" sz="1700" b="1" noProof="1">
                    <a:solidFill>
                      <a:srgbClr val="291A46"/>
                    </a:solidFill>
                    <a:effectLst>
                      <a:outerShdw blurRad="38100" dist="38100" dir="2700000">
                        <a:srgbClr val="C0C0C0"/>
                      </a:outerShdw>
                    </a:effectLst>
                    <a:latin typeface="Tahoma" panose="020B0604030504040204" pitchFamily="34" charset="0"/>
                  </a:rPr>
                  <a:t>b</a:t>
                </a:r>
              </a:p>
            </p:txBody>
          </p:sp>
        </p:grpSp>
        <p:sp>
          <p:nvSpPr>
            <p:cNvPr id="10288" name="文本框 10287"/>
            <p:cNvSpPr txBox="1"/>
            <p:nvPr/>
          </p:nvSpPr>
          <p:spPr>
            <a:xfrm>
              <a:off x="3969" y="731"/>
              <a:ext cx="272" cy="28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ClrTx/>
              </a:pPr>
              <a:r>
                <a:rPr lang="en-US" altLang="zh-CN" sz="2300" b="1" noProof="1">
                  <a:solidFill>
                    <a:srgbClr val="291A46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Tahoma" panose="020B0604030504040204" pitchFamily="34" charset="0"/>
                </a:rPr>
                <a:t>Y</a:t>
              </a:r>
            </a:p>
          </p:txBody>
        </p:sp>
      </p:grpSp>
      <p:grpSp>
        <p:nvGrpSpPr>
          <p:cNvPr id="10289" name="组合 10288"/>
          <p:cNvGrpSpPr/>
          <p:nvPr/>
        </p:nvGrpSpPr>
        <p:grpSpPr>
          <a:xfrm>
            <a:off x="2839209" y="1459951"/>
            <a:ext cx="2234909" cy="720892"/>
            <a:chOff x="2448" y="3024"/>
            <a:chExt cx="1056" cy="454"/>
          </a:xfrm>
        </p:grpSpPr>
        <p:grpSp>
          <p:nvGrpSpPr>
            <p:cNvPr id="52273" name="组合 10289"/>
            <p:cNvGrpSpPr/>
            <p:nvPr/>
          </p:nvGrpSpPr>
          <p:grpSpPr>
            <a:xfrm>
              <a:off x="2448" y="3024"/>
              <a:ext cx="997" cy="454"/>
              <a:chOff x="4467" y="3158"/>
              <a:chExt cx="997" cy="454"/>
            </a:xfrm>
          </p:grpSpPr>
          <p:sp>
            <p:nvSpPr>
              <p:cNvPr id="52274" name="椭圆 10290"/>
              <p:cNvSpPr/>
              <p:nvPr/>
            </p:nvSpPr>
            <p:spPr>
              <a:xfrm>
                <a:off x="4467" y="3158"/>
                <a:ext cx="816" cy="454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2275" name="文本框 10291"/>
              <p:cNvSpPr txBox="1"/>
              <p:nvPr/>
            </p:nvSpPr>
            <p:spPr>
              <a:xfrm>
                <a:off x="4693" y="3250"/>
                <a:ext cx="771" cy="23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zh-CN" altLang="zh-CN" b="1">
                  <a:solidFill>
                    <a:schemeClr val="accent2"/>
                  </a:solidFill>
                  <a:latin typeface="Tahoma" panose="020B060403050404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2276" name="组合 10292"/>
            <p:cNvGrpSpPr/>
            <p:nvPr/>
          </p:nvGrpSpPr>
          <p:grpSpPr>
            <a:xfrm>
              <a:off x="2630" y="3069"/>
              <a:ext cx="635" cy="313"/>
              <a:chOff x="1292" y="1288"/>
              <a:chExt cx="635" cy="313"/>
            </a:xfrm>
          </p:grpSpPr>
          <p:sp>
            <p:nvSpPr>
              <p:cNvPr id="52277" name="文本框 10293"/>
              <p:cNvSpPr txBox="1"/>
              <p:nvPr/>
            </p:nvSpPr>
            <p:spPr>
              <a:xfrm>
                <a:off x="1292" y="1320"/>
                <a:ext cx="635" cy="28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300" b="1">
                    <a:latin typeface="Tahoma" panose="020B0604030504040204" pitchFamily="34" charset="0"/>
                  </a:rPr>
                  <a:t>X</a:t>
                </a:r>
              </a:p>
            </p:txBody>
          </p:sp>
          <p:sp>
            <p:nvSpPr>
              <p:cNvPr id="10295" name="文本框 10294"/>
              <p:cNvSpPr txBox="1"/>
              <p:nvPr/>
            </p:nvSpPr>
            <p:spPr>
              <a:xfrm>
                <a:off x="1338" y="1288"/>
                <a:ext cx="363" cy="22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  <a:buClrTx/>
                </a:pPr>
                <a:r>
                  <a:rPr lang="en-US" altLang="zh-CN" sz="1700" b="1" noProof="1">
                    <a:effectLst>
                      <a:outerShdw blurRad="38100" dist="38100" dir="2700000">
                        <a:srgbClr val="C0C0C0"/>
                      </a:outerShdw>
                    </a:effectLst>
                    <a:latin typeface="Tahoma" panose="020B0604030504040204" pitchFamily="34" charset="0"/>
                  </a:rPr>
                  <a:t>b</a:t>
                </a:r>
              </a:p>
            </p:txBody>
          </p:sp>
        </p:grpSp>
        <p:grpSp>
          <p:nvGrpSpPr>
            <p:cNvPr id="52279" name="组合 10295"/>
            <p:cNvGrpSpPr/>
            <p:nvPr/>
          </p:nvGrpSpPr>
          <p:grpSpPr>
            <a:xfrm>
              <a:off x="2869" y="3078"/>
              <a:ext cx="635" cy="313"/>
              <a:chOff x="1292" y="1288"/>
              <a:chExt cx="635" cy="313"/>
            </a:xfrm>
          </p:grpSpPr>
          <p:sp>
            <p:nvSpPr>
              <p:cNvPr id="52280" name="文本框 10296"/>
              <p:cNvSpPr txBox="1"/>
              <p:nvPr/>
            </p:nvSpPr>
            <p:spPr>
              <a:xfrm>
                <a:off x="1292" y="1320"/>
                <a:ext cx="635" cy="28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300" b="1">
                    <a:latin typeface="Tahoma" panose="020B0604030504040204" pitchFamily="34" charset="0"/>
                  </a:rPr>
                  <a:t>X</a:t>
                </a:r>
              </a:p>
            </p:txBody>
          </p:sp>
          <p:sp>
            <p:nvSpPr>
              <p:cNvPr id="10298" name="文本框 10297"/>
              <p:cNvSpPr txBox="1"/>
              <p:nvPr/>
            </p:nvSpPr>
            <p:spPr>
              <a:xfrm>
                <a:off x="1338" y="1288"/>
                <a:ext cx="363" cy="22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  <a:buClrTx/>
                </a:pPr>
                <a:r>
                  <a:rPr lang="en-US" altLang="zh-CN" sz="1700" b="1" noProof="1">
                    <a:effectLst>
                      <a:outerShdw blurRad="38100" dist="38100" dir="2700000">
                        <a:srgbClr val="C0C0C0"/>
                      </a:outerShdw>
                    </a:effectLst>
                    <a:latin typeface="Tahoma" panose="020B0604030504040204" pitchFamily="34" charset="0"/>
                  </a:rPr>
                  <a:t>b</a:t>
                </a:r>
              </a:p>
            </p:txBody>
          </p:sp>
        </p:grpSp>
      </p:grpSp>
      <p:sp>
        <p:nvSpPr>
          <p:cNvPr id="10299" name="圆角矩形标注 10298"/>
          <p:cNvSpPr/>
          <p:nvPr/>
        </p:nvSpPr>
        <p:spPr>
          <a:xfrm>
            <a:off x="4159837" y="2638137"/>
            <a:ext cx="2946016" cy="1219482"/>
          </a:xfrm>
          <a:prstGeom prst="wedgeRoundRectCallout">
            <a:avLst>
              <a:gd name="adj1" fmla="val -49139"/>
              <a:gd name="adj2" fmla="val -93097"/>
              <a:gd name="adj3" fmla="val 16667"/>
            </a:avLst>
          </a:prstGeom>
          <a:solidFill>
            <a:srgbClr val="8AE8E6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103875" tIns="51938" rIns="103875" bIns="51938" anchor="t"/>
          <a:lstStyle/>
          <a:p>
            <a:pPr algn="ctr"/>
            <a:r>
              <a:rPr lang="zh-CN" altLang="en-US" sz="2700" b="1" dirty="0">
                <a:solidFill>
                  <a:srgbClr val="FF5050"/>
                </a:solidFill>
                <a:latin typeface="Tahoma" panose="020B0604030504040204" pitchFamily="34" charset="0"/>
              </a:rPr>
              <a:t>母亲是红绿色盲，儿子一定也是色盲。</a:t>
            </a:r>
            <a:endParaRPr lang="zh-CN" altLang="en-US" sz="2700" b="1">
              <a:solidFill>
                <a:srgbClr val="FF5050"/>
              </a:solidFill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0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10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10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0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500"/>
                                        <p:tgtEl>
                                          <p:spTgt spid="10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10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2" dur="500"/>
                                        <p:tgtEl>
                                          <p:spTgt spid="10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3" grpId="0"/>
      <p:bldP spid="1029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timgsa.baidu.com/timg?image&amp;quality=80&amp;size=b9999_10000&amp;sec=1541647818609&amp;di=4680a9cb5a633b2352645fd734990a6c&amp;imgtype=0&amp;src=http%3A%2F%2Fs15.sinaimg.cn%2Fmw690%2F003MKwjKgy6DM8ezDNcce%2669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0750" y="693490"/>
            <a:ext cx="8208912" cy="556838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674" name="矩形 1"/>
          <p:cNvSpPr>
            <a:spLocks noChangeArrowheads="1"/>
          </p:cNvSpPr>
          <p:nvPr/>
        </p:nvSpPr>
        <p:spPr bwMode="auto">
          <a:xfrm>
            <a:off x="5078413" y="3116985"/>
            <a:ext cx="2159000" cy="770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 b="1" dirty="0">
                <a:latin typeface="MingLiU" pitchFamily="49" charset="-120"/>
                <a:ea typeface="MingLiU" pitchFamily="49" charset="-120"/>
              </a:rPr>
              <a:t>谢 谢！</a:t>
            </a:r>
          </a:p>
        </p:txBody>
      </p:sp>
    </p:spTree>
    <p:extLst>
      <p:ext uri="{BB962C8B-B14F-4D97-AF65-F5344CB8AC3E}">
        <p14:creationId xmlns="" xmlns:p14="http://schemas.microsoft.com/office/powerpoint/2010/main" val="365731607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组合 14337"/>
          <p:cNvGrpSpPr/>
          <p:nvPr/>
        </p:nvGrpSpPr>
        <p:grpSpPr>
          <a:xfrm>
            <a:off x="6984004" y="2497726"/>
            <a:ext cx="3974670" cy="940016"/>
            <a:chOff x="161" y="48"/>
            <a:chExt cx="1567" cy="592"/>
          </a:xfrm>
        </p:grpSpPr>
        <p:sp>
          <p:nvSpPr>
            <p:cNvPr id="8194" name="文本框 14338"/>
            <p:cNvSpPr txBox="1"/>
            <p:nvPr/>
          </p:nvSpPr>
          <p:spPr>
            <a:xfrm>
              <a:off x="1056" y="272"/>
              <a:ext cx="672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 dirty="0">
                  <a:solidFill>
                    <a:srgbClr val="0033CC"/>
                  </a:solidFill>
                  <a:latin typeface="Arial Black" panose="020B0A04020102020204" pitchFamily="34" charset="0"/>
                </a:rPr>
                <a:t>22+X</a:t>
              </a:r>
            </a:p>
          </p:txBody>
        </p:sp>
        <p:sp>
          <p:nvSpPr>
            <p:cNvPr id="8195" name="文本框 14339"/>
            <p:cNvSpPr txBox="1"/>
            <p:nvPr/>
          </p:nvSpPr>
          <p:spPr>
            <a:xfrm>
              <a:off x="161" y="272"/>
              <a:ext cx="672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 dirty="0">
                  <a:solidFill>
                    <a:srgbClr val="0033CC"/>
                  </a:solidFill>
                  <a:latin typeface="Arial Black" panose="020B0A04020102020204" pitchFamily="34" charset="0"/>
                </a:rPr>
                <a:t>22+Y</a:t>
              </a:r>
            </a:p>
          </p:txBody>
        </p:sp>
        <p:sp>
          <p:nvSpPr>
            <p:cNvPr id="8196" name="直接连接符 14340"/>
            <p:cNvSpPr/>
            <p:nvPr/>
          </p:nvSpPr>
          <p:spPr>
            <a:xfrm flipH="1">
              <a:off x="605" y="48"/>
              <a:ext cx="278" cy="291"/>
            </a:xfrm>
            <a:prstGeom prst="line">
              <a:avLst/>
            </a:prstGeom>
            <a:ln w="25400" cap="flat" cmpd="sng">
              <a:solidFill>
                <a:srgbClr val="FF3300"/>
              </a:solidFill>
              <a:prstDash val="solid"/>
              <a:round/>
              <a:headEnd type="none" w="med" len="med"/>
              <a:tailEnd type="triangle" w="med" len="med"/>
            </a:ln>
          </p:spPr>
        </p:sp>
        <p:sp>
          <p:nvSpPr>
            <p:cNvPr id="8197" name="直接连接符 14341"/>
            <p:cNvSpPr/>
            <p:nvPr/>
          </p:nvSpPr>
          <p:spPr>
            <a:xfrm>
              <a:off x="1301" y="48"/>
              <a:ext cx="0" cy="291"/>
            </a:xfrm>
            <a:prstGeom prst="line">
              <a:avLst/>
            </a:prstGeom>
            <a:ln w="25400" cap="flat" cmpd="sng">
              <a:solidFill>
                <a:srgbClr val="FF3300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grpSp>
        <p:nvGrpSpPr>
          <p:cNvPr id="14343" name="组合 14342"/>
          <p:cNvGrpSpPr/>
          <p:nvPr/>
        </p:nvGrpSpPr>
        <p:grpSpPr>
          <a:xfrm>
            <a:off x="1007407" y="2565924"/>
            <a:ext cx="3750246" cy="548019"/>
            <a:chOff x="0" y="-101"/>
            <a:chExt cx="1584" cy="607"/>
          </a:xfrm>
        </p:grpSpPr>
        <p:sp>
          <p:nvSpPr>
            <p:cNvPr id="8199" name="文本框 14343"/>
            <p:cNvSpPr txBox="1"/>
            <p:nvPr/>
          </p:nvSpPr>
          <p:spPr>
            <a:xfrm>
              <a:off x="0" y="58"/>
              <a:ext cx="979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配子</a:t>
              </a:r>
            </a:p>
          </p:txBody>
        </p:sp>
        <p:sp>
          <p:nvSpPr>
            <p:cNvPr id="8200" name="文本框 14344"/>
            <p:cNvSpPr txBox="1"/>
            <p:nvPr/>
          </p:nvSpPr>
          <p:spPr>
            <a:xfrm>
              <a:off x="912" y="138"/>
              <a:ext cx="672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>
                  <a:solidFill>
                    <a:srgbClr val="0033CC"/>
                  </a:solidFill>
                  <a:latin typeface="Arial Black" panose="020B0A04020102020204" pitchFamily="34" charset="0"/>
                </a:rPr>
                <a:t>22+X</a:t>
              </a:r>
            </a:p>
          </p:txBody>
        </p:sp>
        <p:sp>
          <p:nvSpPr>
            <p:cNvPr id="8201" name="直接连接符 14345"/>
            <p:cNvSpPr/>
            <p:nvPr/>
          </p:nvSpPr>
          <p:spPr>
            <a:xfrm>
              <a:off x="1296" y="-101"/>
              <a:ext cx="0" cy="192"/>
            </a:xfrm>
            <a:prstGeom prst="line">
              <a:avLst/>
            </a:prstGeom>
            <a:ln w="25400" cap="flat" cmpd="sng">
              <a:solidFill>
                <a:srgbClr val="00FF00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grpSp>
        <p:nvGrpSpPr>
          <p:cNvPr id="14347" name="组合 14346"/>
          <p:cNvGrpSpPr/>
          <p:nvPr/>
        </p:nvGrpSpPr>
        <p:grpSpPr>
          <a:xfrm>
            <a:off x="4249716" y="3582235"/>
            <a:ext cx="6838059" cy="1270296"/>
            <a:chOff x="0" y="0"/>
            <a:chExt cx="2976" cy="800"/>
          </a:xfrm>
        </p:grpSpPr>
        <p:sp>
          <p:nvSpPr>
            <p:cNvPr id="8203" name="文本框 14347"/>
            <p:cNvSpPr txBox="1"/>
            <p:nvPr/>
          </p:nvSpPr>
          <p:spPr>
            <a:xfrm>
              <a:off x="1920" y="432"/>
              <a:ext cx="1056" cy="368"/>
            </a:xfrm>
            <a:prstGeom prst="rect">
              <a:avLst/>
            </a:prstGeom>
            <a:noFill/>
            <a:ln w="9525" cap="flat" cmpd="sng">
              <a:noFill/>
              <a:prstDash val="solid"/>
              <a:miter/>
              <a:headEnd type="none" w="med" len="med"/>
              <a:tailEnd type="none" w="med" len="med"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 dirty="0">
                  <a:solidFill>
                    <a:srgbClr val="663300"/>
                  </a:solidFill>
                  <a:latin typeface="Arial Black" panose="020B0A04020102020204" pitchFamily="34" charset="0"/>
                </a:rPr>
                <a:t>22</a:t>
              </a:r>
              <a:r>
                <a:rPr lang="zh-CN" altLang="en-US" sz="3200" b="1" dirty="0">
                  <a:solidFill>
                    <a:srgbClr val="663300"/>
                  </a:solidFill>
                  <a:latin typeface="Arial Black" panose="020B0A04020102020204" pitchFamily="34" charset="0"/>
                </a:rPr>
                <a:t>对</a:t>
              </a:r>
              <a:r>
                <a:rPr lang="en-US" altLang="zh-CN" sz="3200" b="1" dirty="0">
                  <a:solidFill>
                    <a:srgbClr val="663300"/>
                  </a:solidFill>
                  <a:latin typeface="Arial Black" panose="020B0A04020102020204" pitchFamily="34" charset="0"/>
                </a:rPr>
                <a:t>+XX</a:t>
              </a:r>
            </a:p>
          </p:txBody>
        </p:sp>
        <p:sp>
          <p:nvSpPr>
            <p:cNvPr id="8204" name="直接连接符 14348"/>
            <p:cNvSpPr/>
            <p:nvPr/>
          </p:nvSpPr>
          <p:spPr>
            <a:xfrm>
              <a:off x="0" y="0"/>
              <a:ext cx="2592" cy="384"/>
            </a:xfrm>
            <a:prstGeom prst="line">
              <a:avLst/>
            </a:prstGeom>
            <a:ln w="25400" cap="flat" cmpd="sng">
              <a:solidFill>
                <a:schemeClr val="tx2"/>
              </a:solidFill>
              <a:prstDash val="solid"/>
              <a:round/>
              <a:headEnd type="none" w="med" len="med"/>
              <a:tailEnd type="triangle" w="med" len="med"/>
            </a:ln>
          </p:spPr>
        </p:sp>
        <p:sp>
          <p:nvSpPr>
            <p:cNvPr id="8205" name="直接连接符 14349"/>
            <p:cNvSpPr/>
            <p:nvPr/>
          </p:nvSpPr>
          <p:spPr>
            <a:xfrm flipH="1">
              <a:off x="2640" y="0"/>
              <a:ext cx="1" cy="320"/>
            </a:xfrm>
            <a:prstGeom prst="line">
              <a:avLst/>
            </a:prstGeom>
            <a:ln w="25400" cap="flat" cmpd="sng">
              <a:solidFill>
                <a:schemeClr val="tx2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graphicFrame>
        <p:nvGraphicFramePr>
          <p:cNvPr id="14351" name="对象 14350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837244633"/>
              </p:ext>
            </p:extLst>
          </p:nvPr>
        </p:nvGraphicFramePr>
        <p:xfrm>
          <a:off x="9703657" y="4801711"/>
          <a:ext cx="711107" cy="533524"/>
        </p:xfrm>
        <a:graphic>
          <a:graphicData uri="http://schemas.openxmlformats.org/presentationml/2006/ole">
            <p:oleObj spid="_x0000_s3170" r:id="rId3" imgW="304923" imgH="304923" progId="">
              <p:embed/>
            </p:oleObj>
          </a:graphicData>
        </a:graphic>
      </p:graphicFrame>
      <p:grpSp>
        <p:nvGrpSpPr>
          <p:cNvPr id="14352" name="组合 14351"/>
          <p:cNvGrpSpPr/>
          <p:nvPr/>
        </p:nvGrpSpPr>
        <p:grpSpPr>
          <a:xfrm>
            <a:off x="1053769" y="4725503"/>
            <a:ext cx="3314464" cy="609743"/>
            <a:chOff x="59" y="-48"/>
            <a:chExt cx="1381" cy="384"/>
          </a:xfrm>
        </p:grpSpPr>
        <p:sp>
          <p:nvSpPr>
            <p:cNvPr id="8208" name="文本框 14352"/>
            <p:cNvSpPr txBox="1"/>
            <p:nvPr/>
          </p:nvSpPr>
          <p:spPr>
            <a:xfrm>
              <a:off x="59" y="-48"/>
              <a:ext cx="864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子代</a:t>
              </a:r>
              <a:endPara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graphicFrame>
          <p:nvGraphicFramePr>
            <p:cNvPr id="8209" name="对象 14353"/>
            <p:cNvGraphicFramePr>
              <a:graphicFrameLocks noChangeAspect="1"/>
            </p:cNvGraphicFramePr>
            <p:nvPr/>
          </p:nvGraphicFramePr>
          <p:xfrm>
            <a:off x="1104" y="0"/>
            <a:ext cx="336" cy="336"/>
          </p:xfrm>
          <a:graphic>
            <a:graphicData uri="http://schemas.openxmlformats.org/presentationml/2006/ole">
              <p:oleObj spid="_x0000_s3171" r:id="rId4" imgW="304923" imgH="304923" progId="">
                <p:embed/>
              </p:oleObj>
            </a:graphicData>
          </a:graphic>
        </p:graphicFrame>
      </p:grpSp>
      <p:grpSp>
        <p:nvGrpSpPr>
          <p:cNvPr id="14355" name="组合 14354"/>
          <p:cNvGrpSpPr/>
          <p:nvPr/>
        </p:nvGrpSpPr>
        <p:grpSpPr>
          <a:xfrm>
            <a:off x="526983" y="3510783"/>
            <a:ext cx="7583029" cy="1363822"/>
            <a:chOff x="0" y="0"/>
            <a:chExt cx="3264" cy="756"/>
          </a:xfrm>
        </p:grpSpPr>
        <p:grpSp>
          <p:nvGrpSpPr>
            <p:cNvPr id="8211" name="组合 14355"/>
            <p:cNvGrpSpPr/>
            <p:nvPr/>
          </p:nvGrpSpPr>
          <p:grpSpPr>
            <a:xfrm>
              <a:off x="912" y="0"/>
              <a:ext cx="2352" cy="756"/>
              <a:chOff x="0" y="0"/>
              <a:chExt cx="2352" cy="756"/>
            </a:xfrm>
          </p:grpSpPr>
          <p:sp>
            <p:nvSpPr>
              <p:cNvPr id="8212" name="文本框 14356"/>
              <p:cNvSpPr txBox="1"/>
              <p:nvPr/>
            </p:nvSpPr>
            <p:spPr>
              <a:xfrm>
                <a:off x="0" y="432"/>
                <a:ext cx="1056" cy="32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3200" b="1" dirty="0">
                    <a:solidFill>
                      <a:srgbClr val="663300"/>
                    </a:solidFill>
                    <a:latin typeface="Arial Black" panose="020B0A04020102020204" pitchFamily="34" charset="0"/>
                  </a:rPr>
                  <a:t>22</a:t>
                </a:r>
                <a:r>
                  <a:rPr lang="zh-CN" altLang="en-US" sz="3200" b="1" dirty="0">
                    <a:solidFill>
                      <a:srgbClr val="663300"/>
                    </a:solidFill>
                    <a:latin typeface="Arial Black" panose="020B0A04020102020204" pitchFamily="34" charset="0"/>
                  </a:rPr>
                  <a:t>对</a:t>
                </a:r>
                <a:r>
                  <a:rPr lang="en-US" altLang="zh-CN" sz="3200" b="1" dirty="0">
                    <a:solidFill>
                      <a:srgbClr val="663300"/>
                    </a:solidFill>
                    <a:latin typeface="Arial Black" panose="020B0A04020102020204" pitchFamily="34" charset="0"/>
                  </a:rPr>
                  <a:t>+XY</a:t>
                </a:r>
              </a:p>
            </p:txBody>
          </p:sp>
          <p:grpSp>
            <p:nvGrpSpPr>
              <p:cNvPr id="8213" name="组合 14357"/>
              <p:cNvGrpSpPr/>
              <p:nvPr/>
            </p:nvGrpSpPr>
            <p:grpSpPr>
              <a:xfrm>
                <a:off x="480" y="0"/>
                <a:ext cx="1872" cy="384"/>
                <a:chOff x="0" y="0"/>
                <a:chExt cx="1872" cy="384"/>
              </a:xfrm>
            </p:grpSpPr>
            <p:sp>
              <p:nvSpPr>
                <p:cNvPr id="8214" name="直接连接符 14358"/>
                <p:cNvSpPr/>
                <p:nvPr/>
              </p:nvSpPr>
              <p:spPr>
                <a:xfrm>
                  <a:off x="0" y="0"/>
                  <a:ext cx="0" cy="384"/>
                </a:xfrm>
                <a:prstGeom prst="line">
                  <a:avLst/>
                </a:prstGeom>
                <a:ln w="22225" cap="flat" cmpd="sng">
                  <a:solidFill>
                    <a:schemeClr val="tx2"/>
                  </a:solidFill>
                  <a:prstDash val="solid"/>
                  <a:round/>
                  <a:headEnd type="none" w="med" len="med"/>
                  <a:tailEnd type="triangle" w="med" len="med"/>
                </a:ln>
              </p:spPr>
            </p:sp>
            <p:sp>
              <p:nvSpPr>
                <p:cNvPr id="8215" name="直接连接符 14359"/>
                <p:cNvSpPr/>
                <p:nvPr/>
              </p:nvSpPr>
              <p:spPr>
                <a:xfrm flipH="1">
                  <a:off x="96" y="0"/>
                  <a:ext cx="1776" cy="384"/>
                </a:xfrm>
                <a:prstGeom prst="line">
                  <a:avLst/>
                </a:prstGeom>
                <a:ln w="22225" cap="flat" cmpd="sng">
                  <a:solidFill>
                    <a:schemeClr val="tx2"/>
                  </a:solidFill>
                  <a:prstDash val="solid"/>
                  <a:round/>
                  <a:headEnd type="none" w="med" len="med"/>
                  <a:tailEnd type="triangle" w="med" len="med"/>
                </a:ln>
              </p:spPr>
            </p:sp>
          </p:grpSp>
        </p:grpSp>
        <p:sp>
          <p:nvSpPr>
            <p:cNvPr id="8216" name="文本框 14360"/>
            <p:cNvSpPr txBox="1"/>
            <p:nvPr/>
          </p:nvSpPr>
          <p:spPr>
            <a:xfrm>
              <a:off x="0" y="432"/>
              <a:ext cx="864" cy="29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r">
                <a:lnSpc>
                  <a:spcPct val="90000"/>
                </a:lnSpc>
                <a:spcBef>
                  <a:spcPct val="50000"/>
                </a:spcBef>
              </a:pPr>
              <a:r>
                <a:rPr lang="zh-CN" altLang="en-US" sz="3200" b="1">
                  <a:latin typeface="Arial Black" panose="020B0A04020102020204" pitchFamily="34" charset="0"/>
                  <a:ea typeface="楷体_GB2312" panose="02010609030101010101" pitchFamily="49" charset="-122"/>
                </a:rPr>
                <a:t>受精卵</a:t>
              </a:r>
            </a:p>
          </p:txBody>
        </p:sp>
      </p:grpSp>
      <p:sp>
        <p:nvSpPr>
          <p:cNvPr id="8217" name="文本框 14361"/>
          <p:cNvSpPr txBox="1"/>
          <p:nvPr/>
        </p:nvSpPr>
        <p:spPr>
          <a:xfrm>
            <a:off x="7726945" y="1989607"/>
            <a:ext cx="3756594" cy="597333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latin typeface="Arial Black" panose="020B0A04020102020204" pitchFamily="34" charset="0"/>
              </a:rPr>
              <a:t>   </a:t>
            </a:r>
            <a:r>
              <a:rPr lang="en-US" altLang="zh-CN" sz="3200" b="1">
                <a:solidFill>
                  <a:srgbClr val="008000"/>
                </a:solidFill>
                <a:latin typeface="Arial Black" panose="020B0A04020102020204" pitchFamily="34" charset="0"/>
              </a:rPr>
              <a:t>22</a:t>
            </a:r>
            <a:r>
              <a:rPr lang="zh-CN" altLang="en-US" sz="3200" b="1">
                <a:solidFill>
                  <a:srgbClr val="008000"/>
                </a:solidFill>
                <a:latin typeface="Arial Black" panose="020B0A04020102020204" pitchFamily="34" charset="0"/>
              </a:rPr>
              <a:t>对</a:t>
            </a:r>
            <a:r>
              <a:rPr lang="en-US" altLang="zh-CN" sz="3200" b="1">
                <a:solidFill>
                  <a:srgbClr val="008000"/>
                </a:solidFill>
                <a:latin typeface="Arial Black" panose="020B0A04020102020204" pitchFamily="34" charset="0"/>
              </a:rPr>
              <a:t>+XY</a:t>
            </a:r>
          </a:p>
        </p:txBody>
      </p:sp>
      <p:sp>
        <p:nvSpPr>
          <p:cNvPr id="8218" name="文本框 14362"/>
          <p:cNvSpPr txBox="1"/>
          <p:nvPr/>
        </p:nvSpPr>
        <p:spPr>
          <a:xfrm>
            <a:off x="3030690" y="1968969"/>
            <a:ext cx="3257127" cy="597333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8000"/>
                </a:solidFill>
                <a:latin typeface="Arial Black" panose="020B0A04020102020204" pitchFamily="34" charset="0"/>
              </a:rPr>
              <a:t>22</a:t>
            </a:r>
            <a:r>
              <a:rPr lang="zh-CN" altLang="en-US" sz="3200" b="1">
                <a:solidFill>
                  <a:srgbClr val="008000"/>
                </a:solidFill>
                <a:latin typeface="Arial Black" panose="020B0A04020102020204" pitchFamily="34" charset="0"/>
              </a:rPr>
              <a:t>对</a:t>
            </a:r>
            <a:r>
              <a:rPr lang="en-US" altLang="zh-CN" sz="3200" b="1">
                <a:solidFill>
                  <a:srgbClr val="008000"/>
                </a:solidFill>
                <a:latin typeface="Arial Black" panose="020B0A04020102020204" pitchFamily="34" charset="0"/>
              </a:rPr>
              <a:t>+XX</a:t>
            </a:r>
          </a:p>
        </p:txBody>
      </p:sp>
      <p:grpSp>
        <p:nvGrpSpPr>
          <p:cNvPr id="8219" name="组合 14363"/>
          <p:cNvGrpSpPr/>
          <p:nvPr/>
        </p:nvGrpSpPr>
        <p:grpSpPr>
          <a:xfrm>
            <a:off x="912165" y="1341758"/>
            <a:ext cx="8533289" cy="812988"/>
            <a:chOff x="0" y="0"/>
            <a:chExt cx="4032" cy="512"/>
          </a:xfrm>
        </p:grpSpPr>
        <p:graphicFrame>
          <p:nvGraphicFramePr>
            <p:cNvPr id="8220" name="对象 14364"/>
            <p:cNvGraphicFramePr>
              <a:graphicFrameLocks noChangeAspect="1"/>
            </p:cNvGraphicFramePr>
            <p:nvPr/>
          </p:nvGraphicFramePr>
          <p:xfrm>
            <a:off x="1152" y="0"/>
            <a:ext cx="432" cy="384"/>
          </p:xfrm>
          <a:graphic>
            <a:graphicData uri="http://schemas.openxmlformats.org/presentationml/2006/ole">
              <p:oleObj spid="_x0000_s3172" r:id="rId5" imgW="304923" imgH="304923" progId="">
                <p:embed/>
              </p:oleObj>
            </a:graphicData>
          </a:graphic>
        </p:graphicFrame>
        <p:graphicFrame>
          <p:nvGraphicFramePr>
            <p:cNvPr id="8221" name="对象 14365"/>
            <p:cNvGraphicFramePr>
              <a:graphicFrameLocks noChangeAspect="1"/>
            </p:cNvGraphicFramePr>
            <p:nvPr/>
          </p:nvGraphicFramePr>
          <p:xfrm>
            <a:off x="3600" y="0"/>
            <a:ext cx="432" cy="384"/>
          </p:xfrm>
          <a:graphic>
            <a:graphicData uri="http://schemas.openxmlformats.org/presentationml/2006/ole">
              <p:oleObj spid="_x0000_s3173" r:id="rId6" imgW="304923" imgH="304923" progId="">
                <p:embed/>
              </p:oleObj>
            </a:graphicData>
          </a:graphic>
        </p:graphicFrame>
        <p:sp>
          <p:nvSpPr>
            <p:cNvPr id="8222" name="文本框 14366"/>
            <p:cNvSpPr txBox="1"/>
            <p:nvPr/>
          </p:nvSpPr>
          <p:spPr>
            <a:xfrm>
              <a:off x="0" y="144"/>
              <a:ext cx="864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亲代</a:t>
              </a:r>
            </a:p>
          </p:txBody>
        </p:sp>
      </p:grpSp>
      <p:sp>
        <p:nvSpPr>
          <p:cNvPr id="8223" name="文本框 14367"/>
          <p:cNvSpPr txBox="1"/>
          <p:nvPr/>
        </p:nvSpPr>
        <p:spPr>
          <a:xfrm>
            <a:off x="881358" y="909514"/>
            <a:ext cx="4329496" cy="548089"/>
          </a:xfrm>
          <a:prstGeom prst="rect">
            <a:avLst/>
          </a:prstGeom>
          <a:noFill/>
          <a:ln w="9525">
            <a:noFill/>
          </a:ln>
        </p:spPr>
        <p:txBody>
          <a:bodyPr wrap="none" lIns="103875" tIns="51938" rIns="103875" bIns="51938" anchor="t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隶书" panose="02010509060101010101" pitchFamily="49" charset="-122"/>
              </a:rPr>
              <a:t>①</a:t>
            </a:r>
            <a:r>
              <a:rPr lang="zh-CN" altLang="en-US" sz="32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人的性别决定过程：</a:t>
            </a:r>
          </a:p>
        </p:txBody>
      </p:sp>
      <p:grpSp>
        <p:nvGrpSpPr>
          <p:cNvPr id="14369" name="组合 14368"/>
          <p:cNvGrpSpPr/>
          <p:nvPr/>
        </p:nvGrpSpPr>
        <p:grpSpPr>
          <a:xfrm>
            <a:off x="1054646" y="5230548"/>
            <a:ext cx="9934784" cy="614503"/>
            <a:chOff x="0" y="-45"/>
            <a:chExt cx="4283" cy="387"/>
          </a:xfrm>
        </p:grpSpPr>
        <p:sp>
          <p:nvSpPr>
            <p:cNvPr id="8225" name="文本框 14369"/>
            <p:cNvSpPr txBox="1"/>
            <p:nvPr/>
          </p:nvSpPr>
          <p:spPr>
            <a:xfrm>
              <a:off x="0" y="-45"/>
              <a:ext cx="804" cy="33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lnSpc>
                  <a:spcPct val="90000"/>
                </a:lnSpc>
                <a:spcBef>
                  <a:spcPct val="50000"/>
                </a:spcBef>
              </a:pPr>
              <a:r>
                <a:rPr lang="zh-CN" altLang="en-US" sz="32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比例</a:t>
              </a:r>
              <a:r>
                <a:rPr lang="zh-CN" altLang="en-US" sz="3200" b="1" dirty="0">
                  <a:solidFill>
                    <a:schemeClr val="bg2"/>
                  </a:solidFill>
                  <a:latin typeface="Arial Black" panose="020B0A04020102020204" pitchFamily="34" charset="0"/>
                  <a:ea typeface="黑体" panose="02010600030101010101" pitchFamily="2" charset="-122"/>
                </a:rPr>
                <a:t>     </a:t>
              </a:r>
            </a:p>
          </p:txBody>
        </p:sp>
        <p:sp>
          <p:nvSpPr>
            <p:cNvPr id="8226" name="文本框 14370"/>
            <p:cNvSpPr txBox="1"/>
            <p:nvPr/>
          </p:nvSpPr>
          <p:spPr>
            <a:xfrm>
              <a:off x="916" y="5"/>
              <a:ext cx="3367" cy="33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lnSpc>
                  <a:spcPct val="90000"/>
                </a:lnSpc>
                <a:spcBef>
                  <a:spcPct val="50000"/>
                </a:spcBef>
              </a:pPr>
              <a:r>
                <a:rPr lang="en-US" altLang="zh-CN" sz="3200" b="1" dirty="0">
                  <a:latin typeface="Arial Black" panose="020B0A04020102020204" pitchFamily="34" charset="0"/>
                  <a:ea typeface="黑体" panose="02010600030101010101" pitchFamily="2" charset="-122"/>
                </a:rPr>
                <a:t>    </a:t>
              </a:r>
              <a:r>
                <a:rPr lang="en-US" altLang="zh-CN" sz="3200" b="1" dirty="0">
                  <a:solidFill>
                    <a:srgbClr val="663300"/>
                  </a:solidFill>
                  <a:latin typeface="Arial Black" panose="020B0A04020102020204" pitchFamily="34" charset="0"/>
                  <a:ea typeface="黑体" panose="02010600030101010101" pitchFamily="2" charset="-122"/>
                </a:rPr>
                <a:t>1            </a:t>
              </a:r>
              <a:r>
                <a:rPr lang="en-US" altLang="zh-CN" sz="3200" b="1" dirty="0" smtClean="0">
                  <a:solidFill>
                    <a:srgbClr val="663300"/>
                  </a:solidFill>
                  <a:latin typeface="Arial Black" panose="020B0A04020102020204" pitchFamily="34" charset="0"/>
                  <a:ea typeface="黑体" panose="02010600030101010101" pitchFamily="2" charset="-122"/>
                </a:rPr>
                <a:t>           </a:t>
              </a:r>
              <a:r>
                <a:rPr lang="zh-CN" altLang="en-US" sz="3200" b="1" dirty="0">
                  <a:solidFill>
                    <a:srgbClr val="663300"/>
                  </a:solidFill>
                  <a:latin typeface="Arial Black" panose="020B0A04020102020204" pitchFamily="34" charset="0"/>
                  <a:ea typeface="黑体" panose="02010600030101010101" pitchFamily="2" charset="-122"/>
                </a:rPr>
                <a:t>：  </a:t>
              </a:r>
              <a:r>
                <a:rPr lang="zh-CN" altLang="en-US" sz="3200" b="1" dirty="0" smtClean="0">
                  <a:solidFill>
                    <a:srgbClr val="663300"/>
                  </a:solidFill>
                  <a:latin typeface="Arial Black" panose="020B0A04020102020204" pitchFamily="34" charset="0"/>
                  <a:ea typeface="黑体" panose="02010600030101010101" pitchFamily="2" charset="-122"/>
                </a:rPr>
                <a:t>               </a:t>
              </a:r>
              <a:r>
                <a:rPr lang="en-US" altLang="zh-CN" sz="3200" b="1" dirty="0">
                  <a:solidFill>
                    <a:srgbClr val="663300"/>
                  </a:solidFill>
                  <a:latin typeface="Arial Black" panose="020B0A04020102020204" pitchFamily="34" charset="0"/>
                  <a:ea typeface="黑体" panose="02010600030101010101" pitchFamily="2" charset="-122"/>
                </a:rPr>
                <a:t>1 </a:t>
              </a:r>
            </a:p>
          </p:txBody>
        </p:sp>
      </p:grpSp>
      <p:sp>
        <p:nvSpPr>
          <p:cNvPr id="14372" name="文本框 14371"/>
          <p:cNvSpPr txBox="1"/>
          <p:nvPr/>
        </p:nvSpPr>
        <p:spPr>
          <a:xfrm>
            <a:off x="7362942" y="3429794"/>
            <a:ext cx="3724847" cy="548089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3200" b="1">
                <a:solidFill>
                  <a:srgbClr val="FF3300"/>
                </a:solidFill>
                <a:latin typeface="Arial Black" panose="020B0A04020102020204" pitchFamily="34" charset="0"/>
                <a:ea typeface="黑体" panose="02010600030101010101" pitchFamily="2" charset="-122"/>
              </a:rPr>
              <a:t> 1    </a:t>
            </a:r>
            <a:r>
              <a:rPr lang="zh-CN" altLang="en-US" sz="3200" b="1">
                <a:solidFill>
                  <a:srgbClr val="FF3300"/>
                </a:solidFill>
                <a:latin typeface="Arial Black" panose="020B0A04020102020204" pitchFamily="34" charset="0"/>
                <a:ea typeface="黑体" panose="02010600030101010101" pitchFamily="2" charset="-122"/>
              </a:rPr>
              <a:t>：    </a:t>
            </a:r>
            <a:r>
              <a:rPr lang="en-US" altLang="zh-CN" sz="3200" b="1">
                <a:solidFill>
                  <a:srgbClr val="FF3300"/>
                </a:solidFill>
                <a:latin typeface="Arial Black" panose="020B0A04020102020204" pitchFamily="34" charset="0"/>
                <a:ea typeface="黑体" panose="02010600030101010101" pitchFamily="2" charset="-122"/>
              </a:rPr>
              <a:t>1       </a:t>
            </a:r>
          </a:p>
        </p:txBody>
      </p:sp>
      <p:sp>
        <p:nvSpPr>
          <p:cNvPr id="14373" name="文本框 14372"/>
          <p:cNvSpPr txBox="1"/>
          <p:nvPr/>
        </p:nvSpPr>
        <p:spPr>
          <a:xfrm>
            <a:off x="799957" y="5717989"/>
            <a:ext cx="8247577" cy="597333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r>
              <a:rPr lang="en-US" altLang="zh-CN" sz="3200" b="1" dirty="0">
                <a:ea typeface="楷体_GB2312" panose="02010609030101010101" pitchFamily="49" charset="-122"/>
              </a:rPr>
              <a:t>②</a:t>
            </a:r>
            <a:r>
              <a:rPr lang="zh-CN" altLang="en-US" sz="3200" b="1" dirty="0">
                <a:ea typeface="楷体_GB2312" panose="02010609030101010101" pitchFamily="49" charset="-122"/>
              </a:rPr>
              <a:t>性别决定的时期：</a:t>
            </a:r>
            <a:r>
              <a:rPr lang="zh-CN" altLang="en-US" sz="3200" b="1" dirty="0" smtClean="0">
                <a:ea typeface="楷体_GB2312" panose="02010609030101010101" pitchFamily="49" charset="-122"/>
              </a:rPr>
              <a:t>受精作用</a:t>
            </a:r>
            <a:endParaRPr lang="zh-CN" altLang="x-none" sz="3200" b="1" dirty="0"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4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4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14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9" dur="500"/>
                                        <p:tgtEl>
                                          <p:spTgt spid="14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72" grpId="0"/>
      <p:bldP spid="1437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矩形 46083"/>
          <p:cNvSpPr/>
          <p:nvPr/>
        </p:nvSpPr>
        <p:spPr>
          <a:xfrm>
            <a:off x="694606" y="1701602"/>
            <a:ext cx="6653934" cy="603488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3600" b="1" dirty="0" smtClean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一、伴</a:t>
            </a:r>
            <a:r>
              <a:rPr lang="zh-CN" altLang="en-US" sz="3600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性遗传</a:t>
            </a:r>
          </a:p>
        </p:txBody>
      </p:sp>
      <p:sp>
        <p:nvSpPr>
          <p:cNvPr id="9218" name="矩形 46084"/>
          <p:cNvSpPr/>
          <p:nvPr/>
        </p:nvSpPr>
        <p:spPr>
          <a:xfrm>
            <a:off x="694606" y="2334175"/>
            <a:ext cx="10666611" cy="1089775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1.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基因位于</a:t>
            </a:r>
            <a:r>
              <a:rPr lang="zh-CN" altLang="en-US" sz="3200" b="1" u="sng" dirty="0">
                <a:solidFill>
                  <a:srgbClr val="0066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     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上的，在遗传上总是</a:t>
            </a:r>
            <a:r>
              <a:rPr lang="zh-CN" altLang="en-US" sz="3200" b="1" dirty="0">
                <a:solidFill>
                  <a:srgbClr val="0066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和</a:t>
            </a:r>
            <a:r>
              <a:rPr lang="zh-CN" altLang="en-US" sz="3200" b="1" u="sng" dirty="0">
                <a:solidFill>
                  <a:srgbClr val="0066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  </a:t>
            </a:r>
            <a:r>
              <a:rPr lang="zh-CN" altLang="en-US" sz="3200" b="1" dirty="0">
                <a:solidFill>
                  <a:srgbClr val="0066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相关联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，这种现象叫做伴性遗传。</a:t>
            </a:r>
          </a:p>
        </p:txBody>
      </p:sp>
      <p:sp>
        <p:nvSpPr>
          <p:cNvPr id="46086" name="文本框 46085"/>
          <p:cNvSpPr txBox="1"/>
          <p:nvPr/>
        </p:nvSpPr>
        <p:spPr>
          <a:xfrm>
            <a:off x="2926854" y="2256397"/>
            <a:ext cx="4469818" cy="597333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性染色体</a:t>
            </a:r>
          </a:p>
        </p:txBody>
      </p:sp>
      <p:sp>
        <p:nvSpPr>
          <p:cNvPr id="46087" name="文本框 46086"/>
          <p:cNvSpPr txBox="1"/>
          <p:nvPr/>
        </p:nvSpPr>
        <p:spPr>
          <a:xfrm>
            <a:off x="8880251" y="2256397"/>
            <a:ext cx="1239875" cy="597333"/>
          </a:xfrm>
          <a:prstGeom prst="rect">
            <a:avLst/>
          </a:prstGeom>
          <a:noFill/>
          <a:ln w="9525">
            <a:noFill/>
          </a:ln>
        </p:spPr>
        <p:txBody>
          <a:bodyPr wrap="square" lIns="103875" tIns="51938" rIns="103875" bIns="5193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性别</a:t>
            </a:r>
          </a:p>
        </p:txBody>
      </p:sp>
      <p:sp>
        <p:nvSpPr>
          <p:cNvPr id="46089" name="文本框 46088"/>
          <p:cNvSpPr txBox="1"/>
          <p:nvPr/>
        </p:nvSpPr>
        <p:spPr>
          <a:xfrm>
            <a:off x="2026252" y="4250447"/>
            <a:ext cx="702221" cy="1981659"/>
          </a:xfrm>
          <a:prstGeom prst="rect">
            <a:avLst/>
          </a:prstGeom>
          <a:noFill/>
          <a:ln w="9525">
            <a:noFill/>
          </a:ln>
        </p:spPr>
        <p:txBody>
          <a:bodyPr vert="eaVert" lIns="103875" tIns="51938" rIns="103875" bIns="5193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ea typeface="楷体_GB2312" panose="02010609030101010101" pitchFamily="49" charset="-122"/>
              </a:rPr>
              <a:t>伴性遗传</a:t>
            </a:r>
            <a:endParaRPr lang="zh-CN" altLang="en-US" sz="3200" b="1">
              <a:ea typeface="楷体_GB2312" panose="02010609030101010101" pitchFamily="49" charset="-122"/>
            </a:endParaRPr>
          </a:p>
        </p:txBody>
      </p:sp>
      <p:sp>
        <p:nvSpPr>
          <p:cNvPr id="46090" name="左大括号 46089"/>
          <p:cNvSpPr/>
          <p:nvPr/>
        </p:nvSpPr>
        <p:spPr>
          <a:xfrm>
            <a:off x="2827928" y="4174230"/>
            <a:ext cx="304760" cy="1676788"/>
          </a:xfrm>
          <a:prstGeom prst="leftBrace">
            <a:avLst>
              <a:gd name="adj1" fmla="val 61043"/>
              <a:gd name="adj2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03875" tIns="51938" rIns="103875" bIns="51938" anchor="t"/>
          <a:lstStyle/>
          <a:p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6091" name="文本框 46090"/>
          <p:cNvSpPr txBox="1"/>
          <p:nvPr/>
        </p:nvSpPr>
        <p:spPr>
          <a:xfrm>
            <a:off x="3234274" y="4021805"/>
            <a:ext cx="2336496" cy="597333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伴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X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遗传</a:t>
            </a:r>
          </a:p>
        </p:txBody>
      </p:sp>
      <p:sp>
        <p:nvSpPr>
          <p:cNvPr id="46092" name="文本框 46091"/>
          <p:cNvSpPr txBox="1"/>
          <p:nvPr/>
        </p:nvSpPr>
        <p:spPr>
          <a:xfrm>
            <a:off x="3234275" y="5469944"/>
            <a:ext cx="2438083" cy="597333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伴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Y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遗传</a:t>
            </a:r>
          </a:p>
        </p:txBody>
      </p:sp>
      <p:sp>
        <p:nvSpPr>
          <p:cNvPr id="46093" name="左大括号 46092"/>
          <p:cNvSpPr/>
          <p:nvPr/>
        </p:nvSpPr>
        <p:spPr>
          <a:xfrm>
            <a:off x="4871070" y="3793141"/>
            <a:ext cx="406347" cy="1067047"/>
          </a:xfrm>
          <a:prstGeom prst="leftBrace">
            <a:avLst>
              <a:gd name="adj1" fmla="val 29134"/>
              <a:gd name="adj2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03875" tIns="51938" rIns="103875" bIns="51938" anchor="t"/>
          <a:lstStyle/>
          <a:p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6094" name="文本框 46093"/>
          <p:cNvSpPr txBox="1"/>
          <p:nvPr/>
        </p:nvSpPr>
        <p:spPr>
          <a:xfrm>
            <a:off x="5447134" y="3573810"/>
            <a:ext cx="4672992" cy="597333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伴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X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隐性遗传</a:t>
            </a:r>
          </a:p>
        </p:txBody>
      </p:sp>
      <p:sp>
        <p:nvSpPr>
          <p:cNvPr id="46095" name="文本框 46094"/>
          <p:cNvSpPr txBox="1"/>
          <p:nvPr/>
        </p:nvSpPr>
        <p:spPr>
          <a:xfrm>
            <a:off x="5447134" y="4402894"/>
            <a:ext cx="2946016" cy="597333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伴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X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显性遗传</a:t>
            </a:r>
          </a:p>
        </p:txBody>
      </p:sp>
      <p:pic>
        <p:nvPicPr>
          <p:cNvPr id="13" name="Picture 2" descr="E:\负责系列\18-19\全解学案版\版式\5.18PPT四改\PPT-图标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128" y="909514"/>
            <a:ext cx="1782763" cy="74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矩形 42"/>
          <p:cNvSpPr>
            <a:spLocks noChangeArrowheads="1"/>
          </p:cNvSpPr>
          <p:nvPr/>
        </p:nvSpPr>
        <p:spPr bwMode="auto">
          <a:xfrm>
            <a:off x="977453" y="1025402"/>
            <a:ext cx="295751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内容精讲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6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60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60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3" dur="500"/>
                                        <p:tgtEl>
                                          <p:spTgt spid="46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60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6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6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6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0" dur="500"/>
                                        <p:tgtEl>
                                          <p:spTgt spid="46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60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60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60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60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6" grpId="0"/>
      <p:bldP spid="46087" grpId="0"/>
      <p:bldP spid="46089" grpId="0"/>
      <p:bldP spid="46091" grpId="0"/>
      <p:bldP spid="46092" grpId="0"/>
      <p:bldP spid="46094" grpId="0"/>
      <p:bldP spid="4609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标题 1"/>
          <p:cNvSpPr>
            <a:spLocks noGrp="1" noRot="1"/>
          </p:cNvSpPr>
          <p:nvPr>
            <p:ph type="ctrTitle" idx="4294967295"/>
          </p:nvPr>
        </p:nvSpPr>
        <p:spPr>
          <a:xfrm>
            <a:off x="702145" y="693490"/>
            <a:ext cx="10361613" cy="1143000"/>
          </a:xfrm>
          <a:prstGeom prst="rect">
            <a:avLst/>
          </a:prstGeom>
        </p:spPr>
        <p:txBody>
          <a:bodyPr anchor="ctr"/>
          <a:lstStyle/>
          <a:p>
            <a:r>
              <a:rPr lang="zh-CN" altLang="en-US" sz="3600" kern="1200" baseline="0" dirty="0">
                <a:latin typeface="+mj-lt"/>
                <a:ea typeface="+mj-ea"/>
                <a:cs typeface="+mj-cs"/>
              </a:rPr>
              <a:t>单基因遗传病</a:t>
            </a:r>
          </a:p>
        </p:txBody>
      </p:sp>
      <p:pic>
        <p:nvPicPr>
          <p:cNvPr id="10243" name="图片 3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1990750" y="1845618"/>
            <a:ext cx="7488832" cy="423309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图片 5121" descr="3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8662" y="1564629"/>
            <a:ext cx="3744416" cy="282780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6" name="图片 5125" descr="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174" y="1557586"/>
            <a:ext cx="4441582" cy="283484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8" name="文本框 5127"/>
          <p:cNvSpPr txBox="1"/>
          <p:nvPr/>
        </p:nvSpPr>
        <p:spPr>
          <a:xfrm>
            <a:off x="3790950" y="898698"/>
            <a:ext cx="3441433" cy="658888"/>
          </a:xfrm>
          <a:prstGeom prst="rect">
            <a:avLst/>
          </a:prstGeom>
          <a:noFill/>
          <a:ln w="9525">
            <a:noFill/>
          </a:ln>
        </p:spPr>
        <p:txBody>
          <a:bodyPr wrap="none" lIns="103875" tIns="51938" rIns="103875" bIns="51938" anchor="t">
            <a:spAutoFit/>
          </a:bodyPr>
          <a:lstStyle/>
          <a:p>
            <a:r>
              <a:rPr lang="zh-CN" altLang="en-US" sz="3600" dirty="0">
                <a:solidFill>
                  <a:srgbClr val="000099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红绿色盲检测图</a:t>
            </a:r>
          </a:p>
        </p:txBody>
      </p:sp>
      <p:sp>
        <p:nvSpPr>
          <p:cNvPr id="11269" name="TextBox 1"/>
          <p:cNvSpPr txBox="1"/>
          <p:nvPr/>
        </p:nvSpPr>
        <p:spPr>
          <a:xfrm>
            <a:off x="838622" y="4697699"/>
            <a:ext cx="10081120" cy="1828439"/>
          </a:xfrm>
          <a:prstGeom prst="rect">
            <a:avLst/>
          </a:prstGeom>
          <a:noFill/>
          <a:ln w="9525">
            <a:noFill/>
          </a:ln>
        </p:spPr>
        <p:txBody>
          <a:bodyPr wrap="square" lIns="103875" tIns="51938" rIns="103875" bIns="51938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191919"/>
                </a:solidFill>
                <a:latin typeface="+mn-ea"/>
                <a:ea typeface="+mn-ea"/>
              </a:rPr>
              <a:t>色盲</a:t>
            </a:r>
            <a:r>
              <a:rPr lang="zh-CN" altLang="en-US" sz="2800" dirty="0">
                <a:solidFill>
                  <a:srgbClr val="191919"/>
                </a:solidFill>
                <a:latin typeface="+mn-ea"/>
                <a:ea typeface="+mn-ea"/>
              </a:rPr>
              <a:t>是一种常见的人类遗传病，患者由于</a:t>
            </a:r>
            <a:r>
              <a:rPr lang="zh-CN" altLang="en-US" sz="2800" dirty="0" smtClean="0">
                <a:solidFill>
                  <a:srgbClr val="191919"/>
                </a:solidFill>
                <a:latin typeface="+mn-ea"/>
                <a:ea typeface="+mn-ea"/>
              </a:rPr>
              <a:t>色觉障碍</a:t>
            </a:r>
            <a:r>
              <a:rPr lang="zh-CN" altLang="en-US" sz="2800" dirty="0">
                <a:solidFill>
                  <a:srgbClr val="191919"/>
                </a:solidFill>
                <a:latin typeface="+mn-ea"/>
                <a:ea typeface="+mn-ea"/>
              </a:rPr>
              <a:t>，不能像正常人一样区分颜色（红色和绿色）。</a:t>
            </a:r>
          </a:p>
          <a:p>
            <a:endParaRPr lang="zh-CN" altLang="en-US" sz="2800" dirty="0">
              <a:solidFill>
                <a:srgbClr val="191919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文本框 40962"/>
          <p:cNvSpPr txBox="1"/>
          <p:nvPr/>
        </p:nvSpPr>
        <p:spPr>
          <a:xfrm>
            <a:off x="503828" y="2184389"/>
            <a:ext cx="11784066" cy="597333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6A9D17"/>
                </a:solidFill>
                <a:ea typeface="隶书" panose="02010509060101010101" pitchFamily="49" charset="-122"/>
              </a:rPr>
              <a:t>资料分析：</a:t>
            </a:r>
            <a:r>
              <a:rPr lang="zh-CN" altLang="en-US" sz="3200" b="1" dirty="0">
                <a:ea typeface="楷体_GB2312" panose="02010609030101010101" pitchFamily="49" charset="-122"/>
              </a:rPr>
              <a:t>下图是某家族的红绿色盲遗传图谱，请分析并讨论：</a:t>
            </a:r>
          </a:p>
        </p:txBody>
      </p:sp>
      <p:sp>
        <p:nvSpPr>
          <p:cNvPr id="41011" name="文本框 41010"/>
          <p:cNvSpPr txBox="1"/>
          <p:nvPr/>
        </p:nvSpPr>
        <p:spPr>
          <a:xfrm>
            <a:off x="1061947" y="4877940"/>
            <a:ext cx="10361851" cy="520389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2700" b="1" dirty="0" smtClean="0">
                <a:ea typeface="楷体_GB2312" panose="02010609030101010101" pitchFamily="49" charset="-122"/>
              </a:rPr>
              <a:t>A.</a:t>
            </a:r>
            <a:r>
              <a:rPr lang="zh-CN" altLang="en-US" sz="2700" b="1" dirty="0" smtClean="0">
                <a:ea typeface="楷体_GB2312" panose="02010609030101010101" pitchFamily="49" charset="-122"/>
              </a:rPr>
              <a:t>红绿色盲</a:t>
            </a:r>
            <a:r>
              <a:rPr lang="zh-CN" altLang="en-US" sz="2700" b="1" dirty="0">
                <a:ea typeface="楷体_GB2312" panose="02010609030101010101" pitchFamily="49" charset="-122"/>
              </a:rPr>
              <a:t>基因是位于</a:t>
            </a:r>
            <a:r>
              <a:rPr lang="en-US" altLang="zh-CN" sz="2700" b="1" dirty="0">
                <a:ea typeface="楷体_GB2312" panose="02010609030101010101" pitchFamily="49" charset="-122"/>
              </a:rPr>
              <a:t>X</a:t>
            </a:r>
            <a:r>
              <a:rPr lang="zh-CN" altLang="en-US" sz="2700" b="1" dirty="0">
                <a:ea typeface="楷体_GB2312" panose="02010609030101010101" pitchFamily="49" charset="-122"/>
              </a:rPr>
              <a:t>染色体上还是位于</a:t>
            </a:r>
            <a:r>
              <a:rPr lang="en-US" altLang="zh-CN" sz="2700" b="1" dirty="0">
                <a:ea typeface="楷体_GB2312" panose="02010609030101010101" pitchFamily="49" charset="-122"/>
              </a:rPr>
              <a:t>Y</a:t>
            </a:r>
            <a:r>
              <a:rPr lang="zh-CN" altLang="en-US" sz="2700" b="1" dirty="0">
                <a:ea typeface="楷体_GB2312" panose="02010609030101010101" pitchFamily="49" charset="-122"/>
              </a:rPr>
              <a:t>染色体上？</a:t>
            </a:r>
          </a:p>
        </p:txBody>
      </p:sp>
      <p:sp>
        <p:nvSpPr>
          <p:cNvPr id="41012" name="文本框 41011"/>
          <p:cNvSpPr txBox="1"/>
          <p:nvPr/>
        </p:nvSpPr>
        <p:spPr>
          <a:xfrm>
            <a:off x="1062174" y="5789725"/>
            <a:ext cx="9549157" cy="520389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2700" b="1" dirty="0" smtClean="0">
                <a:ea typeface="楷体_GB2312" panose="02010609030101010101" pitchFamily="49" charset="-122"/>
              </a:rPr>
              <a:t>B. </a:t>
            </a:r>
            <a:r>
              <a:rPr lang="zh-CN" altLang="en-US" sz="2700" b="1" dirty="0" smtClean="0">
                <a:ea typeface="楷体_GB2312" panose="02010609030101010101" pitchFamily="49" charset="-122"/>
              </a:rPr>
              <a:t>红绿色盲</a:t>
            </a:r>
            <a:r>
              <a:rPr lang="zh-CN" altLang="en-US" sz="2700" b="1" dirty="0">
                <a:ea typeface="楷体_GB2312" panose="02010609030101010101" pitchFamily="49" charset="-122"/>
              </a:rPr>
              <a:t>基因是显性基因还是隐性基因？</a:t>
            </a:r>
          </a:p>
        </p:txBody>
      </p:sp>
      <p:sp>
        <p:nvSpPr>
          <p:cNvPr id="41014" name="文本框 41013"/>
          <p:cNvSpPr txBox="1"/>
          <p:nvPr/>
        </p:nvSpPr>
        <p:spPr>
          <a:xfrm>
            <a:off x="2280990" y="5335242"/>
            <a:ext cx="4368231" cy="520389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700" b="1" dirty="0">
                <a:solidFill>
                  <a:srgbClr val="EA0000"/>
                </a:solidFill>
                <a:ea typeface="楷体_GB2312" panose="02010609030101010101" pitchFamily="49" charset="-122"/>
              </a:rPr>
              <a:t>位于</a:t>
            </a:r>
            <a:r>
              <a:rPr lang="en-US" altLang="zh-CN" sz="2700" b="1" dirty="0">
                <a:solidFill>
                  <a:srgbClr val="EA0000"/>
                </a:solidFill>
                <a:ea typeface="楷体_GB2312" panose="02010609030101010101" pitchFamily="49" charset="-122"/>
              </a:rPr>
              <a:t>X</a:t>
            </a:r>
            <a:r>
              <a:rPr lang="zh-CN" altLang="en-US" sz="2700" b="1" dirty="0">
                <a:solidFill>
                  <a:srgbClr val="EA0000"/>
                </a:solidFill>
                <a:ea typeface="楷体_GB2312" panose="02010609030101010101" pitchFamily="49" charset="-122"/>
              </a:rPr>
              <a:t>染色体上</a:t>
            </a:r>
            <a:endParaRPr lang="zh-CN" altLang="en-US" sz="2700" b="1">
              <a:solidFill>
                <a:srgbClr val="EA0000"/>
              </a:solidFill>
              <a:ea typeface="楷体_GB2312" panose="02010609030101010101" pitchFamily="49" charset="-122"/>
            </a:endParaRPr>
          </a:p>
        </p:txBody>
      </p:sp>
      <p:sp>
        <p:nvSpPr>
          <p:cNvPr id="41016" name="文本框 41015"/>
          <p:cNvSpPr txBox="1"/>
          <p:nvPr/>
        </p:nvSpPr>
        <p:spPr>
          <a:xfrm>
            <a:off x="8111430" y="5789725"/>
            <a:ext cx="2336496" cy="520389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700" b="1" dirty="0">
                <a:solidFill>
                  <a:srgbClr val="EA0000"/>
                </a:solidFill>
                <a:ea typeface="楷体_GB2312" panose="02010609030101010101" pitchFamily="49" charset="-122"/>
              </a:rPr>
              <a:t>是隐性基因</a:t>
            </a:r>
          </a:p>
        </p:txBody>
      </p:sp>
      <p:sp>
        <p:nvSpPr>
          <p:cNvPr id="12294" name="文本框 41017"/>
          <p:cNvSpPr txBox="1"/>
          <p:nvPr/>
        </p:nvSpPr>
        <p:spPr>
          <a:xfrm>
            <a:off x="838622" y="1485578"/>
            <a:ext cx="10666611" cy="597333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700" b="1" dirty="0">
                <a:latin typeface="Times New Roman" panose="02020603050405020304" pitchFamily="18" charset="0"/>
              </a:rPr>
              <a:t>（</a:t>
            </a:r>
            <a:r>
              <a:rPr lang="en-US" altLang="zh-CN" sz="3200" b="1" dirty="0">
                <a:latin typeface="Times New Roman" panose="02020603050405020304" pitchFamily="18" charset="0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</a:rPr>
              <a:t>）色盲基因及其等位基因只位于</a:t>
            </a:r>
            <a:r>
              <a:rPr lang="zh-CN" altLang="en-US" sz="3200" b="1" u="sng" dirty="0">
                <a:latin typeface="Times New Roman" panose="02020603050405020304" pitchFamily="18" charset="0"/>
              </a:rPr>
              <a:t>        </a:t>
            </a:r>
            <a:r>
              <a:rPr lang="zh-CN" altLang="en-US" sz="3200" b="1" dirty="0">
                <a:latin typeface="Times New Roman" panose="02020603050405020304" pitchFamily="18" charset="0"/>
              </a:rPr>
              <a:t>染色体上</a:t>
            </a:r>
            <a:r>
              <a:rPr lang="zh-CN" altLang="en-US" sz="3200" u="sng" dirty="0">
                <a:latin typeface="Times New Roman" panose="02020603050405020304" pitchFamily="18" charset="0"/>
              </a:rPr>
              <a:t>          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  <p:sp>
        <p:nvSpPr>
          <p:cNvPr id="41019" name="文本框 41018"/>
          <p:cNvSpPr txBox="1"/>
          <p:nvPr/>
        </p:nvSpPr>
        <p:spPr>
          <a:xfrm>
            <a:off x="7391350" y="1310421"/>
            <a:ext cx="1117455" cy="751221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x</a:t>
            </a:r>
            <a:r>
              <a:rPr lang="en-US" altLang="zh-CN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</a:t>
            </a:r>
          </a:p>
        </p:txBody>
      </p:sp>
      <p:pic>
        <p:nvPicPr>
          <p:cNvPr id="41021" name="图片 41020" descr="34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0898" y="2762544"/>
            <a:ext cx="6419727" cy="2147131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1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1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1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1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1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41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/>
      <p:bldP spid="41011" grpId="0"/>
      <p:bldP spid="41012" grpId="0"/>
      <p:bldP spid="41014" grpId="0"/>
      <p:bldP spid="41016" grpId="0"/>
      <p:bldP spid="410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矩形 52225"/>
          <p:cNvSpPr/>
          <p:nvPr/>
        </p:nvSpPr>
        <p:spPr>
          <a:xfrm>
            <a:off x="788307" y="2779588"/>
            <a:ext cx="818362" cy="3026470"/>
          </a:xfrm>
          <a:prstGeom prst="rect">
            <a:avLst/>
          </a:prstGeom>
          <a:solidFill>
            <a:srgbClr val="FF3300"/>
          </a:solidFill>
          <a:ln w="952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103875" tIns="51938" rIns="103875" bIns="51938" anchor="ctr"/>
          <a:lstStyle/>
          <a:p>
            <a:pPr algn="ctr"/>
            <a:endParaRPr lang="zh-CN" altLang="zh-CN" u="sng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4" name="矩形 52226"/>
          <p:cNvSpPr/>
          <p:nvPr/>
        </p:nvSpPr>
        <p:spPr>
          <a:xfrm>
            <a:off x="2924307" y="981529"/>
            <a:ext cx="2399989" cy="792342"/>
          </a:xfrm>
          <a:prstGeom prst="rect">
            <a:avLst/>
          </a:prstGeom>
          <a:solidFill>
            <a:schemeClr val="accent2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103875" tIns="51938" rIns="103875" bIns="51938" anchor="ctr"/>
          <a:lstStyle/>
          <a:p>
            <a:pPr algn="ctr"/>
            <a:endParaRPr lang="zh-CN" altLang="zh-CN" u="sng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5" name="矩形 52227"/>
          <p:cNvSpPr/>
          <p:nvPr/>
        </p:nvSpPr>
        <p:spPr>
          <a:xfrm>
            <a:off x="2924306" y="1773871"/>
            <a:ext cx="888337" cy="1943550"/>
          </a:xfrm>
          <a:prstGeom prst="rect">
            <a:avLst/>
          </a:prstGeom>
          <a:solidFill>
            <a:schemeClr val="accent2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103875" tIns="51938" rIns="103875" bIns="51938"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6" name="右大括号 52228"/>
          <p:cNvSpPr/>
          <p:nvPr/>
        </p:nvSpPr>
        <p:spPr>
          <a:xfrm>
            <a:off x="5355929" y="999035"/>
            <a:ext cx="400930" cy="1656184"/>
          </a:xfrm>
          <a:prstGeom prst="rightBrace">
            <a:avLst>
              <a:gd name="adj1" fmla="val 40110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103875" tIns="51938" rIns="103875" bIns="51938" anchor="ctr"/>
          <a:lstStyle/>
          <a:p>
            <a:pPr algn="ctr"/>
            <a:endParaRPr lang="zh-CN" altLang="zh-CN" sz="2300"/>
          </a:p>
        </p:txBody>
      </p:sp>
      <p:sp>
        <p:nvSpPr>
          <p:cNvPr id="13317" name="右大括号 52229"/>
          <p:cNvSpPr/>
          <p:nvPr/>
        </p:nvSpPr>
        <p:spPr>
          <a:xfrm>
            <a:off x="3884651" y="2709129"/>
            <a:ext cx="287829" cy="1008296"/>
          </a:xfrm>
          <a:prstGeom prst="rightBrace">
            <a:avLst>
              <a:gd name="adj1" fmla="val 38866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103875" tIns="51938" rIns="103875" bIns="51938" anchor="ctr"/>
          <a:lstStyle/>
          <a:p>
            <a:pPr algn="ctr"/>
            <a:endParaRPr lang="zh-CN" altLang="zh-CN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8" name="右大括号 52230"/>
          <p:cNvSpPr/>
          <p:nvPr/>
        </p:nvSpPr>
        <p:spPr>
          <a:xfrm>
            <a:off x="1868427" y="3717421"/>
            <a:ext cx="287829" cy="2088637"/>
          </a:xfrm>
          <a:prstGeom prst="rightBrace">
            <a:avLst>
              <a:gd name="adj1" fmla="val 59706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03875" tIns="51938" rIns="103875" bIns="51938"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232" name="文本框 52231"/>
          <p:cNvSpPr txBox="1"/>
          <p:nvPr/>
        </p:nvSpPr>
        <p:spPr>
          <a:xfrm>
            <a:off x="5756859" y="1485578"/>
            <a:ext cx="3551303" cy="658888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3600" b="1" noProof="1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Y</a:t>
            </a:r>
            <a:r>
              <a:rPr lang="zh-CN" altLang="en-US" sz="3600" b="1" noProof="1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非同源区段</a:t>
            </a:r>
          </a:p>
        </p:txBody>
      </p:sp>
      <p:sp>
        <p:nvSpPr>
          <p:cNvPr id="13320" name="直接连接符 52232"/>
          <p:cNvSpPr/>
          <p:nvPr/>
        </p:nvSpPr>
        <p:spPr>
          <a:xfrm>
            <a:off x="1580398" y="2782164"/>
            <a:ext cx="1343908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</p:spPr>
      </p:sp>
      <p:sp>
        <p:nvSpPr>
          <p:cNvPr id="13321" name="直接连接符 52233"/>
          <p:cNvSpPr/>
          <p:nvPr/>
        </p:nvSpPr>
        <p:spPr>
          <a:xfrm>
            <a:off x="1580395" y="3574509"/>
            <a:ext cx="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3322" name="直接连接符 52234"/>
          <p:cNvSpPr/>
          <p:nvPr/>
        </p:nvSpPr>
        <p:spPr>
          <a:xfrm flipH="1">
            <a:off x="1580398" y="3645964"/>
            <a:ext cx="1343908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</p:spPr>
      </p:sp>
      <p:sp>
        <p:nvSpPr>
          <p:cNvPr id="13323" name="文本框 52235"/>
          <p:cNvSpPr txBox="1"/>
          <p:nvPr/>
        </p:nvSpPr>
        <p:spPr>
          <a:xfrm>
            <a:off x="4100675" y="2853630"/>
            <a:ext cx="3263475" cy="658888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XY</a:t>
            </a: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同源区段</a:t>
            </a:r>
          </a:p>
        </p:txBody>
      </p:sp>
      <p:sp>
        <p:nvSpPr>
          <p:cNvPr id="52237" name="文本框 52236"/>
          <p:cNvSpPr txBox="1"/>
          <p:nvPr/>
        </p:nvSpPr>
        <p:spPr>
          <a:xfrm>
            <a:off x="2228467" y="4427090"/>
            <a:ext cx="3648658" cy="658888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36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X</a:t>
            </a:r>
            <a:r>
              <a:rPr lang="zh-CN" altLang="en-US" sz="36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非同源区段</a:t>
            </a:r>
          </a:p>
        </p:txBody>
      </p:sp>
      <p:sp>
        <p:nvSpPr>
          <p:cNvPr id="13325" name="文本框 52237"/>
          <p:cNvSpPr txBox="1"/>
          <p:nvPr/>
        </p:nvSpPr>
        <p:spPr>
          <a:xfrm>
            <a:off x="766614" y="4726312"/>
            <a:ext cx="863488" cy="1058998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6200" b="1" dirty="0"/>
              <a:t>X</a:t>
            </a:r>
          </a:p>
        </p:txBody>
      </p:sp>
      <p:sp>
        <p:nvSpPr>
          <p:cNvPr id="13326" name="直接连接符 52238"/>
          <p:cNvSpPr/>
          <p:nvPr/>
        </p:nvSpPr>
        <p:spPr>
          <a:xfrm>
            <a:off x="2924306" y="981522"/>
            <a:ext cx="0" cy="863800"/>
          </a:xfrm>
          <a:prstGeom prst="line">
            <a:avLst/>
          </a:prstGeom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3327" name="文本框 52239"/>
          <p:cNvSpPr txBox="1"/>
          <p:nvPr/>
        </p:nvSpPr>
        <p:spPr>
          <a:xfrm>
            <a:off x="2876539" y="2730836"/>
            <a:ext cx="960842" cy="1058998"/>
          </a:xfrm>
          <a:prstGeom prst="rect">
            <a:avLst/>
          </a:prstGeom>
          <a:noFill/>
          <a:ln w="9525">
            <a:noFill/>
          </a:ln>
        </p:spPr>
        <p:txBody>
          <a:bodyPr lIns="103875" tIns="51938" rIns="103875" bIns="51938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6200" b="1" dirty="0"/>
              <a:t>Y</a:t>
            </a:r>
          </a:p>
        </p:txBody>
      </p:sp>
      <p:sp>
        <p:nvSpPr>
          <p:cNvPr id="13328" name="文本框 52240"/>
          <p:cNvSpPr txBox="1"/>
          <p:nvPr/>
        </p:nvSpPr>
        <p:spPr>
          <a:xfrm>
            <a:off x="6726193" y="2504647"/>
            <a:ext cx="4697606" cy="3428877"/>
          </a:xfrm>
          <a:prstGeom prst="rect">
            <a:avLst/>
          </a:prstGeom>
          <a:noFill/>
          <a:ln w="9525" cap="flat" cmpd="sng">
            <a:solidFill>
              <a:srgbClr val="3366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103875" tIns="51938" rIns="103875" bIns="5193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7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人类的</a:t>
            </a:r>
            <a:r>
              <a:rPr lang="en-US" altLang="zh-CN" sz="27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X</a:t>
            </a:r>
            <a:r>
              <a:rPr lang="zh-CN" altLang="en-US" sz="27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染色体和</a:t>
            </a:r>
            <a:r>
              <a:rPr lang="en-US" altLang="zh-CN" sz="27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Y</a:t>
            </a:r>
            <a:r>
              <a:rPr lang="zh-CN" altLang="en-US" sz="27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染色体无论在大小和携带的基因种类上都不一样。</a:t>
            </a:r>
            <a:r>
              <a:rPr lang="en-US" altLang="zh-CN" sz="27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X</a:t>
            </a:r>
            <a:r>
              <a:rPr lang="zh-CN" altLang="en-US" sz="27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染色体上携带着许多基因，</a:t>
            </a:r>
            <a:r>
              <a:rPr lang="en-US" altLang="zh-CN" sz="27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Y</a:t>
            </a:r>
            <a:r>
              <a:rPr lang="zh-CN" altLang="en-US" sz="27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染色体只有</a:t>
            </a:r>
            <a:r>
              <a:rPr lang="en-US" altLang="zh-CN" sz="27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X</a:t>
            </a:r>
            <a:r>
              <a:rPr lang="zh-CN" altLang="en-US" sz="27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染色体大小的</a:t>
            </a:r>
            <a:r>
              <a:rPr lang="en-US" altLang="zh-CN" sz="27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1/5</a:t>
            </a:r>
            <a:r>
              <a:rPr lang="zh-CN" altLang="en-US" sz="27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左右，携带的基因较少。所以许多位于</a:t>
            </a:r>
            <a:r>
              <a:rPr lang="en-US" altLang="zh-CN" sz="27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X</a:t>
            </a:r>
            <a:r>
              <a:rPr lang="zh-CN" altLang="en-US" sz="27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染色体上的基因，在</a:t>
            </a:r>
            <a:r>
              <a:rPr lang="en-US" altLang="zh-CN" sz="27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Y</a:t>
            </a:r>
            <a:r>
              <a:rPr lang="zh-CN" altLang="en-US" sz="27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染色体上没有相应的等位基因。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主题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演示文稿9</Template>
  <TotalTime>533</TotalTime>
  <Words>3336</Words>
  <Application>Microsoft Office PowerPoint</Application>
  <PresentationFormat>自定义</PresentationFormat>
  <Paragraphs>442</Paragraphs>
  <Slides>36</Slides>
  <Notes>6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36</vt:i4>
      </vt:variant>
    </vt:vector>
  </HeadingPairs>
  <TitlesOfParts>
    <vt:vector size="37" baseType="lpstr">
      <vt:lpstr>主题1</vt:lpstr>
      <vt:lpstr>幻灯片 1</vt:lpstr>
      <vt:lpstr>幻灯片 2</vt:lpstr>
      <vt:lpstr>幻灯片 3</vt:lpstr>
      <vt:lpstr>幻灯片 4</vt:lpstr>
      <vt:lpstr>幻灯片 5</vt:lpstr>
      <vt:lpstr>单基因遗传病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二、伴性遗传的研究运用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xbany</cp:lastModifiedBy>
  <cp:revision>30</cp:revision>
  <dcterms:created xsi:type="dcterms:W3CDTF">2011-03-15T00:46:00Z</dcterms:created>
  <dcterms:modified xsi:type="dcterms:W3CDTF">2020-02-24T09:09:32Z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2052-10.1.0.7521</vt:lpwstr>
  </property>
</Properties>
</file>