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6" r:id="rId8"/>
    <p:sldId id="261" r:id="rId9"/>
    <p:sldId id="262" r:id="rId10"/>
    <p:sldId id="263" r:id="rId11"/>
    <p:sldId id="267" r:id="rId12"/>
    <p:sldId id="268" r:id="rId13"/>
    <p:sldId id="271" r:id="rId14"/>
    <p:sldId id="269" r:id="rId15"/>
    <p:sldId id="273" r:id="rId16"/>
    <p:sldId id="275" r:id="rId17"/>
    <p:sldId id="270" r:id="rId18"/>
    <p:sldId id="279" r:id="rId19"/>
    <p:sldId id="28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2609" y="2387495"/>
            <a:ext cx="771878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微专题 </a:t>
            </a:r>
            <a:r>
              <a:rPr kumimoji="0" lang="en-US" altLang="zh-CN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工</a:t>
            </a:r>
            <a:r>
              <a:rPr kumimoji="0" lang="zh-CN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业地域的形成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496" y="760632"/>
            <a:ext cx="91085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四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、新兴工业区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意大利新兴工业基地和我国乡镇企业（浙江温州）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区位：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①大批廉价劳动力；②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世纪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70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年代原料和能源大幅度涨价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发达的银行信贷体系；④意大利经济高度开放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；⑤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政府的大力支持。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特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点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：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①以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中小企业为主；②轻工业为主；③生产过程分散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④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资本集中程度低；⑤分布在小城镇或农村。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不同点：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①企业之间相互竞争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没有形成机构完善、功能齐全的生产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-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销售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-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服务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-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信息网络。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调整措施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重视专业分工，形成机构完善、功能齐全的生产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-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销售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-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服务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-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信息网络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加大产品研发投入，实施产业升级，提高产品技术含量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及时把握国际市场产品的需求信息，积极开拓国际市场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④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形成规模生产；⑤树立品牌意识；⑥加大培训，提高职工的技术素质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⑦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与国外大企业进行合作，提升产品质量和管理水平。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4853"/>
            <a:ext cx="334786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重点知识梳理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496" y="983044"/>
            <a:ext cx="8856984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四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、新兴工业区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r>
              <a:rPr lang="en-US" altLang="zh-CN" sz="2000" b="1" dirty="0" smtClean="0"/>
              <a:t>   2.</a:t>
            </a:r>
            <a:r>
              <a:rPr lang="zh-CN" altLang="en-US" sz="2000" b="1" dirty="0" smtClean="0"/>
              <a:t>高技术工业</a:t>
            </a:r>
            <a:endParaRPr lang="en-US" altLang="zh-CN" sz="2000" b="1" dirty="0" smtClean="0"/>
          </a:p>
          <a:p>
            <a:r>
              <a:rPr lang="zh-CN" altLang="en-US" sz="2000" b="1" dirty="0" smtClean="0">
                <a:solidFill>
                  <a:srgbClr val="FF0000"/>
                </a:solidFill>
              </a:rPr>
              <a:t>  分布：</a:t>
            </a:r>
            <a:r>
              <a:rPr lang="zh-CN" altLang="zh-CN" sz="2000" b="1" dirty="0" smtClean="0"/>
              <a:t>美</a:t>
            </a:r>
            <a:r>
              <a:rPr lang="zh-CN" altLang="zh-CN" sz="2000" b="1" dirty="0" smtClean="0"/>
              <a:t>国硅谷、德国慕尼黑、日本的九州岛、英国的苏格兰中部地区</a:t>
            </a:r>
            <a:r>
              <a:rPr lang="zh-CN" altLang="zh-CN" sz="2000" b="1" dirty="0" smtClean="0"/>
              <a:t>、</a:t>
            </a:r>
            <a:r>
              <a:rPr lang="en-US" altLang="zh-CN" sz="2000" b="1" dirty="0" smtClean="0"/>
              <a:t>  </a:t>
            </a:r>
          </a:p>
          <a:p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            </a:t>
            </a:r>
            <a:r>
              <a:rPr lang="zh-CN" altLang="zh-CN" sz="2000" b="1" dirty="0" smtClean="0"/>
              <a:t>印</a:t>
            </a:r>
            <a:r>
              <a:rPr lang="zh-CN" altLang="zh-CN" sz="2000" b="1" dirty="0" smtClean="0"/>
              <a:t>度的班加罗</a:t>
            </a:r>
            <a:r>
              <a:rPr lang="zh-CN" altLang="zh-CN" sz="2000" b="1" dirty="0" smtClean="0"/>
              <a:t>尔</a:t>
            </a:r>
            <a:r>
              <a:rPr lang="zh-CN" altLang="en-US" sz="2000" b="1" dirty="0" smtClean="0"/>
              <a:t>、台湾的新竹、北京中关村、东京的筑波</a:t>
            </a:r>
            <a:endParaRPr lang="en-US" altLang="zh-CN" sz="2000" b="1" dirty="0" smtClean="0"/>
          </a:p>
          <a:p>
            <a:endParaRPr lang="zh-CN" altLang="zh-CN" sz="2000" b="1" dirty="0" smtClean="0"/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  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区位：</a:t>
            </a:r>
            <a:r>
              <a:rPr lang="zh-CN" altLang="zh-CN" sz="2000" b="1" dirty="0" smtClean="0"/>
              <a:t>自然因素：地理位置优越；气候宜人</a:t>
            </a:r>
            <a:r>
              <a:rPr lang="zh-CN" altLang="zh-CN" sz="2000" b="1" dirty="0" smtClean="0"/>
              <a:t>。</a:t>
            </a:r>
            <a:endParaRPr lang="en-US" altLang="zh-CN" sz="2000" b="1" dirty="0" smtClean="0"/>
          </a:p>
          <a:p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            </a:t>
            </a:r>
            <a:r>
              <a:rPr lang="zh-CN" altLang="zh-CN" sz="2000" b="1" dirty="0" smtClean="0"/>
              <a:t>社</a:t>
            </a:r>
            <a:r>
              <a:rPr lang="zh-CN" altLang="zh-CN" sz="2000" b="1" dirty="0" smtClean="0"/>
              <a:t>会经济因素：①科技发达（有高等院校</a:t>
            </a:r>
            <a:r>
              <a:rPr lang="zh-CN" altLang="zh-CN" sz="2000" b="1" dirty="0" smtClean="0"/>
              <a:t>）；</a:t>
            </a:r>
            <a:endParaRPr lang="en-US" altLang="zh-CN" sz="2000" b="1" dirty="0" smtClean="0"/>
          </a:p>
          <a:p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            </a:t>
            </a:r>
            <a:r>
              <a:rPr lang="zh-CN" altLang="zh-CN" sz="2000" b="1" dirty="0" smtClean="0"/>
              <a:t>②</a:t>
            </a:r>
            <a:r>
              <a:rPr lang="zh-CN" altLang="zh-CN" sz="2000" b="1" dirty="0" smtClean="0"/>
              <a:t>便捷的交通（高速公路、航空港）；③军事定货（美国硅谷）。</a:t>
            </a:r>
            <a:endParaRPr lang="en-US" altLang="zh-CN" sz="2000" b="1" dirty="0" smtClean="0"/>
          </a:p>
          <a:p>
            <a:endParaRPr lang="zh-CN" altLang="zh-CN" sz="2000" b="1" dirty="0" smtClean="0"/>
          </a:p>
          <a:p>
            <a:r>
              <a:rPr lang="en-US" altLang="zh-CN" sz="2000" b="1" dirty="0" smtClean="0">
                <a:solidFill>
                  <a:srgbClr val="FF0000"/>
                </a:solidFill>
              </a:rPr>
              <a:t>   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特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点：</a:t>
            </a:r>
            <a:r>
              <a:rPr lang="zh-CN" altLang="zh-CN" sz="2000" b="1" dirty="0" smtClean="0"/>
              <a:t>科技人才比例高；增长速度快；产品更新换代周期短</a:t>
            </a:r>
            <a:r>
              <a:rPr lang="zh-CN" altLang="zh-CN" sz="2000" b="1" dirty="0" smtClean="0"/>
              <a:t>；</a:t>
            </a:r>
            <a:endParaRPr lang="en-US" altLang="zh-CN" sz="2000" b="1" dirty="0" smtClean="0"/>
          </a:p>
          <a:p>
            <a:r>
              <a:rPr lang="en-US" altLang="zh-CN" sz="2000" b="1" dirty="0" smtClean="0"/>
              <a:t> </a:t>
            </a:r>
            <a:r>
              <a:rPr lang="en-US" altLang="zh-CN" sz="2000" b="1" dirty="0" smtClean="0"/>
              <a:t>            </a:t>
            </a:r>
            <a:r>
              <a:rPr lang="zh-CN" altLang="zh-CN" sz="2000" b="1" dirty="0" smtClean="0"/>
              <a:t>研</a:t>
            </a:r>
            <a:r>
              <a:rPr lang="zh-CN" altLang="zh-CN" sz="2000" b="1" dirty="0" smtClean="0"/>
              <a:t>究开发费用比例高；产品面向世界市场。</a:t>
            </a:r>
            <a:r>
              <a:rPr lang="en-US" altLang="zh-CN" sz="2000" b="1" dirty="0" smtClean="0"/>
              <a:t>       </a:t>
            </a:r>
          </a:p>
          <a:p>
            <a:endParaRPr lang="zh-CN" altLang="zh-CN" sz="2000" b="1" dirty="0" smtClean="0"/>
          </a:p>
          <a:p>
            <a:r>
              <a:rPr lang="zh-CN" altLang="zh-CN" sz="2000" b="1" dirty="0" smtClean="0">
                <a:solidFill>
                  <a:srgbClr val="FF0000"/>
                </a:solidFill>
              </a:rPr>
              <a:t>发展变化原因：</a:t>
            </a:r>
            <a:r>
              <a:rPr lang="zh-CN" altLang="zh-CN" sz="2000" b="1" dirty="0" smtClean="0"/>
              <a:t>利用这些地区劳动力、土地、住房都便宜的优势条件。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24853"/>
            <a:ext cx="334786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重点知识梳理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 rot="10800000" flipV="1">
            <a:off x="0" y="4509120"/>
            <a:ext cx="89644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材料二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成都和重庆是成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渝城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市群两大核心城市，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成都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电子信息产业发达，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重庆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工业基础雄厚。汽车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为两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城市支柱产业，成都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以客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车、商用车、轿车生产为主，重庆以重型汽车和轿车生产为主。在十三五规划中，两城市都把中高档轿车、新能源汽车和智能汽车做为发展重点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24852"/>
            <a:ext cx="7956376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战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演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练</a:t>
            </a:r>
            <a:r>
              <a:rPr lang="en-US" altLang="zh-CN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r>
              <a:rPr lang="zh-CN" altLang="zh-CN" sz="2800" b="1" dirty="0" smtClean="0">
                <a:solidFill>
                  <a:srgbClr val="333333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（</a:t>
            </a:r>
            <a:r>
              <a:rPr lang="en-US" altLang="zh-CN" sz="2800" b="1" dirty="0" smtClean="0">
                <a:solidFill>
                  <a:srgbClr val="333333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2016</a:t>
            </a:r>
            <a:r>
              <a:rPr lang="zh-CN" altLang="en-US" sz="2800" b="1" dirty="0" smtClean="0">
                <a:solidFill>
                  <a:srgbClr val="333333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浙江高考</a:t>
            </a:r>
            <a:r>
              <a:rPr lang="zh-CN" altLang="en-US" sz="2800" b="1" dirty="0" smtClean="0">
                <a:solidFill>
                  <a:srgbClr val="333333"/>
                </a:solidFill>
                <a:latin typeface="仿宋" pitchFamily="49" charset="-122"/>
                <a:ea typeface="仿宋" pitchFamily="49" charset="-122"/>
                <a:cs typeface="宋体" pitchFamily="2" charset="-122"/>
              </a:rPr>
              <a:t>）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764704"/>
            <a:ext cx="853244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材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料一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: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为我国西南部分地区略图。图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2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2014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年重庆工业结构图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4577" name="图片 4" descr="915fa055202991690f4b0937b33ffe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208912" cy="30243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3016"/>
            <a:ext cx="9468544" cy="2713504"/>
          </a:xfrm>
        </p:spPr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（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1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）说明甲所在区域水能资源开发的有利与不利条件。（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10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分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）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altLang="zh-CN" sz="2400" b="1" dirty="0" smtClean="0">
              <a:solidFill>
                <a:srgbClr val="333333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（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2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）某汽车制造企业拟在重庆建设生产基地，说出其有利条件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。</a:t>
            </a:r>
            <a:endParaRPr lang="en-US" altLang="zh-CN" sz="2400" b="1" dirty="0" smtClean="0">
              <a:solidFill>
                <a:srgbClr val="333333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  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（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8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分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）</a:t>
            </a:r>
            <a:endParaRPr lang="en-US" altLang="zh-CN" sz="2400" b="1" dirty="0" smtClean="0">
              <a:solidFill>
                <a:srgbClr val="333333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zh-CN" altLang="en-US" sz="2400" b="1" dirty="0" smtClean="0"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（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）分析成都与重庆之间汽车产业分工协作的发展思路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，</a:t>
            </a:r>
            <a:endParaRPr lang="en-US" altLang="zh-CN" sz="2400" b="1" dirty="0" smtClean="0">
              <a:solidFill>
                <a:srgbClr val="333333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    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并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说明其意义。（</a:t>
            </a:r>
            <a:r>
              <a:rPr lang="en-US" altLang="zh-CN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8</a:t>
            </a:r>
            <a:r>
              <a:rPr lang="zh-CN" altLang="en-US" sz="2400" b="1" dirty="0" smtClean="0">
                <a:solidFill>
                  <a:srgbClr val="333333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分）</a:t>
            </a:r>
            <a:endParaRPr lang="zh-CN" altLang="en-US" sz="2400" b="1" dirty="0" smtClean="0">
              <a:latin typeface="黑体" pitchFamily="49" charset="-122"/>
              <a:ea typeface="黑体" pitchFamily="49" charset="-122"/>
              <a:cs typeface="宋体" pitchFamily="2" charset="-122"/>
            </a:endParaRPr>
          </a:p>
          <a:p>
            <a:endParaRPr lang="zh-CN" altLang="en-US" dirty="0"/>
          </a:p>
        </p:txBody>
      </p:sp>
      <p:pic>
        <p:nvPicPr>
          <p:cNvPr id="4" name="图片 4" descr="915fa055202991690f4b0937b33ffe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208912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24853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659687"/>
            <a:ext cx="88024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读下面“日本主要工业城市分布图”，回答下列小题。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</p:txBody>
      </p:sp>
      <p:pic>
        <p:nvPicPr>
          <p:cNvPr id="27649" name="图片 12" descr="日本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358862"/>
            <a:ext cx="4103439" cy="4806442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484784"/>
            <a:ext cx="507605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本的工业集中分布在太平洋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沿 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岸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和濑户内海沿岸，其主要原因是（  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A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太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平洋沿岸与其他大洲的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距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离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较近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本工业原燃料和工业产品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赖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于国际市场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C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太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平洋沿岸航线被称为“海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上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生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命线”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大河流注入太平洋，可实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现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河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海联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24853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659687"/>
            <a:ext cx="88024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读下面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仿宋" pitchFamily="49" charset="-122"/>
                <a:cs typeface="宋体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日本主要工业城市分布图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仿宋" pitchFamily="49" charset="-122"/>
                <a:cs typeface="宋体" pitchFamily="2" charset="-122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，回答下列小题。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7649" name="图片 12" descr="日本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268760"/>
            <a:ext cx="3851919" cy="468052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72008" y="2163921"/>
            <a:ext cx="52200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日本许多汽车行业的知名企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纷到美国投资建厂，是因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国（  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A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土辽阔，资源丰富			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经济发达，汽车市场广阔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C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生产成本低，规模效益大		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D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汽车生产技术落后于日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本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124853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659687"/>
            <a:ext cx="88408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读下面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仿宋" pitchFamily="49" charset="-122"/>
                <a:cs typeface="宋体" pitchFamily="2" charset="-122"/>
              </a:rPr>
              <a:t>“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日本主要工业城市分布图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仿宋" pitchFamily="49" charset="-122"/>
                <a:cs typeface="宋体" pitchFamily="2" charset="-122"/>
              </a:rPr>
              <a:t>”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，回答下列小题。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7649" name="图片 12" descr="日本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84784"/>
            <a:ext cx="3995935" cy="468052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1628800"/>
            <a:ext cx="543609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近年来，日本在中国的海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外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投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资比重不断上升，中国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域优势表现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(   )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A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劳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动力与土地成本较低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在市场广阔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B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石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油资源丰富，为工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生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产提供充足能源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C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科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技力量雄厚，工业地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合优良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   D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正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值工业结构优化升级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有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itchFamily="18" charset="0"/>
              </a:rPr>
              <a:t>利时机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44624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692696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根据下面材料，完成下列问题。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材料一 资源型城市是以本地区矿产、森林等自然资源开采、加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为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主导产业的城市。呼伦贝尔市在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全国资源型城市可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续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发展规划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(2013-2020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)}}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中，被列为成长型资源型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城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。近年来，呼伦贝尔承接了山西、辽宁等地煤炭开采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与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工的设备制造项目。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材料二 呼伦贝尔大草原有“绿色净土”、“北国碧玉”、“中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国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美草原’之美誉，是全国重点生态游开发区之一呼伦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       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高原上河流纵横，湖沼众多，其中呼伦湖为中国第四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湖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北方第一大湖。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）根据材料，分析呼伦贝尔市矿产资源开发的有利条件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）从生产联系的角度，分析呼伦贝尔重点承接煤炭开采与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加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工的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设备制造项目的主要原因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44624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505117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根据下面材料，完成下列问题。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材料一 资源型城市是以本地区矿产、森林等自然资源开采、加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为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主导产业的城市。呼伦贝尔市在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全国资源型城市可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续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发展规划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(2013-2020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)}}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中，被列为成长型资源型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城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。近年来，呼伦贝尔承接了山西、辽宁等地煤炭开采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与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工的设备制造项目。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材料二 呼伦贝尔大草原有“绿色净土”、“北国碧玉”、“中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国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美草原’之美誉，是全国重点生态游开发区之一呼伦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       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高原上河流纵横，湖沼众多，其中呼伦湖为中国第四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湖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北方第一大湖。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3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）近年来呼伦湖湖泊水位不断下降，水污染也日益严重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，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生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态环境堪忧。结合材料分析呼伦湖生态环境问题产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生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的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原因。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44624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689783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根据下面材料，完成下列问题。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材料一 资源型城市是以本地区矿产、森林等自然资源开采、加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为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主导产业的城市。呼伦贝尔市在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《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全国资源型城市可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续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发展规划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(2013-2020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)}}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中，被列为成长型资源型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城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。近年来，呼伦贝尔承接了山西、辽宁等地煤炭开采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与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工的设备制造项目。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材料二 呼伦贝尔大草原有“绿色净土”、“北国碧玉”、“中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国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美草原’之美誉，是全国重点生态游开发区之一呼伦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       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高原上河流纵横，湖沼众多，其中呼伦湖为中国第四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大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      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ahoma" pitchFamily="34" charset="0"/>
              </a:rPr>
              <a:t>湖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ahoma" pitchFamily="34" charset="0"/>
              </a:rPr>
              <a:t>北方第一大湖。 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（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4)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根据因地制宜的原则，列举呼伦贝尔市适宜发展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的</a:t>
            </a:r>
            <a:endParaRPr lang="en-US" altLang="zh-CN" sz="2400" b="1" dirty="0" smtClean="0"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lang="en-US" altLang="zh-CN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     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具</a:t>
            </a:r>
            <a:r>
              <a:rPr lang="zh-CN" altLang="en-US" sz="2400" b="1" dirty="0" smtClean="0">
                <a:latin typeface="宋体" pitchFamily="2" charset="-122"/>
                <a:ea typeface="宋体" pitchFamily="2" charset="-122"/>
                <a:cs typeface="Tahoma" pitchFamily="34" charset="0"/>
              </a:rPr>
              <a:t>体产业部门。</a:t>
            </a:r>
            <a:endParaRPr lang="zh-CN" altLang="en-US" sz="24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导图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6309320"/>
          </a:xfrm>
          <a:prstGeom prst="rect">
            <a:avLst/>
          </a:prstGeom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-27384"/>
            <a:ext cx="2555776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思维导图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796063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一、工业集聚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工业集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聚   </a:t>
            </a:r>
            <a:r>
              <a:rPr lang="zh-CN" altLang="en-US" sz="2000" b="1" dirty="0" smtClean="0">
                <a:latin typeface="+mn-ea"/>
                <a:cs typeface="Tahoma" pitchFamily="34" charset="0"/>
              </a:rPr>
              <a:t>是指若干工业企业或同类生产集中于一定地域或地点。</a:t>
            </a:r>
            <a:endParaRPr lang="en-US" altLang="zh-CN" sz="2000" b="1" dirty="0" smtClean="0"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  集聚原因：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由于现代工业生产专业化程度高，企业之间的协作和竞争性很强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，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+mn-ea"/>
                <a:cs typeface="Tahoma" pitchFamily="34" charset="0"/>
              </a:rPr>
              <a:t> </a:t>
            </a:r>
            <a:r>
              <a:rPr lang="en-US" altLang="zh-CN" sz="2000" b="1" dirty="0" smtClean="0">
                <a:latin typeface="+mn-ea"/>
                <a:cs typeface="Tahoma" pitchFamily="34" charset="0"/>
              </a:rPr>
              <a:t>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工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业集中布置可产生集聚效应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  有利意义：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①充分利用基础设施；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		</a:t>
            </a:r>
            <a:r>
              <a:rPr kumimoji="0" lang="en-US" altLang="zh-CN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②加强彼此之间的信息交流和协作；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		</a:t>
            </a:r>
            <a:r>
              <a:rPr kumimoji="0" lang="en-US" altLang="zh-CN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③降低运输费用和能源消耗；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+mn-ea"/>
                <a:cs typeface="Tahoma" pitchFamily="34" charset="0"/>
              </a:rPr>
              <a:t>		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④扩大总体生产能力、降低生产成本、获得规模效益。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itchFamily="2" charset="-122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  不利意义：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①工业集聚导致企业之间争地、争水、争公共设施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，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+mn-ea"/>
                <a:cs typeface="Tahoma" pitchFamily="34" charset="0"/>
              </a:rPr>
              <a:t> </a:t>
            </a:r>
            <a:r>
              <a:rPr lang="en-US" altLang="zh-CN" sz="2000" b="1" dirty="0" smtClean="0">
                <a:latin typeface="+mn-ea"/>
                <a:cs typeface="Tahoma" pitchFamily="34" charset="0"/>
              </a:rPr>
              <a:t> 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剧资源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、能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源紧张状况；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+mn-ea"/>
                <a:cs typeface="Tahoma" pitchFamily="34" charset="0"/>
              </a:rPr>
              <a:t> 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②加剧地区环境污染。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 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07504" y="35913"/>
            <a:ext cx="3275856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重点知识梳理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148547"/>
            <a:ext cx="9036496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工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业分散的区位因素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solidFill>
                  <a:srgbClr val="FF0000"/>
                </a:solidFill>
                <a:latin typeface="+mn-ea"/>
                <a:cs typeface="Tahoma" pitchFamily="34" charset="0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  <a:cs typeface="Tahoma" pitchFamily="34" charset="0"/>
              </a:rPr>
              <a:t>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产品“轻、薄、短、小”，便于航空运输；</a:t>
            </a:r>
            <a:r>
              <a:rPr lang="en-US" altLang="zh-CN" sz="2000" b="1" dirty="0" smtClean="0">
                <a:latin typeface="+mn-ea"/>
                <a:cs typeface="Tahoma" pitchFamily="34" charset="0"/>
              </a:rPr>
              <a:t>			</a:t>
            </a:r>
            <a:r>
              <a:rPr lang="en-US" altLang="zh-CN" sz="2000" b="1" dirty="0" smtClean="0">
                <a:latin typeface="+mn-ea"/>
                <a:cs typeface="Tahoma" pitchFamily="34" charset="0"/>
              </a:rPr>
              <a:t>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接近市场；接近劳动力丰富地区；接近原料地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+mn-ea"/>
                <a:cs typeface="Tahoma" pitchFamily="34" charset="0"/>
              </a:rPr>
              <a:t> </a:t>
            </a:r>
            <a:r>
              <a:rPr lang="en-US" altLang="zh-CN" sz="2000" b="1" dirty="0" smtClean="0">
                <a:latin typeface="+mn-ea"/>
                <a:cs typeface="Tahoma" pitchFamily="34" charset="0"/>
              </a:rPr>
              <a:t>  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接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近土地租金较低的地区；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 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减少环境污染。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美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国工业向西部和南部迁移原因：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 ①西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部和南部新兴工业发展快，就业机会多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 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环境优美，污染少。 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有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利意义：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①寻找最优区位，降低生产成本；②减少污染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不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ea"/>
                <a:cs typeface="Tahoma" pitchFamily="34" charset="0"/>
              </a:rPr>
              <a:t>利意义：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不能充分利用基础设施，不利于信息交流与协作；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运输成本加大；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③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集聚、规模效益低；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          ④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ahoma" pitchFamily="34" charset="0"/>
              </a:rPr>
              <a:t>促进生态环境良性循环。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24853"/>
            <a:ext cx="3275856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重点知识梳理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402" y="692696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14300" algn="l"/>
              </a:tabLst>
            </a:pPr>
            <a:r>
              <a:rPr lang="zh-CN" altLang="en-US" sz="2400" b="1" dirty="0" smtClean="0">
                <a:latin typeface="+mn-ea"/>
                <a:cs typeface="Tahoma" pitchFamily="34" charset="0"/>
              </a:rPr>
              <a:t>二</a:t>
            </a:r>
            <a:r>
              <a:rPr lang="zh-CN" altLang="zh-CN" sz="2400" b="1" dirty="0" smtClean="0">
                <a:latin typeface="+mn-ea"/>
                <a:cs typeface="Tahoma" pitchFamily="34" charset="0"/>
              </a:rPr>
              <a:t>、工业</a:t>
            </a:r>
            <a:r>
              <a:rPr lang="zh-CN" altLang="en-US" sz="2400" b="1" dirty="0" smtClean="0">
                <a:latin typeface="+mn-ea"/>
                <a:cs typeface="Tahoma" pitchFamily="34" charset="0"/>
              </a:rPr>
              <a:t>分散</a:t>
            </a:r>
            <a:endParaRPr lang="en-US" altLang="zh-CN" sz="2400" b="1" dirty="0" smtClean="0"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746988"/>
            <a:ext cx="91440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国海德堡某印刷机公司创始人及其合作者设计了轮转式印刷机，开创了现代印刷业的先河。至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1930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年，海德堡已成立了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家大的印刷机公司。同时，造纸、油墨和制版企业也先后在海德堡集聚。产业集聚、挑剔的国内客户以及人力成本高等因素的综合作用，不断刺激海德堡印刷机技术革新。据此完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成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  <a:cs typeface="Times New Roman" pitchFamily="18" charset="0"/>
              </a:rPr>
              <a:t>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题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" pitchFamily="49" charset="-122"/>
                <a:ea typeface="仿宋" pitchFamily="49" charset="-122"/>
                <a:cs typeface="Times New Roman" pitchFamily="18" charset="0"/>
              </a:rPr>
              <a:t>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lang="en-US" altLang="zh-CN" sz="2000" b="1" dirty="0" smtClean="0">
              <a:latin typeface="仿宋" pitchFamily="49" charset="-122"/>
              <a:ea typeface="仿宋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纸、油墨和制版企业先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后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 在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海德堡集聚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，可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以节省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．市场营销成本 		</a:t>
            </a:r>
            <a:endParaRPr lang="en-US" altLang="zh-CN" sz="2000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．原料成本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C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．劳动力成本 		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	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．设备成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本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海德堡印刷机在国际市场长期保持竞争优势，主要依赖于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．产量大 	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．价格低	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C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．款式新 	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．质量优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80283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【高考链接】（</a:t>
            </a:r>
            <a:r>
              <a:rPr lang="en-US" altLang="zh-CN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2017</a:t>
            </a:r>
            <a:r>
              <a:rPr lang="zh-CN" alt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年全国</a:t>
            </a:r>
            <a:r>
              <a:rPr lang="en-US" altLang="zh-CN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Times New Roman" pitchFamily="18" charset="0"/>
              </a:rPr>
              <a:t>卷）</a:t>
            </a:r>
            <a:endParaRPr lang="zh-CN" altLang="en-US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8433" name="图片 3" descr="实战55"/>
          <p:cNvPicPr>
            <a:picLocks noChangeAspect="1" noChangeArrowheads="1"/>
          </p:cNvPicPr>
          <p:nvPr/>
        </p:nvPicPr>
        <p:blipFill>
          <a:blip r:embed="rId2" cstate="print"/>
          <a:srcRect b="10333"/>
          <a:stretch>
            <a:fillRect/>
          </a:stretch>
        </p:blipFill>
        <p:spPr bwMode="auto">
          <a:xfrm>
            <a:off x="5004048" y="2708920"/>
            <a:ext cx="3888432" cy="2286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5913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归纳总结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6" name="图片 5" descr="2.jpg"/>
          <p:cNvPicPr/>
          <p:nvPr/>
        </p:nvPicPr>
        <p:blipFill>
          <a:blip r:embed="rId2" cstate="print"/>
          <a:srcRect l="2167" t="18795" r="8440" b="7952"/>
          <a:stretch>
            <a:fillRect/>
          </a:stretch>
        </p:blipFill>
        <p:spPr>
          <a:xfrm>
            <a:off x="144016" y="692696"/>
            <a:ext cx="8748464" cy="59766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24853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技巧点拨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340059"/>
            <a:ext cx="889248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      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 (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1)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区位选择的规律及目的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         不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同企业不同时期区位选择目的不同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常见的规律如下表所示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000" dirty="0" smtClean="0">
              <a:solidFill>
                <a:srgbClr val="333333"/>
              </a:solidFill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000" dirty="0" smtClean="0">
              <a:solidFill>
                <a:srgbClr val="333333"/>
              </a:solidFill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000" dirty="0" smtClean="0">
              <a:solidFill>
                <a:srgbClr val="333333"/>
              </a:solidFill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       </a:t>
            </a:r>
            <a:r>
              <a:rPr lang="en-US" altLang="zh-CN" sz="2000" b="1" dirty="0" smtClean="0">
                <a:solidFill>
                  <a:srgbClr val="333333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   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(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2)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分散规律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          工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业分散时一般会把处于低附加值的生产环节进行转移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而把产品设计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、           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 smtClean="0">
                <a:solidFill>
                  <a:srgbClr val="333333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 </a:t>
            </a:r>
            <a:r>
              <a:rPr lang="en-US" altLang="zh-CN" sz="2000" b="1" dirty="0" smtClean="0">
                <a:solidFill>
                  <a:srgbClr val="333333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研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发、品牌等高附加值的生产环节保留在本地区。产业转入地应不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断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ahoma" pitchFamily="34" charset="0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dirty="0" smtClean="0">
                <a:solidFill>
                  <a:srgbClr val="333333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 </a:t>
            </a:r>
            <a:r>
              <a:rPr lang="en-US" altLang="zh-CN" sz="2000" b="1" dirty="0" smtClean="0">
                <a:solidFill>
                  <a:srgbClr val="333333"/>
                </a:solidFill>
                <a:latin typeface="Tahoma" pitchFamily="34" charset="0"/>
                <a:ea typeface="微软雅黑" pitchFamily="34" charset="-122"/>
                <a:cs typeface="宋体" pitchFamily="2" charset="-122"/>
              </a:rPr>
              <a:t>      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加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大科技投入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增强产品竞争力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ahoma" pitchFamily="34" charset="0"/>
                <a:ea typeface="微软雅黑" pitchFamily="34" charset="-122"/>
                <a:cs typeface="宋体" pitchFamily="2" charset="-122"/>
              </a:rPr>
              <a:t>增强品牌效应。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3528" y="1844824"/>
          <a:ext cx="8640960" cy="2160240"/>
        </p:xfrm>
        <a:graphic>
          <a:graphicData uri="http://schemas.openxmlformats.org/drawingml/2006/table">
            <a:tbl>
              <a:tblPr/>
              <a:tblGrid>
                <a:gridCol w="4585697"/>
                <a:gridCol w="4055263"/>
              </a:tblGrid>
              <a:tr h="540060"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 dirty="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工业区位选择</a:t>
                      </a:r>
                      <a:endParaRPr lang="zh-CN" sz="2000" b="1" kern="100" dirty="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 dirty="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主要区位因素</a:t>
                      </a:r>
                      <a:endParaRPr lang="zh-CN" sz="2000" b="1" kern="100" dirty="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选择在发展中国家或欠发达地区</a:t>
                      </a:r>
                      <a:endParaRPr lang="zh-CN" sz="2000" b="1" kern="10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 dirty="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劳动力资源丰富且廉价</a:t>
                      </a:r>
                      <a:endParaRPr lang="zh-CN" sz="2000" b="1" kern="100" dirty="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选择人口众多的大城市或发达地区</a:t>
                      </a:r>
                      <a:endParaRPr lang="zh-CN" sz="2000" b="1" kern="10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市场广阔</a:t>
                      </a:r>
                      <a:endParaRPr lang="zh-CN" sz="2000" b="1" kern="10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0060"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 dirty="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选择在发达地区</a:t>
                      </a:r>
                      <a:endParaRPr lang="zh-CN" sz="2000" b="1" kern="100" dirty="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spc="40" dirty="0">
                          <a:solidFill>
                            <a:srgbClr val="333333"/>
                          </a:solidFill>
                          <a:latin typeface="Tahoma"/>
                          <a:ea typeface="微软雅黑"/>
                          <a:cs typeface="宋体"/>
                        </a:rPr>
                        <a:t>科技发达、资金充足</a:t>
                      </a:r>
                      <a:endParaRPr lang="zh-CN" sz="2000" b="1" kern="100" dirty="0">
                        <a:latin typeface="Tahoma"/>
                        <a:ea typeface="微软雅黑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4025633"/>
            <a:ext cx="637220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 3</a:t>
            </a:r>
            <a:r>
              <a:rPr lang="zh-CN" altLang="en-US" sz="20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、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产业链中技术要求最高的是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A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衬底制备  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B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外延片制造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C.LED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芯片生产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D.LED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芯片封装、应用产品生产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、福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建、江西在承接台湾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产业链时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en-US" altLang="zh-CN" sz="20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000" b="1" dirty="0" smtClean="0">
                <a:solidFill>
                  <a:srgbClr val="333333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先引进的一般是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　　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A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衬底制备   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B.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外延片制造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C.LED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芯片生产   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D.LED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芯片封装、应用产品生产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44624"/>
            <a:ext cx="262778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实战演练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6386" name="图片 17" descr="4f0ccd59a568dcf7440c3810467c26a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20888"/>
            <a:ext cx="8055203" cy="1512168"/>
          </a:xfrm>
          <a:prstGeom prst="rect">
            <a:avLst/>
          </a:prstGeom>
          <a:noFill/>
        </p:spPr>
      </p:pic>
      <p:pic>
        <p:nvPicPr>
          <p:cNvPr id="16385" name="图片 18" descr="dca850e390485a74472dfe22e9ae4e7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1192" y="4005064"/>
            <a:ext cx="3092808" cy="2232248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48189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    LED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发光二极管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由于能量利用率高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近年来广泛应用于照明光源。该产业关键零部件与材料专利大多掌握在日本、美国的大厂手中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产业链从上游到下游进入门槛逐渐降低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(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见下图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)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。我国台湾地区较早就形成了完整的产业链结构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,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近几年该产业逐渐从台湾转移到福建、江西等地。据此回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答下题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仿宋" pitchFamily="49" charset="-122"/>
                <a:ea typeface="仿宋" pitchFamily="49" charset="-122"/>
                <a:cs typeface="宋体" pitchFamily="2" charset="-122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仿宋" pitchFamily="49" charset="-122"/>
              <a:ea typeface="仿宋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3347864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【</a:t>
            </a:r>
            <a:r>
              <a:rPr lang="zh-CN" altLang="en-US" sz="3200" b="1" dirty="0" smtClean="0">
                <a:solidFill>
                  <a:srgbClr val="FF0000"/>
                </a:solidFill>
                <a:latin typeface="Tahoma" pitchFamily="34" charset="0"/>
                <a:ea typeface="微软雅黑" pitchFamily="34" charset="-122"/>
                <a:cs typeface="Tahoma" pitchFamily="34" charset="0"/>
              </a:rPr>
              <a:t>重点知识梳理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】</a:t>
            </a:r>
            <a:endParaRPr kumimoji="0" lang="zh-CN" alt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43699" y="733927"/>
            <a:ext cx="72635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zh-CN" altLang="en-US" sz="2400" b="1" dirty="0" smtClean="0">
                <a:latin typeface="Tahoma" pitchFamily="34" charset="0"/>
                <a:ea typeface="微软雅黑" pitchFamily="34" charset="-122"/>
                <a:cs typeface="Tahoma" pitchFamily="34" charset="0"/>
              </a:rPr>
              <a:t>三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、传统工业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区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微软雅黑" pitchFamily="34" charset="-122"/>
                <a:cs typeface="Tahoma" pitchFamily="34" charset="0"/>
              </a:rPr>
              <a:t>（部门、区位、问题、原因、措施）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图片 3" descr="1.jpg"/>
          <p:cNvPicPr/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323528" y="1196752"/>
            <a:ext cx="8496944" cy="566124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67</TotalTime>
  <Words>2760</Words>
  <Application>Microsoft Office PowerPoint</Application>
  <PresentationFormat>全屏显示(4:3)</PresentationFormat>
  <Paragraphs>210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22</cp:revision>
  <dcterms:modified xsi:type="dcterms:W3CDTF">2020-03-10T14:50:28Z</dcterms:modified>
</cp:coreProperties>
</file>