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2" r:id="rId3"/>
    <p:sldId id="531" r:id="rId4"/>
    <p:sldId id="539" r:id="rId5"/>
    <p:sldId id="538" r:id="rId6"/>
    <p:sldId id="548" r:id="rId7"/>
    <p:sldId id="549" r:id="rId8"/>
    <p:sldId id="544" r:id="rId9"/>
    <p:sldId id="545" r:id="rId10"/>
    <p:sldId id="547" r:id="rId11"/>
    <p:sldId id="540" r:id="rId12"/>
    <p:sldId id="550" r:id="rId13"/>
    <p:sldId id="546" r:id="rId14"/>
    <p:sldId id="536" r:id="rId15"/>
    <p:sldId id="535" r:id="rId16"/>
    <p:sldId id="534" r:id="rId17"/>
    <p:sldId id="551" r:id="rId18"/>
    <p:sldId id="552" r:id="rId19"/>
    <p:sldId id="527" r:id="rId20"/>
    <p:sldId id="55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70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EBD8B5-32AA-4285-9C47-2871AACF00ED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8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努力理解数学</a:t>
            </a:r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r>
              <a:rPr lang="zh-CN" altLang="en-US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闫立红</a:t>
            </a:r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34981"/>
          </a:xfrm>
        </p:spPr>
        <p:txBody>
          <a:bodyPr>
            <a:normAutofit/>
          </a:bodyPr>
          <a:lstStyle/>
          <a:p>
            <a:br>
              <a:rPr lang="en-US" altLang="zh-CN" sz="6700" b="1" dirty="0" smtClean="0">
                <a:solidFill>
                  <a:schemeClr val="accent2"/>
                </a:solidFill>
              </a:rPr>
            </a:br>
            <a:r>
              <a:rPr lang="en-US" altLang="zh-CN" sz="6700" b="1" dirty="0" smtClean="0">
                <a:solidFill>
                  <a:schemeClr val="accent2"/>
                </a:solidFill>
              </a:rPr>
              <a:t>Q4、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对“命题”的理解</a:t>
            </a:r>
            <a:br>
              <a:rPr lang="en-US" altLang="zh-CN" sz="6700" b="1" dirty="0" smtClean="0">
                <a:solidFill>
                  <a:schemeClr val="accent2"/>
                </a:solidFill>
              </a:rPr>
            </a:br>
            <a:r>
              <a:rPr lang="zh-CN" altLang="en-US" sz="6700" b="1" dirty="0" smtClean="0">
                <a:solidFill>
                  <a:schemeClr val="accent2"/>
                </a:solidFill>
              </a:rPr>
              <a:t>（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1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）命题的分类：</a:t>
            </a:r>
            <a:br>
              <a:rPr lang="en-US" altLang="zh-CN" sz="6700" b="1" dirty="0" smtClean="0">
                <a:solidFill>
                  <a:schemeClr val="accent2"/>
                </a:solidFill>
              </a:rPr>
            </a:br>
            <a:r>
              <a:rPr lang="en-US" altLang="zh-CN" sz="6700" b="1" dirty="0" smtClean="0">
                <a:solidFill>
                  <a:schemeClr val="accent2"/>
                </a:solidFill>
              </a:rPr>
              <a:t>  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简单命题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:</a:t>
            </a:r>
            <a:br>
              <a:rPr lang="en-US" altLang="zh-CN" sz="6700" b="1" dirty="0" smtClean="0">
                <a:solidFill>
                  <a:schemeClr val="accent2"/>
                </a:solidFill>
              </a:rPr>
            </a:br>
            <a:r>
              <a:rPr lang="en-US" altLang="zh-CN" sz="6700" b="1" dirty="0" smtClean="0">
                <a:solidFill>
                  <a:schemeClr val="accent2"/>
                </a:solidFill>
              </a:rPr>
              <a:t>  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复合命题：</a:t>
            </a:r>
            <a:br>
              <a:rPr lang="en-US" altLang="zh-CN" sz="6700" b="1" dirty="0" smtClean="0">
                <a:solidFill>
                  <a:schemeClr val="accent2"/>
                </a:solidFill>
              </a:rPr>
            </a:br>
            <a:r>
              <a:rPr lang="zh-CN" altLang="en-US" sz="6700" b="1" dirty="0" smtClean="0">
                <a:solidFill>
                  <a:schemeClr val="accent2"/>
                </a:solidFill>
              </a:rPr>
              <a:t>（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2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）量词的分类：</a:t>
            </a:r>
            <a:br>
              <a:rPr lang="en-US" altLang="zh-CN" dirty="0" smtClean="0">
                <a:solidFill>
                  <a:schemeClr val="accent2"/>
                </a:solidFill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34981"/>
          </a:xfrm>
        </p:spPr>
        <p:txBody>
          <a:bodyPr>
            <a:normAutofit/>
          </a:bodyPr>
          <a:lstStyle/>
          <a:p>
            <a:r>
              <a:rPr lang="en-US" altLang="zh-CN" sz="6700" b="1" dirty="0" smtClean="0">
                <a:solidFill>
                  <a:schemeClr val="accent2"/>
                </a:solidFill>
              </a:rPr>
              <a:t>Q5、B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版新旧教材都把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“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存在量词命题的否定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”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放在了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“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全称量词命题的否定</a:t>
            </a:r>
            <a:r>
              <a:rPr lang="en-US" altLang="zh-CN" sz="6700" b="1" dirty="0" smtClean="0">
                <a:solidFill>
                  <a:schemeClr val="accent2"/>
                </a:solidFill>
              </a:rPr>
              <a:t>”</a:t>
            </a:r>
            <a:r>
              <a:rPr lang="zh-CN" altLang="en-US" sz="6700" b="1" dirty="0" smtClean="0">
                <a:solidFill>
                  <a:schemeClr val="accent2"/>
                </a:solidFill>
              </a:rPr>
              <a:t>前面，对此您怎么理解？</a:t>
            </a:r>
            <a:br>
              <a:rPr lang="en-US" altLang="zh-CN" sz="7200" dirty="0" smtClean="0">
                <a:solidFill>
                  <a:schemeClr val="accent2"/>
                </a:solidFill>
              </a:rPr>
            </a:br>
            <a:br>
              <a:rPr lang="en-US" altLang="zh-CN" sz="6700" b="1" dirty="0" smtClean="0">
                <a:solidFill>
                  <a:schemeClr val="accent2"/>
                </a:solidFill>
              </a:rPr>
            </a:br>
            <a:br>
              <a:rPr lang="en-US" altLang="zh-CN" dirty="0" smtClean="0">
                <a:solidFill>
                  <a:schemeClr val="accent2"/>
                </a:solidFill>
              </a:rPr>
            </a:b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253" y="1327355"/>
            <a:ext cx="6794558" cy="380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</a:rPr>
              <a:t>Q6、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如何理解判定定理与充分条件、性质定理与必要条件？</a:t>
            </a:r>
            <a:endParaRPr lang="en-US" altLang="zh-CN" sz="6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930" y="2123768"/>
            <a:ext cx="75364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chemeClr val="accent2"/>
                </a:solidFill>
              </a:rPr>
              <a:t>等式和不等式</a:t>
            </a:r>
            <a:endParaRPr lang="zh-CN" altLang="en-US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967" y="1489587"/>
            <a:ext cx="72414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2"/>
                </a:solidFill>
              </a:rPr>
              <a:t>Q1、</a:t>
            </a:r>
            <a:r>
              <a:rPr lang="zh-CN" altLang="en-US" sz="6600" b="1" dirty="0" smtClean="0">
                <a:solidFill>
                  <a:schemeClr val="accent2"/>
                </a:solidFill>
              </a:rPr>
              <a:t>均值不等式为什么又叫基本不等式</a:t>
            </a:r>
            <a:r>
              <a:rPr lang="en-US" altLang="zh-CN" sz="6600" b="1" dirty="0" smtClean="0">
                <a:solidFill>
                  <a:schemeClr val="accent2"/>
                </a:solidFill>
              </a:rPr>
              <a:t>?</a:t>
            </a:r>
            <a:endParaRPr lang="zh-CN" altLang="en-US" sz="6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2761" y="1312606"/>
            <a:ext cx="8244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</a:rPr>
              <a:t>Q2、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课标要求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“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从函数观点看一元二次方程和一元二次不等式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”,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如何理解？怎么看？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en-US" altLang="zh-CN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sym typeface="+mn-ea"/>
              </a:rPr>
              <a:t>Q3、</a:t>
            </a:r>
            <a:r>
              <a:rPr lang="zh-CN" altLang="en-US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sym typeface="+mn-ea"/>
              </a:rPr>
              <a:t>下面的题目学生为什么不会</a:t>
            </a:r>
            <a:r>
              <a:rPr lang="en-US" altLang="zh-CN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sym typeface="+mn-ea"/>
              </a:rPr>
              <a:t>?</a:t>
            </a:r>
            <a:endParaRPr lang="en-US" altLang="zh-CN" sz="6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3455" y="1336787"/>
            <a:ext cx="10478770" cy="165544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0" y="825908"/>
            <a:ext cx="12191999" cy="41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en-US" altLang="zh-CN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sym typeface="+mn-ea"/>
              </a:rPr>
              <a:t>Q4、</a:t>
            </a:r>
            <a:r>
              <a:rPr lang="zh-CN" altLang="en-US" sz="6000" b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sym typeface="+mn-ea"/>
              </a:rPr>
              <a:t>总结：为什么预备？衔接什么？</a:t>
            </a:r>
            <a:endParaRPr lang="en-US" altLang="zh-CN" sz="6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607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405353" y="1891863"/>
            <a:ext cx="59278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 smtClean="0">
                <a:solidFill>
                  <a:schemeClr val="accent2"/>
                </a:solidFill>
              </a:rPr>
              <a:t>谢谢大家</a:t>
            </a:r>
            <a:r>
              <a:rPr lang="en-US" altLang="zh-CN" sz="8800" b="1" dirty="0" smtClean="0">
                <a:solidFill>
                  <a:schemeClr val="accent2"/>
                </a:solidFill>
              </a:rPr>
              <a:t>!</a:t>
            </a:r>
            <a:endParaRPr lang="zh-CN" altLang="en-US" sz="8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43" y="1494972"/>
            <a:ext cx="7997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</a:rPr>
              <a:t>Q1: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高中数学必修课程的主题有哪些？</a:t>
            </a:r>
            <a:r>
              <a:rPr lang="zh-CN" altLang="zh-CN" sz="6000" b="1" dirty="0" smtClean="0">
                <a:solidFill>
                  <a:schemeClr val="accent2"/>
                </a:solidFill>
              </a:rPr>
              <a:t>它们分别包括哪些单元？又是如何分布的？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6398" y="119063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971" y="1756229"/>
            <a:ext cx="6720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</a:rPr>
              <a:t>Q2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：预备知识预备什么和如何预备？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2579" y="1907628"/>
            <a:ext cx="7295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2"/>
                </a:solidFill>
              </a:rPr>
              <a:t>集合</a:t>
            </a:r>
            <a:r>
              <a:rPr lang="zh-CN" altLang="zh-CN" sz="6000" b="1" dirty="0" smtClean="0">
                <a:solidFill>
                  <a:schemeClr val="accent2"/>
                </a:solidFill>
              </a:rPr>
              <a:t>与常用逻辑用语</a:t>
            </a:r>
            <a:endParaRPr lang="en-US" altLang="zh-CN" sz="6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9654" y="1360128"/>
            <a:ext cx="6487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</a:rPr>
              <a:t>Q1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、对于一个新的数学对象研究的路径是什么？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0749" y="1563328"/>
            <a:ext cx="6912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2"/>
                </a:solidFill>
              </a:rPr>
              <a:t>事实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——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概念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——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表示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——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性质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——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关系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——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应用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1226" y="427038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040" y="1991032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accent2"/>
                </a:solidFill>
              </a:rPr>
              <a:t>Q2、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集合相等的定义有两个，怎么理解？</a:t>
            </a:r>
            <a:endParaRPr lang="zh-CN" altLang="en-US" sz="6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8" descr="图片2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1418887" cy="643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105025" y="1673225"/>
            <a:ext cx="817562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endParaRPr lang="en-US" altLang="zh-CN" sz="8000" b="1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en-US" altLang="zh-CN" sz="6000" b="1" strike="noStrike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ctr" fontAlgn="base"/>
            <a:endParaRPr lang="zh-CN" altLang="en-US" sz="60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94" y="1710813"/>
            <a:ext cx="7831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</a:rPr>
              <a:t>Q3、</a:t>
            </a:r>
            <a:r>
              <a:rPr lang="zh-CN" altLang="en-US" sz="6000" b="1" dirty="0" smtClean="0">
                <a:solidFill>
                  <a:schemeClr val="accent2"/>
                </a:solidFill>
              </a:rPr>
              <a:t>如何理解描述法的定义</a:t>
            </a:r>
            <a:r>
              <a:rPr lang="en-US" altLang="zh-CN" sz="6000" b="1" dirty="0" smtClean="0">
                <a:solidFill>
                  <a:schemeClr val="accent2"/>
                </a:solidFill>
              </a:rPr>
              <a:t>?</a:t>
            </a:r>
            <a:endParaRPr lang="en-US" altLang="zh-CN" sz="60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0" y="306238"/>
            <a:ext cx="12192000" cy="49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WPS 演示</Application>
  <PresentationFormat>自定义</PresentationFormat>
  <Paragraphs>69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Q4、对“命题”的理解 （1）命题的分类：   简单命题:   复合命题： （2）量词的分类： </vt:lpstr>
      <vt:lpstr>Q5、A、B版新旧教材都把“存在量词命题的否定”放在了“全称量词命题的否定”前面，对此您怎么理解？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acer</cp:lastModifiedBy>
  <cp:revision>127</cp:revision>
  <dcterms:created xsi:type="dcterms:W3CDTF">2018-12-10T07:17:00Z</dcterms:created>
  <dcterms:modified xsi:type="dcterms:W3CDTF">2020-10-23T09:43:19Z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