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90" r:id="rId2"/>
    <p:sldId id="348" r:id="rId3"/>
    <p:sldId id="337" r:id="rId4"/>
    <p:sldId id="338" r:id="rId5"/>
    <p:sldId id="340" r:id="rId6"/>
    <p:sldId id="321" r:id="rId7"/>
    <p:sldId id="335" r:id="rId8"/>
    <p:sldId id="336" r:id="rId9"/>
    <p:sldId id="328" r:id="rId10"/>
    <p:sldId id="310" r:id="rId11"/>
    <p:sldId id="341" r:id="rId12"/>
    <p:sldId id="339" r:id="rId13"/>
    <p:sldId id="346" r:id="rId14"/>
    <p:sldId id="342" r:id="rId15"/>
    <p:sldId id="345" r:id="rId16"/>
    <p:sldId id="347" r:id="rId17"/>
    <p:sldId id="343" r:id="rId18"/>
    <p:sldId id="315" r:id="rId19"/>
    <p:sldId id="272" r:id="rId20"/>
    <p:sldId id="326" r:id="rId21"/>
  </p:sldIdLst>
  <p:sldSz cx="9144000" cy="6858000" type="screen4x3"/>
  <p:notesSz cx="8961438" cy="132810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9EB68"/>
    <a:srgbClr val="A4FEF5"/>
    <a:srgbClr val="FF0066"/>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7" autoAdjust="0"/>
    <p:restoredTop sz="87755" autoAdjust="0"/>
  </p:normalViewPr>
  <p:slideViewPr>
    <p:cSldViewPr>
      <p:cViewPr>
        <p:scale>
          <a:sx n="50" d="100"/>
          <a:sy n="50" d="100"/>
        </p:scale>
        <p:origin x="-1872" y="-4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1.wmf"/><Relationship Id="rId18" Type="http://schemas.openxmlformats.org/officeDocument/2006/relationships/image" Target="../media/image26.wmf"/><Relationship Id="rId26" Type="http://schemas.openxmlformats.org/officeDocument/2006/relationships/image" Target="../media/image34.wmf"/><Relationship Id="rId39" Type="http://schemas.openxmlformats.org/officeDocument/2006/relationships/image" Target="../media/image47.wmf"/><Relationship Id="rId3" Type="http://schemas.openxmlformats.org/officeDocument/2006/relationships/image" Target="../media/image11.wmf"/><Relationship Id="rId21" Type="http://schemas.openxmlformats.org/officeDocument/2006/relationships/image" Target="../media/image29.wmf"/><Relationship Id="rId34" Type="http://schemas.openxmlformats.org/officeDocument/2006/relationships/image" Target="../media/image42.wmf"/><Relationship Id="rId42" Type="http://schemas.openxmlformats.org/officeDocument/2006/relationships/image" Target="../media/image50.wmf"/><Relationship Id="rId7" Type="http://schemas.openxmlformats.org/officeDocument/2006/relationships/image" Target="../media/image15.wmf"/><Relationship Id="rId12" Type="http://schemas.openxmlformats.org/officeDocument/2006/relationships/image" Target="../media/image20.wmf"/><Relationship Id="rId17" Type="http://schemas.openxmlformats.org/officeDocument/2006/relationships/image" Target="../media/image25.wmf"/><Relationship Id="rId25" Type="http://schemas.openxmlformats.org/officeDocument/2006/relationships/image" Target="../media/image33.wmf"/><Relationship Id="rId33" Type="http://schemas.openxmlformats.org/officeDocument/2006/relationships/image" Target="../media/image41.wmf"/><Relationship Id="rId38" Type="http://schemas.openxmlformats.org/officeDocument/2006/relationships/image" Target="../media/image46.wmf"/><Relationship Id="rId46" Type="http://schemas.openxmlformats.org/officeDocument/2006/relationships/image" Target="../media/image54.wmf"/><Relationship Id="rId2" Type="http://schemas.openxmlformats.org/officeDocument/2006/relationships/image" Target="../media/image10.wmf"/><Relationship Id="rId16" Type="http://schemas.openxmlformats.org/officeDocument/2006/relationships/image" Target="../media/image24.wmf"/><Relationship Id="rId20" Type="http://schemas.openxmlformats.org/officeDocument/2006/relationships/image" Target="../media/image28.wmf"/><Relationship Id="rId29" Type="http://schemas.openxmlformats.org/officeDocument/2006/relationships/image" Target="../media/image37.wmf"/><Relationship Id="rId41" Type="http://schemas.openxmlformats.org/officeDocument/2006/relationships/image" Target="../media/image49.wmf"/><Relationship Id="rId1" Type="http://schemas.openxmlformats.org/officeDocument/2006/relationships/image" Target="../media/image9.wmf"/><Relationship Id="rId6" Type="http://schemas.openxmlformats.org/officeDocument/2006/relationships/image" Target="../media/image14.wmf"/><Relationship Id="rId11" Type="http://schemas.openxmlformats.org/officeDocument/2006/relationships/image" Target="../media/image19.wmf"/><Relationship Id="rId24" Type="http://schemas.openxmlformats.org/officeDocument/2006/relationships/image" Target="../media/image32.wmf"/><Relationship Id="rId32" Type="http://schemas.openxmlformats.org/officeDocument/2006/relationships/image" Target="../media/image40.wmf"/><Relationship Id="rId37" Type="http://schemas.openxmlformats.org/officeDocument/2006/relationships/image" Target="../media/image45.wmf"/><Relationship Id="rId40" Type="http://schemas.openxmlformats.org/officeDocument/2006/relationships/image" Target="../media/image48.wmf"/><Relationship Id="rId45" Type="http://schemas.openxmlformats.org/officeDocument/2006/relationships/image" Target="../media/image53.wmf"/><Relationship Id="rId5" Type="http://schemas.openxmlformats.org/officeDocument/2006/relationships/image" Target="../media/image13.wmf"/><Relationship Id="rId15" Type="http://schemas.openxmlformats.org/officeDocument/2006/relationships/image" Target="../media/image23.wmf"/><Relationship Id="rId23" Type="http://schemas.openxmlformats.org/officeDocument/2006/relationships/image" Target="../media/image31.wmf"/><Relationship Id="rId28" Type="http://schemas.openxmlformats.org/officeDocument/2006/relationships/image" Target="../media/image36.wmf"/><Relationship Id="rId36" Type="http://schemas.openxmlformats.org/officeDocument/2006/relationships/image" Target="../media/image44.wmf"/><Relationship Id="rId10" Type="http://schemas.openxmlformats.org/officeDocument/2006/relationships/image" Target="../media/image18.wmf"/><Relationship Id="rId19" Type="http://schemas.openxmlformats.org/officeDocument/2006/relationships/image" Target="../media/image27.wmf"/><Relationship Id="rId31" Type="http://schemas.openxmlformats.org/officeDocument/2006/relationships/image" Target="../media/image39.wmf"/><Relationship Id="rId44" Type="http://schemas.openxmlformats.org/officeDocument/2006/relationships/image" Target="../media/image52.wmf"/><Relationship Id="rId4" Type="http://schemas.openxmlformats.org/officeDocument/2006/relationships/image" Target="../media/image12.wmf"/><Relationship Id="rId9" Type="http://schemas.openxmlformats.org/officeDocument/2006/relationships/image" Target="../media/image17.wmf"/><Relationship Id="rId14" Type="http://schemas.openxmlformats.org/officeDocument/2006/relationships/image" Target="../media/image22.wmf"/><Relationship Id="rId22" Type="http://schemas.openxmlformats.org/officeDocument/2006/relationships/image" Target="../media/image30.wmf"/><Relationship Id="rId27" Type="http://schemas.openxmlformats.org/officeDocument/2006/relationships/image" Target="../media/image35.wmf"/><Relationship Id="rId30" Type="http://schemas.openxmlformats.org/officeDocument/2006/relationships/image" Target="../media/image38.wmf"/><Relationship Id="rId35" Type="http://schemas.openxmlformats.org/officeDocument/2006/relationships/image" Target="../media/image43.wmf"/><Relationship Id="rId43"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32.wmf"/><Relationship Id="rId7" Type="http://schemas.openxmlformats.org/officeDocument/2006/relationships/image" Target="../media/image49.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48.wmf"/><Relationship Id="rId5" Type="http://schemas.openxmlformats.org/officeDocument/2006/relationships/image" Target="../media/image47.wmf"/><Relationship Id="rId10" Type="http://schemas.openxmlformats.org/officeDocument/2006/relationships/image" Target="../media/image58.wmf"/><Relationship Id="rId4" Type="http://schemas.openxmlformats.org/officeDocument/2006/relationships/image" Target="../media/image46.wmf"/><Relationship Id="rId9"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31.wmf"/><Relationship Id="rId7" Type="http://schemas.openxmlformats.org/officeDocument/2006/relationships/image" Target="../media/image48.wmf"/><Relationship Id="rId2" Type="http://schemas.openxmlformats.org/officeDocument/2006/relationships/image" Target="../media/image30.wmf"/><Relationship Id="rId1" Type="http://schemas.openxmlformats.org/officeDocument/2006/relationships/image" Target="../media/image59.wmf"/><Relationship Id="rId6" Type="http://schemas.openxmlformats.org/officeDocument/2006/relationships/image" Target="../media/image47.wmf"/><Relationship Id="rId5" Type="http://schemas.openxmlformats.org/officeDocument/2006/relationships/image" Target="../media/image46.wmf"/><Relationship Id="rId10" Type="http://schemas.openxmlformats.org/officeDocument/2006/relationships/image" Target="../media/image58.wmf"/><Relationship Id="rId4" Type="http://schemas.openxmlformats.org/officeDocument/2006/relationships/image" Target="../media/image32.wmf"/><Relationship Id="rId9"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883025" cy="6635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076825" y="0"/>
            <a:ext cx="3883025" cy="663575"/>
          </a:xfrm>
          <a:prstGeom prst="rect">
            <a:avLst/>
          </a:prstGeom>
        </p:spPr>
        <p:txBody>
          <a:bodyPr vert="horz" lIns="91440" tIns="45720" rIns="91440" bIns="45720" rtlCol="0"/>
          <a:lstStyle>
            <a:lvl1pPr algn="r">
              <a:defRPr sz="1200"/>
            </a:lvl1pPr>
          </a:lstStyle>
          <a:p>
            <a:fld id="{44000273-2959-4C89-8F16-984EB1D64E55}" type="datetimeFigureOut">
              <a:rPr lang="zh-CN" altLang="en-US" smtClean="0"/>
              <a:pPr/>
              <a:t>2020/10/23</a:t>
            </a:fld>
            <a:endParaRPr lang="zh-CN" altLang="en-US"/>
          </a:p>
        </p:txBody>
      </p:sp>
      <p:sp>
        <p:nvSpPr>
          <p:cNvPr id="4" name="页脚占位符 3"/>
          <p:cNvSpPr>
            <a:spLocks noGrp="1"/>
          </p:cNvSpPr>
          <p:nvPr>
            <p:ph type="ftr" sz="quarter" idx="2"/>
          </p:nvPr>
        </p:nvSpPr>
        <p:spPr>
          <a:xfrm>
            <a:off x="0" y="12614275"/>
            <a:ext cx="3883025" cy="6651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076825" y="12614275"/>
            <a:ext cx="3883025" cy="665163"/>
          </a:xfrm>
          <a:prstGeom prst="rect">
            <a:avLst/>
          </a:prstGeom>
        </p:spPr>
        <p:txBody>
          <a:bodyPr vert="horz" lIns="91440" tIns="45720" rIns="91440" bIns="45720" rtlCol="0" anchor="b"/>
          <a:lstStyle>
            <a:lvl1pPr algn="r">
              <a:defRPr sz="1200"/>
            </a:lvl1pPr>
          </a:lstStyle>
          <a:p>
            <a:fld id="{33C20BF6-CE42-4E47-AB1B-1E185D1B696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883290" cy="664051"/>
          </a:xfrm>
          <a:prstGeom prst="rect">
            <a:avLst/>
          </a:prstGeom>
        </p:spPr>
        <p:txBody>
          <a:bodyPr vert="horz" lIns="127092" tIns="63546" rIns="127092" bIns="63546" rtlCol="0"/>
          <a:lstStyle>
            <a:lvl1pPr algn="l">
              <a:defRPr sz="1700"/>
            </a:lvl1pPr>
          </a:lstStyle>
          <a:p>
            <a:endParaRPr lang="zh-CN" altLang="en-US"/>
          </a:p>
        </p:txBody>
      </p:sp>
      <p:sp>
        <p:nvSpPr>
          <p:cNvPr id="3" name="日期占位符 2"/>
          <p:cNvSpPr>
            <a:spLocks noGrp="1"/>
          </p:cNvSpPr>
          <p:nvPr>
            <p:ph type="dt" idx="1"/>
          </p:nvPr>
        </p:nvSpPr>
        <p:spPr>
          <a:xfrm>
            <a:off x="5076074" y="0"/>
            <a:ext cx="3883290" cy="664051"/>
          </a:xfrm>
          <a:prstGeom prst="rect">
            <a:avLst/>
          </a:prstGeom>
        </p:spPr>
        <p:txBody>
          <a:bodyPr vert="horz" lIns="127092" tIns="63546" rIns="127092" bIns="63546" rtlCol="0"/>
          <a:lstStyle>
            <a:lvl1pPr algn="r">
              <a:defRPr sz="1700"/>
            </a:lvl1pPr>
          </a:lstStyle>
          <a:p>
            <a:fld id="{405EFE3B-39DA-4AE2-A6E7-A970E1E6BD7D}" type="datetimeFigureOut">
              <a:rPr lang="zh-CN" altLang="en-US" smtClean="0"/>
              <a:pPr/>
              <a:t>2020/10/23</a:t>
            </a:fld>
            <a:endParaRPr lang="zh-CN" altLang="en-US"/>
          </a:p>
        </p:txBody>
      </p:sp>
      <p:sp>
        <p:nvSpPr>
          <p:cNvPr id="4" name="幻灯片图像占位符 3"/>
          <p:cNvSpPr>
            <a:spLocks noGrp="1" noRot="1" noChangeAspect="1"/>
          </p:cNvSpPr>
          <p:nvPr>
            <p:ph type="sldImg" idx="2"/>
          </p:nvPr>
        </p:nvSpPr>
        <p:spPr>
          <a:xfrm>
            <a:off x="1160463" y="995363"/>
            <a:ext cx="6640512" cy="4981575"/>
          </a:xfrm>
          <a:prstGeom prst="rect">
            <a:avLst/>
          </a:prstGeom>
          <a:noFill/>
          <a:ln w="12700">
            <a:solidFill>
              <a:prstClr val="black"/>
            </a:solidFill>
          </a:ln>
        </p:spPr>
        <p:txBody>
          <a:bodyPr vert="horz" lIns="127092" tIns="63546" rIns="127092" bIns="63546" rtlCol="0" anchor="ctr"/>
          <a:lstStyle/>
          <a:p>
            <a:endParaRPr lang="zh-CN" altLang="en-US"/>
          </a:p>
        </p:txBody>
      </p:sp>
      <p:sp>
        <p:nvSpPr>
          <p:cNvPr id="5" name="备注占位符 4"/>
          <p:cNvSpPr>
            <a:spLocks noGrp="1"/>
          </p:cNvSpPr>
          <p:nvPr>
            <p:ph type="body" sz="quarter" idx="3"/>
          </p:nvPr>
        </p:nvSpPr>
        <p:spPr>
          <a:xfrm>
            <a:off x="896144" y="6308487"/>
            <a:ext cx="7169150" cy="5976461"/>
          </a:xfrm>
          <a:prstGeom prst="rect">
            <a:avLst/>
          </a:prstGeom>
        </p:spPr>
        <p:txBody>
          <a:bodyPr vert="horz" lIns="127092" tIns="63546" rIns="127092" bIns="6354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2614669"/>
            <a:ext cx="3883290" cy="664051"/>
          </a:xfrm>
          <a:prstGeom prst="rect">
            <a:avLst/>
          </a:prstGeom>
        </p:spPr>
        <p:txBody>
          <a:bodyPr vert="horz" lIns="127092" tIns="63546" rIns="127092" bIns="63546" rtlCol="0" anchor="b"/>
          <a:lstStyle>
            <a:lvl1pPr algn="l">
              <a:defRPr sz="1700"/>
            </a:lvl1pPr>
          </a:lstStyle>
          <a:p>
            <a:endParaRPr lang="zh-CN" altLang="en-US"/>
          </a:p>
        </p:txBody>
      </p:sp>
      <p:sp>
        <p:nvSpPr>
          <p:cNvPr id="7" name="灯片编号占位符 6"/>
          <p:cNvSpPr>
            <a:spLocks noGrp="1"/>
          </p:cNvSpPr>
          <p:nvPr>
            <p:ph type="sldNum" sz="quarter" idx="5"/>
          </p:nvPr>
        </p:nvSpPr>
        <p:spPr>
          <a:xfrm>
            <a:off x="5076074" y="12614669"/>
            <a:ext cx="3883290" cy="664051"/>
          </a:xfrm>
          <a:prstGeom prst="rect">
            <a:avLst/>
          </a:prstGeom>
        </p:spPr>
        <p:txBody>
          <a:bodyPr vert="horz" lIns="127092" tIns="63546" rIns="127092" bIns="63546" rtlCol="0" anchor="b"/>
          <a:lstStyle>
            <a:lvl1pPr algn="r">
              <a:defRPr sz="1700"/>
            </a:lvl1pPr>
          </a:lstStyle>
          <a:p>
            <a:fld id="{09C7DA80-08BA-474F-9E25-CBE7D7D945D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假如把这节课当作一次旅行，沿途收获了哪些风景？</a:t>
            </a:r>
            <a:endParaRPr lang="en-US" altLang="zh-CN" dirty="0" smtClean="0"/>
          </a:p>
          <a:p>
            <a:r>
              <a:rPr lang="en-US" altLang="zh-CN" b="1" dirty="0" smtClean="0"/>
              <a:t>-----</a:t>
            </a:r>
            <a:r>
              <a:rPr lang="zh-CN" altLang="en-US" b="1" dirty="0" smtClean="0"/>
              <a:t>学到了几个概念</a:t>
            </a:r>
            <a:endParaRPr lang="en-US" altLang="zh-CN" b="1" dirty="0" smtClean="0"/>
          </a:p>
          <a:p>
            <a:r>
              <a:rPr lang="en-US" altLang="zh-CN" b="1" dirty="0" smtClean="0"/>
              <a:t>-----</a:t>
            </a:r>
            <a:r>
              <a:rPr lang="zh-CN" altLang="en-US" b="1" dirty="0" smtClean="0"/>
              <a:t>学到了判断单调性的两个方法，以及证明单调性的方法及步骤</a:t>
            </a:r>
            <a:endParaRPr lang="en-US" altLang="zh-CN" b="1" dirty="0" smtClean="0"/>
          </a:p>
          <a:p>
            <a:r>
              <a:rPr lang="en-US" altLang="zh-CN" b="1" dirty="0" smtClean="0"/>
              <a:t>-----</a:t>
            </a:r>
            <a:r>
              <a:rPr lang="zh-CN" altLang="en-US" b="1" dirty="0" smtClean="0"/>
              <a:t>体会了数形结合，转化化归，分类讨论，推理论证的数学思想</a:t>
            </a:r>
            <a:endParaRPr lang="en-US" altLang="zh-CN" b="1" dirty="0" smtClean="0"/>
          </a:p>
          <a:p>
            <a:r>
              <a:rPr lang="en-US" altLang="zh-CN" b="1" dirty="0" smtClean="0"/>
              <a:t>-----</a:t>
            </a:r>
            <a:r>
              <a:rPr lang="zh-CN" altLang="en-US" b="1" dirty="0" smtClean="0"/>
              <a:t>感悟到了从特殊到一般，从局部到整体，以及先猜想后证明这些研究问题的一般方法</a:t>
            </a:r>
            <a:endParaRPr lang="en-US" altLang="zh-CN" b="1" dirty="0" smtClean="0"/>
          </a:p>
          <a:p>
            <a:r>
              <a:rPr lang="en-US" altLang="zh-CN" b="1" dirty="0" smtClean="0"/>
              <a:t>-----</a:t>
            </a:r>
            <a:r>
              <a:rPr lang="zh-CN" altLang="en-US" b="1" dirty="0" smtClean="0"/>
              <a:t>感受到了数学的科学合理性和严谨性，数学知识都不是凭空而来，而是从生活中发现、发展而来的</a:t>
            </a:r>
            <a:r>
              <a:rPr lang="en-US" altLang="zh-CN" b="1" dirty="0" smtClean="0"/>
              <a:t>,</a:t>
            </a:r>
            <a:r>
              <a:rPr lang="zh-CN" altLang="en-US" b="1" dirty="0" smtClean="0"/>
              <a:t>我们以后要善于发现问题，提出问题，解决问题</a:t>
            </a:r>
            <a:r>
              <a:rPr lang="en-US" altLang="zh-CN" b="1" dirty="0" smtClean="0"/>
              <a:t>.</a:t>
            </a:r>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spcBef>
                <a:spcPct val="0"/>
              </a:spcBef>
              <a:buFontTx/>
              <a:buNone/>
            </a:pPr>
            <a:endParaRPr lang="en-US" altLang="zh-CN" sz="1700" b="1" dirty="0" smtClean="0">
              <a:solidFill>
                <a:srgbClr val="0033CC"/>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endParaRPr lang="en-US" altLang="zh-CN" sz="1700" dirty="0" smtClean="0">
              <a:latin typeface="楷体_GB2312" pitchFamily="49" charset="-122"/>
              <a:ea typeface="楷体_GB2312" pitchFamily="49" charset="-122"/>
            </a:endParaRPr>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b="0" dirty="0" smtClean="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kumimoji="1" lang="en-US" altLang="zh-CN" sz="1200" b="0" dirty="0" smtClean="0">
              <a:latin typeface="楷体_GB2312" pitchFamily="49" charset="-122"/>
              <a:ea typeface="楷体_GB2312"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kumimoji="1" lang="en-US" altLang="zh-CN" sz="1200" b="0" dirty="0" smtClean="0">
              <a:latin typeface="楷体_GB2312" pitchFamily="49" charset="-122"/>
              <a:ea typeface="楷体_GB2312" pitchFamily="49" charset="-122"/>
            </a:endParaRPr>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C7DA80-08BA-474F-9E25-CBE7D7D945D0}"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hyperlink" Target="http://39.104.72.189/" TargetMode="External"/><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hyperlink" Target="http://39.104.72.189/" TargetMode="External"/><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181155" y="534839"/>
            <a:ext cx="8775808"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p>
        </p:txBody>
      </p:sp>
      <p:sp>
        <p:nvSpPr>
          <p:cNvPr id="8" name="动作按钮: 后退或前一项 7">
            <a:hlinkClick r:id="" action="ppaction://hlinkshowjump?jump=previousslide" highlightClick="1"/>
          </p:cNvPr>
          <p:cNvSpPr/>
          <p:nvPr userDrawn="1"/>
        </p:nvSpPr>
        <p:spPr>
          <a:xfrm>
            <a:off x="8281988" y="6513077"/>
            <a:ext cx="20955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8554642" y="6525777"/>
            <a:ext cx="202406"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8820150" y="6514666"/>
            <a:ext cx="1905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181155" y="406451"/>
            <a:ext cx="877580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8001086" y="98407"/>
            <a:ext cx="1060553" cy="461665"/>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5851597" y="6495791"/>
            <a:ext cx="1026000"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课堂互动</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4622498" y="6505691"/>
            <a:ext cx="1026000"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课前预习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2" name="燕尾形 11">
            <a:hlinkClick r:id="" action="ppaction://noaction"/>
          </p:cNvPr>
          <p:cNvSpPr/>
          <p:nvPr userDrawn="1"/>
        </p:nvSpPr>
        <p:spPr>
          <a:xfrm>
            <a:off x="7034647" y="6505691"/>
            <a:ext cx="1026000"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核心素养</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lvl1pPr>
          </a:lstStyle>
          <a:p>
            <a:pPr>
              <a:defRPr/>
            </a:pPr>
            <a:fld id="{C1F3B60F-5E98-412B-9B9E-B365196047CD}" type="datetime1">
              <a:rPr lang="zh-CN" altLang="en-US"/>
              <a:pPr>
                <a:defRPr/>
              </a:pPr>
              <a:t>2020/10/23</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6A97E2A-3663-4E86-956F-915C2D316BE8}" type="slidenum">
              <a:rPr lang="zh-CN" altLang="en-US"/>
              <a:pPr>
                <a:defRPr/>
              </a:pPr>
              <a:t>‹#›</a:t>
            </a:fld>
            <a:endParaRPr lang="en-US" sz="18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181155" y="534839"/>
            <a:ext cx="8775808"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p>
        </p:txBody>
      </p:sp>
      <p:sp>
        <p:nvSpPr>
          <p:cNvPr id="8" name="动作按钮: 后退或前一项 7">
            <a:hlinkClick r:id="" action="ppaction://hlinkshowjump?jump=previousslide" highlightClick="1"/>
          </p:cNvPr>
          <p:cNvSpPr/>
          <p:nvPr userDrawn="1"/>
        </p:nvSpPr>
        <p:spPr>
          <a:xfrm>
            <a:off x="8281988" y="6513077"/>
            <a:ext cx="20955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8554642" y="6525777"/>
            <a:ext cx="202406"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8820150" y="6514666"/>
            <a:ext cx="1905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181155" y="406451"/>
            <a:ext cx="877580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8001086" y="98407"/>
            <a:ext cx="1060553" cy="461665"/>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5851597" y="6495791"/>
            <a:ext cx="1026000"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课堂互动</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4622498" y="6505691"/>
            <a:ext cx="1026000"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课前预习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2" name="燕尾形 11">
            <a:hlinkClick r:id="" action="ppaction://noaction"/>
          </p:cNvPr>
          <p:cNvSpPr/>
          <p:nvPr userDrawn="1"/>
        </p:nvSpPr>
        <p:spPr>
          <a:xfrm>
            <a:off x="7034647" y="6505691"/>
            <a:ext cx="1026000"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核心素养</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6"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7"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30820CF-B880-4189-942D-D702A7CBA730}" type="datetimeFigureOut">
              <a:rPr lang="zh-CN" altLang="en-US" smtClean="0"/>
              <a:pPr/>
              <a:t>2020/10/23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panose="05020102010507070707"/>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panose="05020102010507070707"/>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6.png"/><Relationship Id="rId7"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0.bin"/><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00.bin"/><Relationship Id="rId4" Type="http://schemas.openxmlformats.org/officeDocument/2006/relationships/oleObject" Target="../embeddings/oleObject9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haosc.cn/Article/UploadFiles/200601/20060109172450164.gi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9.bin"/><Relationship Id="rId18" Type="http://schemas.openxmlformats.org/officeDocument/2006/relationships/oleObject" Target="../embeddings/oleObject14.bin"/><Relationship Id="rId26" Type="http://schemas.openxmlformats.org/officeDocument/2006/relationships/oleObject" Target="../embeddings/oleObject22.bin"/><Relationship Id="rId39" Type="http://schemas.openxmlformats.org/officeDocument/2006/relationships/oleObject" Target="../embeddings/oleObject35.bin"/><Relationship Id="rId21" Type="http://schemas.openxmlformats.org/officeDocument/2006/relationships/oleObject" Target="../embeddings/oleObject17.bin"/><Relationship Id="rId34" Type="http://schemas.openxmlformats.org/officeDocument/2006/relationships/oleObject" Target="../embeddings/oleObject30.bin"/><Relationship Id="rId42" Type="http://schemas.openxmlformats.org/officeDocument/2006/relationships/oleObject" Target="../embeddings/oleObject38.bin"/><Relationship Id="rId47" Type="http://schemas.openxmlformats.org/officeDocument/2006/relationships/oleObject" Target="../embeddings/oleObject43.bin"/><Relationship Id="rId50" Type="http://schemas.openxmlformats.org/officeDocument/2006/relationships/oleObject" Target="../embeddings/oleObject46.bin"/><Relationship Id="rId55" Type="http://schemas.openxmlformats.org/officeDocument/2006/relationships/oleObject" Target="../embeddings/oleObject51.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5" Type="http://schemas.openxmlformats.org/officeDocument/2006/relationships/oleObject" Target="../embeddings/oleObject21.bin"/><Relationship Id="rId33" Type="http://schemas.openxmlformats.org/officeDocument/2006/relationships/oleObject" Target="../embeddings/oleObject29.bin"/><Relationship Id="rId38" Type="http://schemas.openxmlformats.org/officeDocument/2006/relationships/oleObject" Target="../embeddings/oleObject34.bin"/><Relationship Id="rId46" Type="http://schemas.openxmlformats.org/officeDocument/2006/relationships/oleObject" Target="../embeddings/oleObject42.bin"/><Relationship Id="rId2" Type="http://schemas.openxmlformats.org/officeDocument/2006/relationships/slideLayout" Target="../slideLayouts/slideLayout7.xml"/><Relationship Id="rId16" Type="http://schemas.openxmlformats.org/officeDocument/2006/relationships/oleObject" Target="../embeddings/oleObject12.bin"/><Relationship Id="rId20" Type="http://schemas.openxmlformats.org/officeDocument/2006/relationships/oleObject" Target="../embeddings/oleObject16.bin"/><Relationship Id="rId29" Type="http://schemas.openxmlformats.org/officeDocument/2006/relationships/oleObject" Target="../embeddings/oleObject25.bin"/><Relationship Id="rId41" Type="http://schemas.openxmlformats.org/officeDocument/2006/relationships/oleObject" Target="../embeddings/oleObject37.bin"/><Relationship Id="rId54" Type="http://schemas.openxmlformats.org/officeDocument/2006/relationships/oleObject" Target="../embeddings/oleObject50.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24" Type="http://schemas.openxmlformats.org/officeDocument/2006/relationships/oleObject" Target="../embeddings/oleObject20.bin"/><Relationship Id="rId32" Type="http://schemas.openxmlformats.org/officeDocument/2006/relationships/oleObject" Target="../embeddings/oleObject28.bin"/><Relationship Id="rId37" Type="http://schemas.openxmlformats.org/officeDocument/2006/relationships/oleObject" Target="../embeddings/oleObject33.bin"/><Relationship Id="rId40" Type="http://schemas.openxmlformats.org/officeDocument/2006/relationships/oleObject" Target="../embeddings/oleObject36.bin"/><Relationship Id="rId45" Type="http://schemas.openxmlformats.org/officeDocument/2006/relationships/oleObject" Target="../embeddings/oleObject41.bin"/><Relationship Id="rId53" Type="http://schemas.openxmlformats.org/officeDocument/2006/relationships/oleObject" Target="../embeddings/oleObject49.bin"/><Relationship Id="rId5" Type="http://schemas.openxmlformats.org/officeDocument/2006/relationships/oleObject" Target="../embeddings/oleObject1.bin"/><Relationship Id="rId15" Type="http://schemas.openxmlformats.org/officeDocument/2006/relationships/oleObject" Target="../embeddings/oleObject11.bin"/><Relationship Id="rId23" Type="http://schemas.openxmlformats.org/officeDocument/2006/relationships/oleObject" Target="../embeddings/oleObject19.bin"/><Relationship Id="rId28" Type="http://schemas.openxmlformats.org/officeDocument/2006/relationships/oleObject" Target="../embeddings/oleObject24.bin"/><Relationship Id="rId36" Type="http://schemas.openxmlformats.org/officeDocument/2006/relationships/oleObject" Target="../embeddings/oleObject32.bin"/><Relationship Id="rId49" Type="http://schemas.openxmlformats.org/officeDocument/2006/relationships/oleObject" Target="../embeddings/oleObject45.bin"/><Relationship Id="rId10" Type="http://schemas.openxmlformats.org/officeDocument/2006/relationships/oleObject" Target="../embeddings/oleObject6.bin"/><Relationship Id="rId19" Type="http://schemas.openxmlformats.org/officeDocument/2006/relationships/oleObject" Target="../embeddings/oleObject15.bin"/><Relationship Id="rId31" Type="http://schemas.openxmlformats.org/officeDocument/2006/relationships/oleObject" Target="../embeddings/oleObject27.bin"/><Relationship Id="rId44" Type="http://schemas.openxmlformats.org/officeDocument/2006/relationships/oleObject" Target="../embeddings/oleObject40.bin"/><Relationship Id="rId52" Type="http://schemas.openxmlformats.org/officeDocument/2006/relationships/oleObject" Target="../embeddings/oleObject48.bin"/><Relationship Id="rId4" Type="http://schemas.openxmlformats.org/officeDocument/2006/relationships/image" Target="../media/image55.png"/><Relationship Id="rId9" Type="http://schemas.openxmlformats.org/officeDocument/2006/relationships/oleObject" Target="../embeddings/oleObject5.bin"/><Relationship Id="rId14" Type="http://schemas.openxmlformats.org/officeDocument/2006/relationships/oleObject" Target="../embeddings/oleObject10.bin"/><Relationship Id="rId22" Type="http://schemas.openxmlformats.org/officeDocument/2006/relationships/oleObject" Target="../embeddings/oleObject18.bin"/><Relationship Id="rId27" Type="http://schemas.openxmlformats.org/officeDocument/2006/relationships/oleObject" Target="../embeddings/oleObject23.bin"/><Relationship Id="rId30" Type="http://schemas.openxmlformats.org/officeDocument/2006/relationships/oleObject" Target="../embeddings/oleObject26.bin"/><Relationship Id="rId35" Type="http://schemas.openxmlformats.org/officeDocument/2006/relationships/oleObject" Target="../embeddings/oleObject31.bin"/><Relationship Id="rId43" Type="http://schemas.openxmlformats.org/officeDocument/2006/relationships/oleObject" Target="../embeddings/oleObject39.bin"/><Relationship Id="rId48" Type="http://schemas.openxmlformats.org/officeDocument/2006/relationships/oleObject" Target="../embeddings/oleObject44.bin"/><Relationship Id="rId8" Type="http://schemas.openxmlformats.org/officeDocument/2006/relationships/oleObject" Target="../embeddings/oleObject4.bin"/><Relationship Id="rId51" Type="http://schemas.openxmlformats.org/officeDocument/2006/relationships/oleObject" Target="../embeddings/oleObject47.bin"/><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oleObject" Target="../embeddings/oleObject61.bin"/><Relationship Id="rId18" Type="http://schemas.openxmlformats.org/officeDocument/2006/relationships/oleObject" Target="../embeddings/oleObject66.bin"/><Relationship Id="rId3" Type="http://schemas.openxmlformats.org/officeDocument/2006/relationships/notesSlide" Target="../notesSlides/notesSlide6.xml"/><Relationship Id="rId21" Type="http://schemas.openxmlformats.org/officeDocument/2006/relationships/oleObject" Target="../embeddings/oleObject69.bin"/><Relationship Id="rId7" Type="http://schemas.openxmlformats.org/officeDocument/2006/relationships/oleObject" Target="../embeddings/oleObject55.bin"/><Relationship Id="rId12" Type="http://schemas.openxmlformats.org/officeDocument/2006/relationships/oleObject" Target="../embeddings/oleObject60.bin"/><Relationship Id="rId17" Type="http://schemas.openxmlformats.org/officeDocument/2006/relationships/oleObject" Target="../embeddings/oleObject65.bin"/><Relationship Id="rId2" Type="http://schemas.openxmlformats.org/officeDocument/2006/relationships/slideLayout" Target="../slideLayouts/slideLayout7.xml"/><Relationship Id="rId16" Type="http://schemas.openxmlformats.org/officeDocument/2006/relationships/oleObject" Target="../embeddings/oleObject64.bin"/><Relationship Id="rId20" Type="http://schemas.openxmlformats.org/officeDocument/2006/relationships/oleObject" Target="../embeddings/oleObject68.bin"/><Relationship Id="rId1" Type="http://schemas.openxmlformats.org/officeDocument/2006/relationships/vmlDrawing" Target="../drawings/vmlDrawing2.vml"/><Relationship Id="rId6" Type="http://schemas.openxmlformats.org/officeDocument/2006/relationships/oleObject" Target="../embeddings/oleObject54.bin"/><Relationship Id="rId11" Type="http://schemas.openxmlformats.org/officeDocument/2006/relationships/oleObject" Target="../embeddings/oleObject59.bin"/><Relationship Id="rId5" Type="http://schemas.openxmlformats.org/officeDocument/2006/relationships/oleObject" Target="../embeddings/oleObject53.bin"/><Relationship Id="rId15" Type="http://schemas.openxmlformats.org/officeDocument/2006/relationships/oleObject" Target="../embeddings/oleObject63.bin"/><Relationship Id="rId10" Type="http://schemas.openxmlformats.org/officeDocument/2006/relationships/oleObject" Target="../embeddings/oleObject58.bin"/><Relationship Id="rId19" Type="http://schemas.openxmlformats.org/officeDocument/2006/relationships/oleObject" Target="../embeddings/oleObject67.bin"/><Relationship Id="rId4" Type="http://schemas.openxmlformats.org/officeDocument/2006/relationships/oleObject" Target="../embeddings/oleObject52.bin"/><Relationship Id="rId9" Type="http://schemas.openxmlformats.org/officeDocument/2006/relationships/oleObject" Target="../embeddings/oleObject57.bin"/><Relationship Id="rId14" Type="http://schemas.openxmlformats.org/officeDocument/2006/relationships/oleObject" Target="../embeddings/oleObject62.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oleObject" Target="../embeddings/oleObject79.bin"/><Relationship Id="rId18" Type="http://schemas.openxmlformats.org/officeDocument/2006/relationships/oleObject" Target="../embeddings/oleObject84.bin"/><Relationship Id="rId3" Type="http://schemas.openxmlformats.org/officeDocument/2006/relationships/notesSlide" Target="../notesSlides/notesSlide7.xml"/><Relationship Id="rId21" Type="http://schemas.openxmlformats.org/officeDocument/2006/relationships/oleObject" Target="../embeddings/oleObject87.bin"/><Relationship Id="rId7" Type="http://schemas.openxmlformats.org/officeDocument/2006/relationships/oleObject" Target="../embeddings/oleObject73.bin"/><Relationship Id="rId12" Type="http://schemas.openxmlformats.org/officeDocument/2006/relationships/oleObject" Target="../embeddings/oleObject78.bin"/><Relationship Id="rId17"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oleObject" Target="../embeddings/oleObject82.bin"/><Relationship Id="rId20" Type="http://schemas.openxmlformats.org/officeDocument/2006/relationships/oleObject" Target="../embeddings/oleObject86.bin"/><Relationship Id="rId1" Type="http://schemas.openxmlformats.org/officeDocument/2006/relationships/vmlDrawing" Target="../drawings/vmlDrawing3.vml"/><Relationship Id="rId6" Type="http://schemas.openxmlformats.org/officeDocument/2006/relationships/oleObject" Target="../embeddings/oleObject72.bin"/><Relationship Id="rId11" Type="http://schemas.openxmlformats.org/officeDocument/2006/relationships/oleObject" Target="../embeddings/oleObject77.bin"/><Relationship Id="rId5" Type="http://schemas.openxmlformats.org/officeDocument/2006/relationships/oleObject" Target="../embeddings/oleObject71.bin"/><Relationship Id="rId15" Type="http://schemas.openxmlformats.org/officeDocument/2006/relationships/oleObject" Target="../embeddings/oleObject81.bin"/><Relationship Id="rId10" Type="http://schemas.openxmlformats.org/officeDocument/2006/relationships/oleObject" Target="../embeddings/oleObject76.bin"/><Relationship Id="rId19" Type="http://schemas.openxmlformats.org/officeDocument/2006/relationships/oleObject" Target="../embeddings/oleObject85.bin"/><Relationship Id="rId4" Type="http://schemas.openxmlformats.org/officeDocument/2006/relationships/oleObject" Target="../embeddings/oleObject70.bin"/><Relationship Id="rId9" Type="http://schemas.openxmlformats.org/officeDocument/2006/relationships/oleObject" Target="../embeddings/oleObject75.bin"/><Relationship Id="rId14" Type="http://schemas.openxmlformats.org/officeDocument/2006/relationships/oleObject" Target="../embeddings/oleObject8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6592" y="1844824"/>
            <a:ext cx="9572660" cy="898521"/>
          </a:xfrm>
        </p:spPr>
        <p:txBody>
          <a:bodyPr>
            <a:normAutofit/>
          </a:bodyPr>
          <a:lstStyle/>
          <a:p>
            <a:pPr algn="ctr"/>
            <a:r>
              <a:rPr lang="zh-CN" altLang="en-US" sz="4800" b="1" dirty="0" smtClean="0">
                <a:latin typeface="微软雅黑" panose="020B0503020204020204" pitchFamily="34" charset="-122"/>
                <a:ea typeface="微软雅黑" panose="020B0503020204020204" pitchFamily="34" charset="-122"/>
              </a:rPr>
              <a:t>函数的单调性</a:t>
            </a:r>
            <a:endParaRPr lang="zh-CN" altLang="en-US" sz="4800" b="1" dirty="0">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2411760" y="3284984"/>
            <a:ext cx="6400800" cy="785818"/>
          </a:xfrm>
        </p:spPr>
        <p:txBody>
          <a:bodyPr>
            <a:normAutofit/>
          </a:bodyPr>
          <a:lstStyle/>
          <a:p>
            <a:r>
              <a:rPr lang="zh-CN" altLang="en-US" sz="4000" b="1" dirty="0" smtClean="0">
                <a:solidFill>
                  <a:schemeClr val="tx1"/>
                </a:solidFill>
                <a:latin typeface="仿宋" panose="02010609060101010101" pitchFamily="49" charset="-122"/>
                <a:ea typeface="仿宋" panose="02010609060101010101" pitchFamily="49" charset="-122"/>
              </a:rPr>
              <a:t>（第一课时）</a:t>
            </a:r>
            <a:endParaRPr lang="en-US" altLang="zh-CN" sz="4000" b="1" dirty="0" smtClean="0">
              <a:solidFill>
                <a:schemeClr val="tx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8" name="Text Box 18"/>
          <p:cNvSpPr txBox="1">
            <a:spLocks noChangeArrowheads="1"/>
          </p:cNvSpPr>
          <p:nvPr/>
        </p:nvSpPr>
        <p:spPr bwMode="auto">
          <a:xfrm>
            <a:off x="362288" y="1052736"/>
            <a:ext cx="4857784" cy="1384995"/>
          </a:xfrm>
          <a:prstGeom prst="rect">
            <a:avLst/>
          </a:prstGeom>
          <a:noFill/>
          <a:ln w="38100">
            <a:noFill/>
            <a:miter lim="800000"/>
          </a:ln>
          <a:effectLst/>
        </p:spPr>
        <p:txBody>
          <a:bodyPr wrap="square">
            <a:spAutoFit/>
          </a:bodyPr>
          <a:lstStyle/>
          <a:p>
            <a:pPr>
              <a:spcBef>
                <a:spcPct val="50000"/>
              </a:spcBef>
            </a:pPr>
            <a:r>
              <a:rPr lang="zh-CN" altLang="en-US" sz="2800" b="1" dirty="0" smtClean="0">
                <a:latin typeface="楷体_GB2312" pitchFamily="49" charset="-122"/>
                <a:ea typeface="楷体_GB2312" pitchFamily="49" charset="-122"/>
              </a:rPr>
              <a:t>辨析</a:t>
            </a:r>
            <a:r>
              <a:rPr lang="en-US" altLang="zh-CN" sz="2800" b="1" dirty="0" smtClean="0">
                <a:latin typeface="楷体_GB2312" pitchFamily="49" charset="-122"/>
                <a:ea typeface="楷体_GB2312" pitchFamily="49" charset="-122"/>
              </a:rPr>
              <a:t>1</a:t>
            </a:r>
            <a:r>
              <a:rPr lang="zh-CN" altLang="en-US" sz="2800" b="1" dirty="0" smtClean="0">
                <a:latin typeface="楷体_GB2312" pitchFamily="49" charset="-122"/>
                <a:ea typeface="楷体_GB2312" pitchFamily="49" charset="-122"/>
              </a:rPr>
              <a:t>：</a:t>
            </a:r>
            <a:r>
              <a:rPr kumimoji="1" lang="zh-CN" altLang="en-US" sz="2800" b="1" dirty="0" smtClean="0">
                <a:latin typeface="Times New Roman" panose="02020603050405020304" pitchFamily="18" charset="0"/>
                <a:ea typeface="楷体_GB2312" pitchFamily="49" charset="-122"/>
                <a:cs typeface="Times New Roman" panose="02020603050405020304" pitchFamily="18" charset="0"/>
              </a:rPr>
              <a:t>若定义</a:t>
            </a:r>
            <a:r>
              <a:rPr kumimoji="1" lang="zh-CN" altLang="en-US" sz="2800" b="1" dirty="0" smtClean="0">
                <a:latin typeface="楷体_GB2312" pitchFamily="49" charset="-122"/>
                <a:ea typeface="楷体_GB2312" pitchFamily="49" charset="-122"/>
              </a:rPr>
              <a:t>在区间</a:t>
            </a:r>
            <a:r>
              <a:rPr lang="en-US" altLang="zh-CN" sz="2800" b="1" dirty="0" smtClean="0">
                <a:latin typeface="Times New Roman" panose="02020603050405020304" pitchFamily="18" charset="0"/>
                <a:ea typeface="华文新魏" panose="02010800040101010101" pitchFamily="2" charset="-122"/>
                <a:cs typeface="Times New Roman" panose="02020603050405020304" pitchFamily="18" charset="0"/>
              </a:rPr>
              <a:t>[1,2]</a:t>
            </a:r>
            <a:r>
              <a:rPr kumimoji="1" lang="zh-CN" altLang="en-US" sz="2800" b="1" dirty="0" smtClean="0">
                <a:latin typeface="楷体_GB2312" pitchFamily="49" charset="-122"/>
                <a:ea typeface="楷体_GB2312" pitchFamily="49" charset="-122"/>
              </a:rPr>
              <a:t>上的函数</a:t>
            </a:r>
            <a:r>
              <a:rPr kumimoji="1" lang="en-US" altLang="zh-CN" sz="2800" b="1" i="1" dirty="0" smtClean="0">
                <a:latin typeface="Times New Roman" panose="02020603050405020304" pitchFamily="18" charset="0"/>
                <a:ea typeface="楷体_GB2312" pitchFamily="49" charset="-122"/>
                <a:cs typeface="Times New Roman" panose="02020603050405020304" pitchFamily="18" charset="0"/>
              </a:rPr>
              <a:t>f </a:t>
            </a:r>
            <a:r>
              <a:rPr kumimoji="1" lang="en-US" altLang="zh-CN" sz="2800" b="1" dirty="0" smtClean="0">
                <a:latin typeface="Times New Roman" panose="02020603050405020304" pitchFamily="18" charset="0"/>
                <a:ea typeface="楷体_GB2312" pitchFamily="49" charset="-122"/>
                <a:cs typeface="Times New Roman" panose="02020603050405020304" pitchFamily="18" charset="0"/>
              </a:rPr>
              <a:t>(</a:t>
            </a:r>
            <a:r>
              <a:rPr kumimoji="1" lang="en-US" altLang="zh-CN" sz="2800" b="1" i="1" dirty="0" smtClean="0">
                <a:latin typeface="Times New Roman" panose="02020603050405020304" pitchFamily="18" charset="0"/>
                <a:ea typeface="楷体_GB2312" pitchFamily="49" charset="-122"/>
                <a:cs typeface="Times New Roman" panose="02020603050405020304" pitchFamily="18" charset="0"/>
              </a:rPr>
              <a:t>x</a:t>
            </a:r>
            <a:r>
              <a:rPr kumimoji="1" lang="en-US" altLang="zh-CN" sz="2800" b="1" dirty="0" smtClean="0">
                <a:latin typeface="Times New Roman" panose="02020603050405020304" pitchFamily="18" charset="0"/>
                <a:ea typeface="楷体_GB2312" pitchFamily="49" charset="-122"/>
                <a:cs typeface="Times New Roman" panose="02020603050405020304" pitchFamily="18" charset="0"/>
              </a:rPr>
              <a:t>)</a:t>
            </a:r>
            <a:r>
              <a:rPr kumimoji="1" lang="zh-CN" altLang="en-US" sz="2800" b="1" dirty="0" smtClean="0">
                <a:latin typeface="楷体_GB2312" pitchFamily="49" charset="-122"/>
                <a:ea typeface="楷体_GB2312" pitchFamily="49" charset="-122"/>
              </a:rPr>
              <a:t>满足</a:t>
            </a:r>
            <a:r>
              <a:rPr kumimoji="1" lang="en-US" altLang="zh-CN" sz="2800" b="1" i="1" dirty="0" smtClean="0">
                <a:latin typeface="Times New Roman" panose="02020603050405020304" pitchFamily="18" charset="0"/>
                <a:ea typeface="楷体_GB2312" pitchFamily="49" charset="-122"/>
                <a:cs typeface="Times New Roman" panose="02020603050405020304" pitchFamily="18" charset="0"/>
              </a:rPr>
              <a:t> f</a:t>
            </a:r>
            <a:r>
              <a:rPr kumimoji="1" lang="en-US" altLang="zh-CN" sz="2800" b="1" dirty="0" smtClean="0">
                <a:latin typeface="Times New Roman" panose="02020603050405020304" pitchFamily="18" charset="0"/>
                <a:ea typeface="楷体_GB2312" pitchFamily="49" charset="-122"/>
                <a:cs typeface="Times New Roman" panose="02020603050405020304" pitchFamily="18" charset="0"/>
              </a:rPr>
              <a:t>(</a:t>
            </a:r>
            <a:r>
              <a:rPr kumimoji="1" lang="en-US" altLang="zh-CN" sz="2800" b="1" dirty="0" smtClean="0">
                <a:latin typeface="Times New Roman" panose="02020603050405020304" pitchFamily="18" charset="0"/>
              </a:rPr>
              <a:t>2</a:t>
            </a:r>
            <a:r>
              <a:rPr kumimoji="1" lang="en-US" altLang="zh-CN" sz="2800" b="1" dirty="0" smtClean="0">
                <a:latin typeface="Times New Roman" panose="02020603050405020304" pitchFamily="18" charset="0"/>
                <a:ea typeface="楷体_GB2312" pitchFamily="49" charset="-122"/>
                <a:cs typeface="Times New Roman" panose="02020603050405020304" pitchFamily="18" charset="0"/>
              </a:rPr>
              <a:t>)</a:t>
            </a:r>
            <a:r>
              <a:rPr kumimoji="1" lang="en-US" altLang="zh-CN" sz="2800" b="1" i="1" dirty="0" smtClean="0">
                <a:latin typeface="Times New Roman" panose="02020603050405020304" pitchFamily="18" charset="0"/>
                <a:ea typeface="楷体_GB2312" pitchFamily="49" charset="-122"/>
                <a:cs typeface="Times New Roman" panose="02020603050405020304" pitchFamily="18" charset="0"/>
              </a:rPr>
              <a:t> </a:t>
            </a:r>
            <a:r>
              <a:rPr kumimoji="1" lang="en-US" altLang="zh-CN" sz="2800" b="1" dirty="0" smtClean="0">
                <a:latin typeface="Times New Roman" panose="02020603050405020304" pitchFamily="18" charset="0"/>
                <a:ea typeface="楷体_GB2312" pitchFamily="49" charset="-122"/>
                <a:cs typeface="Times New Roman" panose="02020603050405020304" pitchFamily="18" charset="0"/>
              </a:rPr>
              <a:t>&gt;</a:t>
            </a:r>
            <a:r>
              <a:rPr kumimoji="1" lang="zh-CN" altLang="en-US" sz="2800" b="1" i="1" dirty="0" smtClean="0">
                <a:latin typeface="Times New Roman" panose="02020603050405020304" pitchFamily="18" charset="0"/>
                <a:ea typeface="楷体_GB2312" pitchFamily="49" charset="-122"/>
                <a:cs typeface="Times New Roman" panose="02020603050405020304" pitchFamily="18" charset="0"/>
              </a:rPr>
              <a:t> </a:t>
            </a:r>
            <a:r>
              <a:rPr kumimoji="1" lang="en-US" altLang="zh-CN" sz="2800" b="1" i="1" dirty="0" smtClean="0">
                <a:latin typeface="Times New Roman" panose="02020603050405020304" pitchFamily="18" charset="0"/>
                <a:ea typeface="楷体_GB2312" pitchFamily="49" charset="-122"/>
                <a:cs typeface="Times New Roman" panose="02020603050405020304" pitchFamily="18" charset="0"/>
              </a:rPr>
              <a:t>f </a:t>
            </a:r>
            <a:r>
              <a:rPr kumimoji="1" lang="en-US" altLang="zh-CN" sz="2800" b="1" dirty="0" smtClean="0">
                <a:latin typeface="Times New Roman" panose="02020603050405020304" pitchFamily="18" charset="0"/>
                <a:ea typeface="楷体_GB2312" pitchFamily="49" charset="-122"/>
                <a:cs typeface="Times New Roman" panose="02020603050405020304" pitchFamily="18" charset="0"/>
              </a:rPr>
              <a:t>(</a:t>
            </a:r>
            <a:r>
              <a:rPr kumimoji="1" lang="en-US" altLang="zh-CN" sz="2800" b="1" dirty="0" smtClean="0">
                <a:latin typeface="Times New Roman" panose="02020603050405020304" pitchFamily="18" charset="0"/>
              </a:rPr>
              <a:t>1</a:t>
            </a:r>
            <a:r>
              <a:rPr kumimoji="1" lang="en-US" altLang="zh-CN" sz="2800" b="1" dirty="0" smtClean="0">
                <a:latin typeface="Times New Roman" panose="02020603050405020304" pitchFamily="18" charset="0"/>
                <a:ea typeface="楷体_GB2312" pitchFamily="49" charset="-122"/>
                <a:cs typeface="Times New Roman" panose="02020603050405020304" pitchFamily="18" charset="0"/>
              </a:rPr>
              <a:t>)</a:t>
            </a:r>
            <a:r>
              <a:rPr kumimoji="1" lang="en-US" altLang="zh-CN" sz="2800" b="1" i="1" dirty="0" smtClean="0">
                <a:latin typeface="Times New Roman" panose="02020603050405020304" pitchFamily="18" charset="0"/>
                <a:ea typeface="楷体_GB2312" pitchFamily="49" charset="-122"/>
                <a:cs typeface="Times New Roman" panose="02020603050405020304" pitchFamily="18" charset="0"/>
              </a:rPr>
              <a:t>,</a:t>
            </a:r>
            <a:r>
              <a:rPr kumimoji="1" lang="zh-CN" altLang="en-US" sz="2800" b="1" dirty="0" smtClean="0">
                <a:latin typeface="楷体_GB2312" pitchFamily="49" charset="-122"/>
                <a:ea typeface="楷体_GB2312" pitchFamily="49" charset="-122"/>
              </a:rPr>
              <a:t>则函</a:t>
            </a:r>
            <a:r>
              <a:rPr kumimoji="1" lang="zh-CN" altLang="en-US" sz="2800" b="1" dirty="0" smtClean="0">
                <a:latin typeface="Times New Roman" panose="02020603050405020304" pitchFamily="18" charset="0"/>
                <a:ea typeface="楷体_GB2312" pitchFamily="49" charset="-122"/>
                <a:cs typeface="Times New Roman" panose="02020603050405020304" pitchFamily="18" charset="0"/>
              </a:rPr>
              <a:t>数 </a:t>
            </a:r>
            <a:r>
              <a:rPr kumimoji="1" lang="en-US" altLang="zh-CN" sz="2800" b="1" i="1" dirty="0" smtClean="0">
                <a:latin typeface="Times New Roman" panose="02020603050405020304" pitchFamily="18" charset="0"/>
                <a:ea typeface="楷体_GB2312" pitchFamily="49" charset="-122"/>
                <a:cs typeface="Times New Roman" panose="02020603050405020304" pitchFamily="18" charset="0"/>
              </a:rPr>
              <a:t>f </a:t>
            </a:r>
            <a:r>
              <a:rPr kumimoji="1" lang="en-US" altLang="zh-CN" sz="2800" b="1" dirty="0" smtClean="0">
                <a:latin typeface="Times New Roman" panose="02020603050405020304" pitchFamily="18" charset="0"/>
                <a:ea typeface="楷体_GB2312" pitchFamily="49" charset="-122"/>
                <a:cs typeface="Times New Roman" panose="02020603050405020304" pitchFamily="18" charset="0"/>
              </a:rPr>
              <a:t>(</a:t>
            </a:r>
            <a:r>
              <a:rPr kumimoji="1" lang="en-US" altLang="zh-CN" sz="2800" b="1" i="1" dirty="0" smtClean="0">
                <a:latin typeface="Times New Roman" panose="02020603050405020304" pitchFamily="18" charset="0"/>
                <a:ea typeface="楷体_GB2312" pitchFamily="49" charset="-122"/>
                <a:cs typeface="Times New Roman" panose="02020603050405020304" pitchFamily="18" charset="0"/>
              </a:rPr>
              <a:t>x</a:t>
            </a:r>
            <a:r>
              <a:rPr kumimoji="1" lang="en-US" altLang="zh-CN" sz="2800" b="1" dirty="0" smtClean="0">
                <a:latin typeface="Times New Roman" panose="02020603050405020304" pitchFamily="18" charset="0"/>
                <a:ea typeface="楷体_GB2312" pitchFamily="49" charset="-122"/>
                <a:cs typeface="Times New Roman" panose="02020603050405020304" pitchFamily="18" charset="0"/>
              </a:rPr>
              <a:t>)</a:t>
            </a:r>
            <a:r>
              <a:rPr kumimoji="1" lang="zh-CN" altLang="en-US" sz="2800" b="1" dirty="0" smtClean="0">
                <a:latin typeface="楷体_GB2312" pitchFamily="49" charset="-122"/>
                <a:ea typeface="楷体_GB2312" pitchFamily="49" charset="-122"/>
              </a:rPr>
              <a:t>在该区间上是增函数</a:t>
            </a:r>
            <a:r>
              <a:rPr kumimoji="1" lang="en-US" altLang="zh-CN" sz="2800" b="1" dirty="0" smtClean="0">
                <a:latin typeface="楷体_GB2312" pitchFamily="49" charset="-122"/>
                <a:ea typeface="楷体_GB2312" pitchFamily="49" charset="-122"/>
              </a:rPr>
              <a:t>.</a:t>
            </a:r>
            <a:endParaRPr kumimoji="1" lang="zh-CN" altLang="en-US" sz="2800" b="1" dirty="0">
              <a:latin typeface="楷体_GB2312" pitchFamily="49" charset="-122"/>
              <a:ea typeface="楷体_GB2312" pitchFamily="49" charset="-122"/>
            </a:endParaRPr>
          </a:p>
        </p:txBody>
      </p:sp>
      <p:grpSp>
        <p:nvGrpSpPr>
          <p:cNvPr id="5" name="Group 19"/>
          <p:cNvGrpSpPr/>
          <p:nvPr/>
        </p:nvGrpSpPr>
        <p:grpSpPr bwMode="auto">
          <a:xfrm>
            <a:off x="6588224" y="1196752"/>
            <a:ext cx="1714502" cy="2227264"/>
            <a:chOff x="3429" y="2735"/>
            <a:chExt cx="1080" cy="1403"/>
          </a:xfrm>
        </p:grpSpPr>
        <p:grpSp>
          <p:nvGrpSpPr>
            <p:cNvPr id="6" name="Group 20"/>
            <p:cNvGrpSpPr/>
            <p:nvPr/>
          </p:nvGrpSpPr>
          <p:grpSpPr bwMode="auto">
            <a:xfrm>
              <a:off x="3429" y="2735"/>
              <a:ext cx="1080" cy="1403"/>
              <a:chOff x="4149" y="767"/>
              <a:chExt cx="1080" cy="1403"/>
            </a:xfrm>
          </p:grpSpPr>
          <p:grpSp>
            <p:nvGrpSpPr>
              <p:cNvPr id="7" name="Group 21"/>
              <p:cNvGrpSpPr/>
              <p:nvPr/>
            </p:nvGrpSpPr>
            <p:grpSpPr bwMode="auto">
              <a:xfrm>
                <a:off x="4149" y="767"/>
                <a:ext cx="1080" cy="1403"/>
                <a:chOff x="4758" y="93"/>
                <a:chExt cx="1080" cy="1403"/>
              </a:xfrm>
            </p:grpSpPr>
            <p:grpSp>
              <p:nvGrpSpPr>
                <p:cNvPr id="8" name="Group 22"/>
                <p:cNvGrpSpPr/>
                <p:nvPr/>
              </p:nvGrpSpPr>
              <p:grpSpPr bwMode="auto">
                <a:xfrm>
                  <a:off x="4809" y="93"/>
                  <a:ext cx="1029" cy="1403"/>
                  <a:chOff x="4809" y="93"/>
                  <a:chExt cx="1029" cy="1403"/>
                </a:xfrm>
              </p:grpSpPr>
              <p:sp>
                <p:nvSpPr>
                  <p:cNvPr id="20503" name="Freeform 23"/>
                  <p:cNvSpPr/>
                  <p:nvPr/>
                </p:nvSpPr>
                <p:spPr bwMode="auto">
                  <a:xfrm>
                    <a:off x="4809" y="1254"/>
                    <a:ext cx="895" cy="8"/>
                  </a:xfrm>
                  <a:custGeom>
                    <a:avLst/>
                    <a:gdLst/>
                    <a:ahLst/>
                    <a:cxnLst>
                      <a:cxn ang="0">
                        <a:pos x="0" y="8"/>
                      </a:cxn>
                      <a:cxn ang="0">
                        <a:pos x="895" y="0"/>
                      </a:cxn>
                    </a:cxnLst>
                    <a:rect l="0" t="0" r="r" b="b"/>
                    <a:pathLst>
                      <a:path w="895" h="8">
                        <a:moveTo>
                          <a:pt x="0" y="8"/>
                        </a:moveTo>
                        <a:lnTo>
                          <a:pt x="895" y="0"/>
                        </a:lnTo>
                      </a:path>
                    </a:pathLst>
                  </a:custGeom>
                  <a:noFill/>
                  <a:ln w="25400">
                    <a:solidFill>
                      <a:schemeClr val="tx1"/>
                    </a:solidFill>
                    <a:round/>
                    <a:tailEnd type="triangle" w="med" len="med"/>
                  </a:ln>
                  <a:effectLst/>
                </p:spPr>
                <p:txBody>
                  <a:bodyPr/>
                  <a:lstStyle/>
                  <a:p>
                    <a:endParaRPr lang="zh-CN" altLang="en-US"/>
                  </a:p>
                </p:txBody>
              </p:sp>
              <p:sp>
                <p:nvSpPr>
                  <p:cNvPr id="20504" name="Line 24"/>
                  <p:cNvSpPr>
                    <a:spLocks noChangeShapeType="1"/>
                  </p:cNvSpPr>
                  <p:nvPr/>
                </p:nvSpPr>
                <p:spPr bwMode="auto">
                  <a:xfrm flipH="1" flipV="1">
                    <a:off x="5103" y="255"/>
                    <a:ext cx="11" cy="1241"/>
                  </a:xfrm>
                  <a:prstGeom prst="line">
                    <a:avLst/>
                  </a:prstGeom>
                  <a:noFill/>
                  <a:ln w="25400">
                    <a:solidFill>
                      <a:schemeClr val="tx1"/>
                    </a:solidFill>
                    <a:round/>
                    <a:tailEnd type="triangle" w="med" len="med"/>
                  </a:ln>
                  <a:effectLst/>
                </p:spPr>
                <p:txBody>
                  <a:bodyPr/>
                  <a:lstStyle/>
                  <a:p>
                    <a:endParaRPr lang="zh-CN" altLang="en-US"/>
                  </a:p>
                </p:txBody>
              </p:sp>
              <p:sp>
                <p:nvSpPr>
                  <p:cNvPr id="20505" name="Text Box 25"/>
                  <p:cNvSpPr txBox="1">
                    <a:spLocks noChangeArrowheads="1"/>
                  </p:cNvSpPr>
                  <p:nvPr/>
                </p:nvSpPr>
                <p:spPr bwMode="auto">
                  <a:xfrm>
                    <a:off x="4938" y="93"/>
                    <a:ext cx="201" cy="288"/>
                  </a:xfrm>
                  <a:prstGeom prst="rect">
                    <a:avLst/>
                  </a:prstGeom>
                  <a:noFill/>
                  <a:ln w="9525">
                    <a:noFill/>
                    <a:miter lim="800000"/>
                  </a:ln>
                  <a:effectLst/>
                </p:spPr>
                <p:txBody>
                  <a:bodyPr wrap="none">
                    <a:spAutoFit/>
                  </a:bodyPr>
                  <a:lstStyle/>
                  <a:p>
                    <a:r>
                      <a:rPr lang="en-US" altLang="zh-CN" sz="2400" i="1" dirty="0">
                        <a:latin typeface="Times New Roman" panose="02020603050405020304" pitchFamily="18" charset="0"/>
                      </a:rPr>
                      <a:t>y</a:t>
                    </a:r>
                  </a:p>
                </p:txBody>
              </p:sp>
              <p:sp>
                <p:nvSpPr>
                  <p:cNvPr id="20506" name="Text Box 26"/>
                  <p:cNvSpPr txBox="1">
                    <a:spLocks noChangeArrowheads="1"/>
                  </p:cNvSpPr>
                  <p:nvPr/>
                </p:nvSpPr>
                <p:spPr bwMode="auto">
                  <a:xfrm>
                    <a:off x="5637" y="1128"/>
                    <a:ext cx="201" cy="288"/>
                  </a:xfrm>
                  <a:prstGeom prst="rect">
                    <a:avLst/>
                  </a:prstGeom>
                  <a:noFill/>
                  <a:ln w="9525">
                    <a:noFill/>
                    <a:miter lim="800000"/>
                  </a:ln>
                  <a:effectLst/>
                </p:spPr>
                <p:txBody>
                  <a:bodyPr wrap="none">
                    <a:spAutoFit/>
                  </a:bodyPr>
                  <a:lstStyle/>
                  <a:p>
                    <a:r>
                      <a:rPr lang="en-US" altLang="zh-CN" sz="2400" i="1">
                        <a:latin typeface="Times New Roman" panose="02020603050405020304" pitchFamily="18" charset="0"/>
                      </a:rPr>
                      <a:t>x</a:t>
                    </a:r>
                  </a:p>
                </p:txBody>
              </p:sp>
              <p:sp>
                <p:nvSpPr>
                  <p:cNvPr id="20507" name="Text Box 27"/>
                  <p:cNvSpPr txBox="1">
                    <a:spLocks noChangeArrowheads="1"/>
                  </p:cNvSpPr>
                  <p:nvPr/>
                </p:nvSpPr>
                <p:spPr bwMode="auto">
                  <a:xfrm>
                    <a:off x="4880" y="1225"/>
                    <a:ext cx="232" cy="250"/>
                  </a:xfrm>
                  <a:prstGeom prst="rect">
                    <a:avLst/>
                  </a:prstGeom>
                  <a:noFill/>
                  <a:ln w="9525">
                    <a:noFill/>
                    <a:miter lim="800000"/>
                  </a:ln>
                  <a:effectLst/>
                </p:spPr>
                <p:txBody>
                  <a:bodyPr wrap="none">
                    <a:spAutoFit/>
                  </a:bodyPr>
                  <a:lstStyle/>
                  <a:p>
                    <a:r>
                      <a:rPr lang="en-US" altLang="zh-CN" sz="2000" b="1" i="1">
                        <a:latin typeface="Times New Roman" panose="02020603050405020304" pitchFamily="18" charset="0"/>
                      </a:rPr>
                      <a:t>O</a:t>
                    </a:r>
                  </a:p>
                </p:txBody>
              </p:sp>
            </p:grpSp>
            <p:sp>
              <p:nvSpPr>
                <p:cNvPr id="20508" name="Text Box 28"/>
                <p:cNvSpPr txBox="1">
                  <a:spLocks noChangeArrowheads="1"/>
                </p:cNvSpPr>
                <p:nvPr/>
              </p:nvSpPr>
              <p:spPr bwMode="auto">
                <a:xfrm>
                  <a:off x="5193" y="1243"/>
                  <a:ext cx="197" cy="252"/>
                </a:xfrm>
                <a:prstGeom prst="rect">
                  <a:avLst/>
                </a:prstGeom>
                <a:noFill/>
                <a:ln w="9525">
                  <a:noFill/>
                  <a:miter lim="800000"/>
                </a:ln>
                <a:effectLst/>
              </p:spPr>
              <p:txBody>
                <a:bodyPr wrap="none">
                  <a:spAutoFit/>
                </a:bodyPr>
                <a:lstStyle/>
                <a:p>
                  <a:r>
                    <a:rPr kumimoji="1" lang="en-US" altLang="zh-CN" sz="2000" b="1" dirty="0" smtClean="0">
                      <a:latin typeface="Times New Roman" panose="02020603050405020304" pitchFamily="18" charset="0"/>
                    </a:rPr>
                    <a:t>1</a:t>
                  </a:r>
                  <a:endParaRPr lang="en-US" altLang="zh-CN" sz="2000" dirty="0">
                    <a:latin typeface="Times New Roman" panose="02020603050405020304" pitchFamily="18" charset="0"/>
                  </a:endParaRPr>
                </a:p>
              </p:txBody>
            </p:sp>
            <p:sp>
              <p:nvSpPr>
                <p:cNvPr id="20509" name="Text Box 29"/>
                <p:cNvSpPr txBox="1">
                  <a:spLocks noChangeArrowheads="1"/>
                </p:cNvSpPr>
                <p:nvPr/>
              </p:nvSpPr>
              <p:spPr bwMode="auto">
                <a:xfrm>
                  <a:off x="5410" y="1244"/>
                  <a:ext cx="197" cy="252"/>
                </a:xfrm>
                <a:prstGeom prst="rect">
                  <a:avLst/>
                </a:prstGeom>
                <a:noFill/>
                <a:ln w="9525">
                  <a:noFill/>
                  <a:miter lim="800000"/>
                </a:ln>
                <a:effectLst/>
              </p:spPr>
              <p:txBody>
                <a:bodyPr wrap="none">
                  <a:spAutoFit/>
                </a:bodyPr>
                <a:lstStyle/>
                <a:p>
                  <a:r>
                    <a:rPr kumimoji="1" lang="en-US" altLang="zh-CN" sz="2000" b="1" dirty="0" smtClean="0">
                      <a:latin typeface="Times New Roman" panose="02020603050405020304" pitchFamily="18" charset="0"/>
                    </a:rPr>
                    <a:t>2</a:t>
                  </a:r>
                  <a:endParaRPr lang="en-US" altLang="zh-CN" sz="2000" dirty="0">
                    <a:latin typeface="Times New Roman" panose="02020603050405020304" pitchFamily="18" charset="0"/>
                  </a:endParaRPr>
                </a:p>
              </p:txBody>
            </p:sp>
            <p:sp>
              <p:nvSpPr>
                <p:cNvPr id="20510" name="Freeform 30"/>
                <p:cNvSpPr/>
                <p:nvPr/>
              </p:nvSpPr>
              <p:spPr bwMode="auto">
                <a:xfrm>
                  <a:off x="5504" y="548"/>
                  <a:ext cx="7" cy="706"/>
                </a:xfrm>
                <a:custGeom>
                  <a:avLst/>
                  <a:gdLst/>
                  <a:ahLst/>
                  <a:cxnLst>
                    <a:cxn ang="0">
                      <a:pos x="7" y="706"/>
                    </a:cxn>
                    <a:cxn ang="0">
                      <a:pos x="0" y="0"/>
                    </a:cxn>
                  </a:cxnLst>
                  <a:rect l="0" t="0" r="r" b="b"/>
                  <a:pathLst>
                    <a:path w="7" h="706">
                      <a:moveTo>
                        <a:pt x="7" y="706"/>
                      </a:moveTo>
                      <a:lnTo>
                        <a:pt x="0" y="0"/>
                      </a:lnTo>
                    </a:path>
                  </a:pathLst>
                </a:custGeom>
                <a:noFill/>
                <a:ln w="19050" cap="flat">
                  <a:solidFill>
                    <a:schemeClr val="tx1"/>
                  </a:solidFill>
                  <a:prstDash val="dash"/>
                  <a:round/>
                  <a:headEnd type="none" w="med" len="med"/>
                  <a:tailEnd type="none" w="med" len="med"/>
                </a:ln>
                <a:effectLst/>
              </p:spPr>
              <p:txBody>
                <a:bodyPr/>
                <a:lstStyle/>
                <a:p>
                  <a:endParaRPr lang="zh-CN" altLang="en-US"/>
                </a:p>
              </p:txBody>
            </p:sp>
            <p:sp>
              <p:nvSpPr>
                <p:cNvPr id="20511" name="Line 31"/>
                <p:cNvSpPr>
                  <a:spLocks noChangeShapeType="1"/>
                </p:cNvSpPr>
                <p:nvPr/>
              </p:nvSpPr>
              <p:spPr bwMode="auto">
                <a:xfrm>
                  <a:off x="5103" y="556"/>
                  <a:ext cx="408" cy="0"/>
                </a:xfrm>
                <a:prstGeom prst="line">
                  <a:avLst/>
                </a:prstGeom>
                <a:noFill/>
                <a:ln w="19050">
                  <a:solidFill>
                    <a:schemeClr val="tx1"/>
                  </a:solidFill>
                  <a:prstDash val="dash"/>
                  <a:round/>
                </a:ln>
                <a:effectLst/>
              </p:spPr>
              <p:txBody>
                <a:bodyPr/>
                <a:lstStyle/>
                <a:p>
                  <a:endParaRPr lang="zh-CN" altLang="en-US"/>
                </a:p>
              </p:txBody>
            </p:sp>
            <p:sp>
              <p:nvSpPr>
                <p:cNvPr id="20512" name="Rectangle 32"/>
                <p:cNvSpPr>
                  <a:spLocks noChangeArrowheads="1"/>
                </p:cNvSpPr>
                <p:nvPr/>
              </p:nvSpPr>
              <p:spPr bwMode="auto">
                <a:xfrm>
                  <a:off x="4758" y="845"/>
                  <a:ext cx="349" cy="252"/>
                </a:xfrm>
                <a:prstGeom prst="rect">
                  <a:avLst/>
                </a:prstGeom>
                <a:noFill/>
                <a:ln w="9525">
                  <a:noFill/>
                  <a:miter lim="800000"/>
                </a:ln>
                <a:effectLst/>
              </p:spPr>
              <p:txBody>
                <a:bodyPr wrap="none">
                  <a:spAutoFit/>
                </a:bodyPr>
                <a:lstStyle/>
                <a:p>
                  <a:r>
                    <a:rPr lang="en-US" altLang="zh-CN" sz="2000" i="1" dirty="0" smtClean="0">
                      <a:latin typeface="Times New Roman" panose="02020603050405020304" pitchFamily="18" charset="0"/>
                    </a:rPr>
                    <a:t>f</a:t>
                  </a:r>
                  <a:r>
                    <a:rPr lang="en-US" altLang="zh-CN" sz="2000" dirty="0" smtClean="0">
                      <a:latin typeface="Times New Roman" panose="02020603050405020304" pitchFamily="18" charset="0"/>
                    </a:rPr>
                    <a:t>(</a:t>
                  </a:r>
                  <a:r>
                    <a:rPr kumimoji="1" lang="en-US" altLang="zh-CN" sz="2000" b="1" dirty="0" smtClean="0">
                      <a:latin typeface="Times New Roman" panose="02020603050405020304" pitchFamily="18" charset="0"/>
                    </a:rPr>
                    <a:t>1</a:t>
                  </a:r>
                  <a:r>
                    <a:rPr lang="en-US" altLang="zh-CN" sz="2000" dirty="0" smtClean="0">
                      <a:latin typeface="Times New Roman" panose="02020603050405020304" pitchFamily="18" charset="0"/>
                    </a:rPr>
                    <a:t>)</a:t>
                  </a:r>
                  <a:endParaRPr lang="en-US" altLang="zh-CN" sz="2000" dirty="0">
                    <a:latin typeface="Times New Roman" panose="02020603050405020304" pitchFamily="18" charset="0"/>
                  </a:endParaRPr>
                </a:p>
              </p:txBody>
            </p:sp>
            <p:sp>
              <p:nvSpPr>
                <p:cNvPr id="20513" name="Rectangle 33"/>
                <p:cNvSpPr>
                  <a:spLocks noChangeArrowheads="1"/>
                </p:cNvSpPr>
                <p:nvPr/>
              </p:nvSpPr>
              <p:spPr bwMode="auto">
                <a:xfrm>
                  <a:off x="4758" y="436"/>
                  <a:ext cx="349" cy="252"/>
                </a:xfrm>
                <a:prstGeom prst="rect">
                  <a:avLst/>
                </a:prstGeom>
                <a:noFill/>
                <a:ln w="9525">
                  <a:noFill/>
                  <a:miter lim="800000"/>
                </a:ln>
                <a:effectLst/>
              </p:spPr>
              <p:txBody>
                <a:bodyPr wrap="none">
                  <a:spAutoFit/>
                </a:bodyPr>
                <a:lstStyle/>
                <a:p>
                  <a:r>
                    <a:rPr lang="en-US" altLang="zh-CN" sz="2000" i="1" dirty="0" smtClean="0">
                      <a:latin typeface="Times New Roman" panose="02020603050405020304" pitchFamily="18" charset="0"/>
                    </a:rPr>
                    <a:t>f</a:t>
                  </a:r>
                  <a:r>
                    <a:rPr lang="en-US" altLang="zh-CN" sz="2000" dirty="0" smtClean="0">
                      <a:latin typeface="Times New Roman" panose="02020603050405020304" pitchFamily="18" charset="0"/>
                    </a:rPr>
                    <a:t>(</a:t>
                  </a:r>
                  <a:r>
                    <a:rPr kumimoji="1" lang="en-US" altLang="zh-CN" sz="2000" b="1" dirty="0" smtClean="0">
                      <a:latin typeface="Times New Roman" panose="02020603050405020304" pitchFamily="18" charset="0"/>
                    </a:rPr>
                    <a:t>2</a:t>
                  </a:r>
                  <a:r>
                    <a:rPr lang="en-US" altLang="zh-CN" sz="2000" dirty="0" smtClean="0">
                      <a:latin typeface="Times New Roman" panose="02020603050405020304" pitchFamily="18" charset="0"/>
                    </a:rPr>
                    <a:t>)</a:t>
                  </a:r>
                  <a:endParaRPr lang="en-US" altLang="zh-CN" sz="2000" dirty="0">
                    <a:latin typeface="Times New Roman" panose="02020603050405020304" pitchFamily="18" charset="0"/>
                  </a:endParaRPr>
                </a:p>
              </p:txBody>
            </p:sp>
            <p:sp>
              <p:nvSpPr>
                <p:cNvPr id="20514" name="Freeform 34"/>
                <p:cNvSpPr/>
                <p:nvPr/>
              </p:nvSpPr>
              <p:spPr bwMode="auto">
                <a:xfrm>
                  <a:off x="5304" y="980"/>
                  <a:ext cx="3" cy="269"/>
                </a:xfrm>
                <a:custGeom>
                  <a:avLst/>
                  <a:gdLst/>
                  <a:ahLst/>
                  <a:cxnLst>
                    <a:cxn ang="0">
                      <a:pos x="3" y="269"/>
                    </a:cxn>
                    <a:cxn ang="0">
                      <a:pos x="0" y="0"/>
                    </a:cxn>
                  </a:cxnLst>
                  <a:rect l="0" t="0" r="r" b="b"/>
                  <a:pathLst>
                    <a:path w="3" h="269">
                      <a:moveTo>
                        <a:pt x="3" y="269"/>
                      </a:moveTo>
                      <a:lnTo>
                        <a:pt x="0" y="0"/>
                      </a:lnTo>
                    </a:path>
                  </a:pathLst>
                </a:custGeom>
                <a:noFill/>
                <a:ln w="19050" cap="flat">
                  <a:solidFill>
                    <a:schemeClr val="tx1"/>
                  </a:solidFill>
                  <a:prstDash val="dash"/>
                  <a:round/>
                  <a:headEnd type="none" w="med" len="med"/>
                  <a:tailEnd type="none" w="med" len="med"/>
                </a:ln>
                <a:effectLst/>
              </p:spPr>
              <p:txBody>
                <a:bodyPr/>
                <a:lstStyle/>
                <a:p>
                  <a:endParaRPr lang="zh-CN" altLang="en-US"/>
                </a:p>
              </p:txBody>
            </p:sp>
            <p:sp>
              <p:nvSpPr>
                <p:cNvPr id="20515" name="Freeform 35"/>
                <p:cNvSpPr/>
                <p:nvPr/>
              </p:nvSpPr>
              <p:spPr bwMode="auto">
                <a:xfrm>
                  <a:off x="5103" y="980"/>
                  <a:ext cx="205" cy="1"/>
                </a:xfrm>
                <a:custGeom>
                  <a:avLst/>
                  <a:gdLst/>
                  <a:ahLst/>
                  <a:cxnLst>
                    <a:cxn ang="0">
                      <a:pos x="0" y="1"/>
                    </a:cxn>
                    <a:cxn ang="0">
                      <a:pos x="205" y="0"/>
                    </a:cxn>
                  </a:cxnLst>
                  <a:rect l="0" t="0" r="r" b="b"/>
                  <a:pathLst>
                    <a:path w="205" h="1">
                      <a:moveTo>
                        <a:pt x="0" y="1"/>
                      </a:moveTo>
                      <a:lnTo>
                        <a:pt x="205" y="0"/>
                      </a:lnTo>
                    </a:path>
                  </a:pathLst>
                </a:custGeom>
                <a:noFill/>
                <a:ln w="19050" cap="flat">
                  <a:solidFill>
                    <a:schemeClr val="tx1"/>
                  </a:solidFill>
                  <a:prstDash val="dash"/>
                  <a:round/>
                  <a:headEnd type="none" w="med" len="med"/>
                  <a:tailEnd type="none" w="med" len="med"/>
                </a:ln>
                <a:effectLst/>
              </p:spPr>
              <p:txBody>
                <a:bodyPr/>
                <a:lstStyle/>
                <a:p>
                  <a:endParaRPr lang="zh-CN" altLang="en-US"/>
                </a:p>
              </p:txBody>
            </p:sp>
          </p:grpSp>
          <p:sp>
            <p:nvSpPr>
              <p:cNvPr id="20516" name="Oval 36"/>
              <p:cNvSpPr>
                <a:spLocks noChangeArrowheads="1"/>
              </p:cNvSpPr>
              <p:nvPr/>
            </p:nvSpPr>
            <p:spPr bwMode="auto">
              <a:xfrm>
                <a:off x="4655" y="1613"/>
                <a:ext cx="91" cy="91"/>
              </a:xfrm>
              <a:prstGeom prst="ellipse">
                <a:avLst/>
              </a:prstGeom>
              <a:solidFill>
                <a:srgbClr val="FFFF00"/>
              </a:solidFill>
              <a:ln w="9525">
                <a:solidFill>
                  <a:srgbClr val="FFFF00"/>
                </a:solidFill>
                <a:round/>
              </a:ln>
              <a:effectLst/>
            </p:spPr>
            <p:txBody>
              <a:bodyPr wrap="none" anchor="ctr"/>
              <a:lstStyle/>
              <a:p>
                <a:endParaRPr lang="zh-CN" altLang="en-US"/>
              </a:p>
            </p:txBody>
          </p:sp>
        </p:grpSp>
        <p:sp>
          <p:nvSpPr>
            <p:cNvPr id="20517" name="Oval 37"/>
            <p:cNvSpPr>
              <a:spLocks noChangeArrowheads="1"/>
            </p:cNvSpPr>
            <p:nvPr/>
          </p:nvSpPr>
          <p:spPr bwMode="auto">
            <a:xfrm>
              <a:off x="4119" y="3168"/>
              <a:ext cx="91" cy="91"/>
            </a:xfrm>
            <a:prstGeom prst="ellipse">
              <a:avLst/>
            </a:prstGeom>
            <a:solidFill>
              <a:schemeClr val="tx1"/>
            </a:solidFill>
            <a:ln w="9525">
              <a:solidFill>
                <a:srgbClr val="FFFF00"/>
              </a:solidFill>
              <a:round/>
            </a:ln>
            <a:effectLst/>
          </p:spPr>
          <p:txBody>
            <a:bodyPr wrap="none" anchor="ctr"/>
            <a:lstStyle/>
            <a:p>
              <a:endParaRPr lang="zh-CN" altLang="en-US"/>
            </a:p>
          </p:txBody>
        </p:sp>
        <p:sp>
          <p:nvSpPr>
            <p:cNvPr id="20518" name="Oval 38"/>
            <p:cNvSpPr>
              <a:spLocks noChangeArrowheads="1"/>
            </p:cNvSpPr>
            <p:nvPr/>
          </p:nvSpPr>
          <p:spPr bwMode="auto">
            <a:xfrm>
              <a:off x="3936" y="3579"/>
              <a:ext cx="91" cy="91"/>
            </a:xfrm>
            <a:prstGeom prst="ellipse">
              <a:avLst/>
            </a:prstGeom>
            <a:solidFill>
              <a:schemeClr val="tx1"/>
            </a:solidFill>
            <a:ln w="9525">
              <a:solidFill>
                <a:srgbClr val="FFFF00"/>
              </a:solidFill>
              <a:round/>
            </a:ln>
            <a:effectLst/>
          </p:spPr>
          <p:txBody>
            <a:bodyPr wrap="none" anchor="ctr"/>
            <a:lstStyle/>
            <a:p>
              <a:endParaRPr lang="zh-CN" altLang="en-US"/>
            </a:p>
          </p:txBody>
        </p:sp>
      </p:grpSp>
      <p:sp>
        <p:nvSpPr>
          <p:cNvPr id="20519" name="Freeform 39"/>
          <p:cNvSpPr/>
          <p:nvPr/>
        </p:nvSpPr>
        <p:spPr bwMode="auto">
          <a:xfrm>
            <a:off x="7452320" y="1988840"/>
            <a:ext cx="342900" cy="1060450"/>
          </a:xfrm>
          <a:custGeom>
            <a:avLst/>
            <a:gdLst/>
            <a:ahLst/>
            <a:cxnLst>
              <a:cxn ang="0">
                <a:pos x="0" y="420"/>
              </a:cxn>
              <a:cxn ang="0">
                <a:pos x="128" y="598"/>
              </a:cxn>
              <a:cxn ang="0">
                <a:pos x="216" y="0"/>
              </a:cxn>
            </a:cxnLst>
            <a:rect l="0" t="0" r="r" b="b"/>
            <a:pathLst>
              <a:path w="216" h="668">
                <a:moveTo>
                  <a:pt x="0" y="420"/>
                </a:moveTo>
                <a:cubicBezTo>
                  <a:pt x="22" y="450"/>
                  <a:pt x="92" y="668"/>
                  <a:pt x="128" y="598"/>
                </a:cubicBezTo>
                <a:cubicBezTo>
                  <a:pt x="164" y="528"/>
                  <a:pt x="198" y="125"/>
                  <a:pt x="216" y="0"/>
                </a:cubicBezTo>
              </a:path>
            </a:pathLst>
          </a:custGeom>
          <a:noFill/>
          <a:ln w="25400">
            <a:solidFill>
              <a:srgbClr val="FF0000"/>
            </a:solidFill>
            <a:round/>
          </a:ln>
          <a:effectLst/>
        </p:spPr>
        <p:txBody>
          <a:bodyPr/>
          <a:lstStyle/>
          <a:p>
            <a:endParaRPr lang="zh-CN" altLang="en-US"/>
          </a:p>
        </p:txBody>
      </p:sp>
      <p:sp>
        <p:nvSpPr>
          <p:cNvPr id="20521" name="Freeform 41"/>
          <p:cNvSpPr/>
          <p:nvPr/>
        </p:nvSpPr>
        <p:spPr bwMode="auto">
          <a:xfrm>
            <a:off x="7452320" y="1916832"/>
            <a:ext cx="317500" cy="673100"/>
          </a:xfrm>
          <a:custGeom>
            <a:avLst/>
            <a:gdLst/>
            <a:ahLst/>
            <a:cxnLst>
              <a:cxn ang="0">
                <a:pos x="0" y="424"/>
              </a:cxn>
              <a:cxn ang="0">
                <a:pos x="124" y="244"/>
              </a:cxn>
              <a:cxn ang="0">
                <a:pos x="200" y="0"/>
              </a:cxn>
            </a:cxnLst>
            <a:rect l="0" t="0" r="r" b="b"/>
            <a:pathLst>
              <a:path w="200" h="424">
                <a:moveTo>
                  <a:pt x="0" y="424"/>
                </a:moveTo>
                <a:cubicBezTo>
                  <a:pt x="21" y="394"/>
                  <a:pt x="91" y="315"/>
                  <a:pt x="124" y="244"/>
                </a:cubicBezTo>
                <a:cubicBezTo>
                  <a:pt x="157" y="173"/>
                  <a:pt x="184" y="51"/>
                  <a:pt x="200" y="0"/>
                </a:cubicBezTo>
              </a:path>
            </a:pathLst>
          </a:custGeom>
          <a:noFill/>
          <a:ln w="25400">
            <a:solidFill>
              <a:srgbClr val="008000"/>
            </a:solidFill>
            <a:round/>
          </a:ln>
          <a:effectLst/>
        </p:spPr>
        <p:txBody>
          <a:bodyPr/>
          <a:lstStyle/>
          <a:p>
            <a:endParaRPr lang="zh-CN" altLang="en-US"/>
          </a:p>
        </p:txBody>
      </p:sp>
      <p:grpSp>
        <p:nvGrpSpPr>
          <p:cNvPr id="58" name="组合 57"/>
          <p:cNvGrpSpPr/>
          <p:nvPr/>
        </p:nvGrpSpPr>
        <p:grpSpPr>
          <a:xfrm>
            <a:off x="5009178" y="1916832"/>
            <a:ext cx="642942" cy="903282"/>
            <a:chOff x="8429652" y="1142984"/>
            <a:chExt cx="357190" cy="571504"/>
          </a:xfrm>
        </p:grpSpPr>
        <p:cxnSp>
          <p:nvCxnSpPr>
            <p:cNvPr id="59" name="直接连接符 58"/>
            <p:cNvCxnSpPr/>
            <p:nvPr/>
          </p:nvCxnSpPr>
          <p:spPr>
            <a:xfrm rot="5400000">
              <a:off x="8322479" y="1250157"/>
              <a:ext cx="571504" cy="357158"/>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16200000" flipH="1">
              <a:off x="8322495" y="1250141"/>
              <a:ext cx="571504" cy="35719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141" name="Text Box 18"/>
          <p:cNvSpPr txBox="1">
            <a:spLocks noChangeArrowheads="1"/>
          </p:cNvSpPr>
          <p:nvPr/>
        </p:nvSpPr>
        <p:spPr bwMode="auto">
          <a:xfrm>
            <a:off x="290280" y="2996952"/>
            <a:ext cx="4857784" cy="1384995"/>
          </a:xfrm>
          <a:prstGeom prst="rect">
            <a:avLst/>
          </a:prstGeom>
          <a:noFill/>
          <a:ln w="38100">
            <a:noFill/>
            <a:miter lim="800000"/>
          </a:ln>
          <a:effectLst/>
        </p:spPr>
        <p:txBody>
          <a:bodyPr wrap="square">
            <a:spAutoFit/>
          </a:bodyPr>
          <a:lstStyle/>
          <a:p>
            <a:r>
              <a:rPr lang="zh-CN" altLang="en-US" sz="2800" b="1" dirty="0" smtClean="0">
                <a:latin typeface="Times New Roman" panose="02020603050405020304" pitchFamily="18" charset="0"/>
                <a:ea typeface="楷体_GB2312" pitchFamily="49" charset="-122"/>
                <a:cs typeface="Times New Roman" panose="02020603050405020304" pitchFamily="18" charset="0"/>
              </a:rPr>
              <a:t>辨析</a:t>
            </a:r>
            <a:r>
              <a:rPr lang="en-US" altLang="zh-CN" sz="2800" b="1" dirty="0" smtClean="0">
                <a:latin typeface="Times New Roman" panose="02020603050405020304" pitchFamily="18" charset="0"/>
                <a:ea typeface="楷体_GB2312" pitchFamily="49" charset="-122"/>
                <a:cs typeface="Times New Roman" panose="02020603050405020304" pitchFamily="18" charset="0"/>
              </a:rPr>
              <a:t>2</a:t>
            </a:r>
            <a:r>
              <a:rPr lang="zh-CN" altLang="en-US" sz="2800" b="1" dirty="0" smtClean="0">
                <a:latin typeface="Times New Roman" panose="02020603050405020304" pitchFamily="18" charset="0"/>
                <a:ea typeface="楷体_GB2312" pitchFamily="49" charset="-122"/>
                <a:cs typeface="Times New Roman" panose="02020603050405020304" pitchFamily="18" charset="0"/>
              </a:rPr>
              <a:t>：</a:t>
            </a:r>
            <a:r>
              <a:rPr lang="zh-CN" altLang="zh-CN" sz="2800" b="1" kern="100" dirty="0" smtClean="0">
                <a:latin typeface="Times New Roman"/>
                <a:cs typeface="Times New Roman"/>
              </a:rPr>
              <a:t>若</a:t>
            </a:r>
            <a:r>
              <a:rPr lang="en-US" altLang="zh-CN" sz="2800" b="1" i="1" kern="100" dirty="0" smtClean="0">
                <a:latin typeface="Times New Roman"/>
                <a:cs typeface="Courier New"/>
              </a:rPr>
              <a:t>f</a:t>
            </a:r>
            <a:r>
              <a:rPr lang="en-US" altLang="zh-CN" sz="2800" b="1" kern="100" dirty="0" smtClean="0">
                <a:latin typeface="Times New Roman"/>
                <a:cs typeface="Courier New"/>
              </a:rPr>
              <a:t>(</a:t>
            </a:r>
            <a:r>
              <a:rPr lang="en-US" altLang="zh-CN" sz="2800" b="1" i="1" kern="100" dirty="0" smtClean="0">
                <a:latin typeface="Times New Roman"/>
                <a:cs typeface="Courier New"/>
              </a:rPr>
              <a:t>x</a:t>
            </a:r>
            <a:r>
              <a:rPr lang="en-US" altLang="zh-CN" sz="2800" b="1" kern="100" dirty="0" smtClean="0">
                <a:latin typeface="Times New Roman"/>
                <a:cs typeface="Courier New"/>
              </a:rPr>
              <a:t>)</a:t>
            </a:r>
            <a:r>
              <a:rPr lang="zh-CN" altLang="zh-CN" sz="2800" b="1" kern="100" dirty="0" smtClean="0">
                <a:latin typeface="Times New Roman"/>
                <a:cs typeface="Times New Roman"/>
              </a:rPr>
              <a:t>是</a:t>
            </a:r>
            <a:r>
              <a:rPr lang="en-US" altLang="zh-CN" sz="2800" b="1" kern="100" dirty="0" smtClean="0">
                <a:latin typeface="Times New Roman"/>
                <a:cs typeface="Courier New"/>
              </a:rPr>
              <a:t>R</a:t>
            </a:r>
            <a:r>
              <a:rPr lang="zh-CN" altLang="zh-CN" sz="2800" b="1" kern="100" dirty="0" smtClean="0">
                <a:latin typeface="Times New Roman"/>
                <a:cs typeface="Times New Roman"/>
              </a:rPr>
              <a:t>上的减函数，则</a:t>
            </a:r>
            <a:r>
              <a:rPr lang="en-US" altLang="zh-CN" sz="2800" b="1" i="1" kern="100" dirty="0" smtClean="0">
                <a:latin typeface="Times New Roman"/>
                <a:cs typeface="Courier New"/>
              </a:rPr>
              <a:t>f</a:t>
            </a:r>
            <a:r>
              <a:rPr lang="en-US" altLang="zh-CN" sz="2800" b="1" kern="100" dirty="0" smtClean="0">
                <a:latin typeface="Times New Roman"/>
                <a:cs typeface="Courier New"/>
              </a:rPr>
              <a:t>(</a:t>
            </a:r>
            <a:r>
              <a:rPr lang="zh-CN" altLang="zh-CN" sz="2800" b="1" kern="100" dirty="0" smtClean="0">
                <a:latin typeface="Times New Roman"/>
                <a:cs typeface="Times New Roman"/>
              </a:rPr>
              <a:t>－</a:t>
            </a:r>
            <a:r>
              <a:rPr lang="en-US" altLang="zh-CN" sz="2800" b="1" kern="100" dirty="0" smtClean="0">
                <a:latin typeface="Times New Roman"/>
                <a:cs typeface="Courier New"/>
              </a:rPr>
              <a:t>3)&gt;</a:t>
            </a:r>
            <a:r>
              <a:rPr lang="en-US" altLang="zh-CN" sz="2800" b="1" i="1" kern="100" dirty="0" smtClean="0">
                <a:latin typeface="Times New Roman"/>
                <a:cs typeface="Courier New"/>
              </a:rPr>
              <a:t>f</a:t>
            </a:r>
            <a:r>
              <a:rPr lang="en-US" altLang="zh-CN" sz="2800" b="1" kern="100" dirty="0" smtClean="0">
                <a:latin typeface="Times New Roman"/>
                <a:cs typeface="Courier New"/>
              </a:rPr>
              <a:t>(2).</a:t>
            </a:r>
            <a:endParaRPr lang="zh-CN" altLang="zh-CN" sz="1100" b="1" kern="100" dirty="0" smtClean="0">
              <a:latin typeface="宋体"/>
              <a:cs typeface="Courier New"/>
            </a:endParaRPr>
          </a:p>
          <a:p>
            <a:endParaRPr kumimoji="1" lang="zh-CN" altLang="en-US" sz="2800" b="1" dirty="0">
              <a:latin typeface="Times New Roman" panose="02020603050405020304" pitchFamily="18" charset="0"/>
              <a:ea typeface="楷体_GB2312" pitchFamily="49" charset="-122"/>
              <a:cs typeface="Times New Roman" panose="02020603050405020304" pitchFamily="18" charset="0"/>
            </a:endParaRPr>
          </a:p>
        </p:txBody>
      </p:sp>
      <p:sp>
        <p:nvSpPr>
          <p:cNvPr id="151" name="TextBox 3"/>
          <p:cNvSpPr txBox="1">
            <a:spLocks noChangeArrowheads="1"/>
          </p:cNvSpPr>
          <p:nvPr/>
        </p:nvSpPr>
        <p:spPr bwMode="auto">
          <a:xfrm>
            <a:off x="428596" y="260648"/>
            <a:ext cx="842968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ea typeface="幼圆" pitchFamily="49" charset="-122"/>
              </a:defRPr>
            </a:lvl1pPr>
            <a:lvl2pPr marL="742950" indent="-285750" eaLnBrk="0" hangingPunct="0">
              <a:defRPr>
                <a:solidFill>
                  <a:schemeClr val="tx1"/>
                </a:solidFill>
                <a:latin typeface="Times New Roman" panose="02020603050405020304" pitchFamily="18" charset="0"/>
                <a:ea typeface="幼圆" pitchFamily="49" charset="-122"/>
              </a:defRPr>
            </a:lvl2pPr>
            <a:lvl3pPr marL="1143000" indent="-228600" eaLnBrk="0" hangingPunct="0">
              <a:defRPr>
                <a:solidFill>
                  <a:schemeClr val="tx1"/>
                </a:solidFill>
                <a:latin typeface="Times New Roman" panose="02020603050405020304" pitchFamily="18" charset="0"/>
                <a:ea typeface="幼圆" pitchFamily="49" charset="-122"/>
              </a:defRPr>
            </a:lvl3pPr>
            <a:lvl4pPr marL="1600200" indent="-228600" eaLnBrk="0" hangingPunct="0">
              <a:defRPr>
                <a:solidFill>
                  <a:schemeClr val="tx1"/>
                </a:solidFill>
                <a:latin typeface="Times New Roman" panose="02020603050405020304" pitchFamily="18" charset="0"/>
                <a:ea typeface="幼圆" pitchFamily="49" charset="-122"/>
              </a:defRPr>
            </a:lvl4pPr>
            <a:lvl5pPr marL="2057400" indent="-228600" eaLnBrk="0" hangingPunct="0">
              <a:defRPr>
                <a:solidFill>
                  <a:schemeClr val="tx1"/>
                </a:solidFill>
                <a:latin typeface="Times New Roman" panose="02020603050405020304" pitchFamily="18"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幼圆" pitchFamily="49" charset="-122"/>
              </a:defRPr>
            </a:lvl9pPr>
          </a:lstStyle>
          <a:p>
            <a:pPr eaLnBrk="1" hangingPunct="1"/>
            <a:r>
              <a:rPr lang="zh-CN" altLang="en-US" sz="4000" b="1" dirty="0" smtClean="0">
                <a:solidFill>
                  <a:srgbClr val="0033CC"/>
                </a:solidFill>
                <a:latin typeface="楷体" panose="02010609060101010101" pitchFamily="49" charset="-122"/>
                <a:ea typeface="楷体" panose="02010609060101010101" pitchFamily="49" charset="-122"/>
              </a:rPr>
              <a:t>辩一辩 </a:t>
            </a:r>
            <a:r>
              <a:rPr lang="zh-CN" altLang="en-US" sz="2800" b="1" dirty="0" smtClean="0">
                <a:solidFill>
                  <a:srgbClr val="000000"/>
                </a:solidFill>
                <a:latin typeface="宋体" panose="02010600030101010101" pitchFamily="2" charset="-122"/>
                <a:ea typeface="宋体" panose="02010600030101010101" pitchFamily="2" charset="-122"/>
              </a:rPr>
              <a:t>你</a:t>
            </a:r>
            <a:r>
              <a:rPr lang="zh-CN" altLang="en-US" sz="2800" b="1" dirty="0">
                <a:solidFill>
                  <a:srgbClr val="000000"/>
                </a:solidFill>
                <a:latin typeface="宋体" panose="02010600030101010101" pitchFamily="2" charset="-122"/>
                <a:ea typeface="宋体" panose="02010600030101010101" pitchFamily="2" charset="-122"/>
              </a:rPr>
              <a:t>认为下列说法是否正确，请说明理</a:t>
            </a:r>
            <a:r>
              <a:rPr lang="zh-CN" altLang="en-US" sz="2800" b="1" dirty="0" smtClean="0">
                <a:solidFill>
                  <a:srgbClr val="000000"/>
                </a:solidFill>
                <a:latin typeface="宋体" panose="02010600030101010101" pitchFamily="2" charset="-122"/>
                <a:ea typeface="宋体" panose="02010600030101010101" pitchFamily="2" charset="-122"/>
              </a:rPr>
              <a:t>由</a:t>
            </a:r>
            <a:r>
              <a:rPr lang="en-US" altLang="zh-CN" sz="2800" b="1" dirty="0" smtClean="0">
                <a:solidFill>
                  <a:srgbClr val="000000"/>
                </a:solidFill>
                <a:latin typeface="宋体" panose="02010600030101010101" pitchFamily="2" charset="-122"/>
                <a:ea typeface="宋体" panose="02010600030101010101" pitchFamily="2" charset="-122"/>
              </a:rPr>
              <a:t>.</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34" name="矩形 33"/>
          <p:cNvSpPr/>
          <p:nvPr/>
        </p:nvSpPr>
        <p:spPr>
          <a:xfrm>
            <a:off x="4499992" y="3068960"/>
            <a:ext cx="1368152" cy="1200329"/>
          </a:xfrm>
          <a:prstGeom prst="rect">
            <a:avLst/>
          </a:prstGeom>
        </p:spPr>
        <p:txBody>
          <a:bodyPr wrap="square">
            <a:spAutoFit/>
          </a:bodyPr>
          <a:lstStyle/>
          <a:p>
            <a:r>
              <a:rPr lang="en-US" altLang="zh-CN" sz="7200" b="1" kern="100" dirty="0" smtClean="0">
                <a:solidFill>
                  <a:srgbClr val="FF0000"/>
                </a:solidFill>
                <a:latin typeface="宋体"/>
                <a:cs typeface="Times New Roman"/>
              </a:rPr>
              <a:t>√</a:t>
            </a:r>
            <a:endParaRPr lang="zh-CN" altLang="en-US" sz="7200" b="1" dirty="0">
              <a:solidFill>
                <a:srgbClr val="FF0000"/>
              </a:solidFill>
            </a:endParaRPr>
          </a:p>
        </p:txBody>
      </p:sp>
      <p:sp>
        <p:nvSpPr>
          <p:cNvPr id="35" name="矩形 34"/>
          <p:cNvSpPr/>
          <p:nvPr/>
        </p:nvSpPr>
        <p:spPr>
          <a:xfrm>
            <a:off x="323528" y="4005064"/>
            <a:ext cx="6768752" cy="1384995"/>
          </a:xfrm>
          <a:prstGeom prst="rect">
            <a:avLst/>
          </a:prstGeom>
        </p:spPr>
        <p:txBody>
          <a:bodyPr wrap="square">
            <a:spAutoFit/>
          </a:bodyPr>
          <a:lstStyle/>
          <a:p>
            <a:r>
              <a:rPr lang="zh-CN" altLang="en-US" sz="2800" b="1" kern="100" dirty="0" smtClean="0">
                <a:latin typeface="Times New Roman"/>
                <a:cs typeface="Times New Roman"/>
              </a:rPr>
              <a:t>辨析</a:t>
            </a:r>
            <a:r>
              <a:rPr lang="en-US" altLang="zh-CN" sz="2800" b="1" kern="100" dirty="0" smtClean="0">
                <a:latin typeface="Times New Roman"/>
                <a:cs typeface="Times New Roman"/>
              </a:rPr>
              <a:t>3</a:t>
            </a:r>
            <a:r>
              <a:rPr lang="zh-CN" altLang="en-US" sz="2800" b="1" kern="100" dirty="0" smtClean="0">
                <a:latin typeface="Times New Roman"/>
                <a:cs typeface="Times New Roman"/>
              </a:rPr>
              <a:t>：</a:t>
            </a:r>
            <a:r>
              <a:rPr lang="zh-CN" altLang="zh-CN" sz="2800" b="1" kern="100" dirty="0" smtClean="0">
                <a:latin typeface="Times New Roman"/>
                <a:cs typeface="Times New Roman"/>
              </a:rPr>
              <a:t>函数</a:t>
            </a:r>
            <a:r>
              <a:rPr lang="en-US" altLang="zh-CN" sz="2800" b="1" i="1" kern="100" dirty="0" smtClean="0">
                <a:latin typeface="Times New Roman"/>
                <a:cs typeface="Courier New"/>
              </a:rPr>
              <a:t>f</a:t>
            </a:r>
            <a:r>
              <a:rPr lang="en-US" altLang="zh-CN" sz="2800" b="1" kern="100" dirty="0" smtClean="0">
                <a:latin typeface="Times New Roman"/>
                <a:cs typeface="Courier New"/>
              </a:rPr>
              <a:t>(</a:t>
            </a:r>
            <a:r>
              <a:rPr lang="en-US" altLang="zh-CN" sz="2800" b="1" i="1" kern="100" dirty="0" smtClean="0">
                <a:latin typeface="Times New Roman"/>
                <a:cs typeface="Courier New"/>
              </a:rPr>
              <a:t>x</a:t>
            </a:r>
            <a:r>
              <a:rPr lang="en-US" altLang="zh-CN" sz="2800" b="1" kern="100" dirty="0" smtClean="0">
                <a:latin typeface="Times New Roman"/>
                <a:cs typeface="Courier New"/>
              </a:rPr>
              <a:t>)</a:t>
            </a:r>
            <a:r>
              <a:rPr lang="zh-CN" altLang="zh-CN" sz="2800" b="1" kern="100" dirty="0" smtClean="0">
                <a:latin typeface="Times New Roman"/>
                <a:cs typeface="Times New Roman"/>
              </a:rPr>
              <a:t>定义域内某个区间</a:t>
            </a:r>
            <a:r>
              <a:rPr lang="en-US" altLang="zh-CN" sz="2800" b="1" i="1" kern="100" dirty="0" smtClean="0">
                <a:latin typeface="Times New Roman"/>
                <a:cs typeface="Courier New"/>
              </a:rPr>
              <a:t>I</a:t>
            </a:r>
            <a:r>
              <a:rPr lang="zh-CN" altLang="zh-CN" sz="2800" b="1" kern="100" dirty="0" smtClean="0">
                <a:latin typeface="Times New Roman"/>
                <a:cs typeface="Times New Roman"/>
              </a:rPr>
              <a:t>上</a:t>
            </a:r>
            <a:r>
              <a:rPr lang="zh-CN" altLang="en-US" sz="2800" b="1" kern="100" dirty="0" smtClean="0">
                <a:latin typeface="Times New Roman"/>
                <a:cs typeface="Times New Roman"/>
              </a:rPr>
              <a:t>，有无穷多个</a:t>
            </a:r>
            <a:r>
              <a:rPr lang="zh-CN" altLang="zh-CN" sz="2800" b="1" kern="100" dirty="0" smtClean="0">
                <a:latin typeface="Times New Roman"/>
                <a:cs typeface="Times New Roman"/>
              </a:rPr>
              <a:t>自变量</a:t>
            </a:r>
            <a:r>
              <a:rPr lang="en-US" altLang="zh-CN" sz="2800" b="1" i="1" kern="100" dirty="0" smtClean="0">
                <a:latin typeface="Times New Roman"/>
                <a:cs typeface="Courier New"/>
              </a:rPr>
              <a:t>x</a:t>
            </a:r>
            <a:r>
              <a:rPr lang="en-US" altLang="zh-CN" sz="2800" b="1" kern="100" baseline="-25000" dirty="0" smtClean="0">
                <a:latin typeface="Times New Roman"/>
                <a:cs typeface="Courier New"/>
              </a:rPr>
              <a:t>1</a:t>
            </a:r>
            <a:r>
              <a:rPr lang="zh-CN" altLang="zh-CN" sz="2800" b="1" kern="100" dirty="0" smtClean="0">
                <a:latin typeface="Times New Roman"/>
                <a:cs typeface="Times New Roman"/>
              </a:rPr>
              <a:t>，</a:t>
            </a:r>
            <a:r>
              <a:rPr lang="en-US" altLang="zh-CN" sz="2800" b="1" i="1" kern="100" dirty="0" smtClean="0">
                <a:latin typeface="Times New Roman"/>
                <a:cs typeface="Courier New"/>
              </a:rPr>
              <a:t>x</a:t>
            </a:r>
            <a:r>
              <a:rPr lang="en-US" altLang="zh-CN" sz="2800" b="1" kern="100" baseline="-25000" dirty="0" smtClean="0">
                <a:latin typeface="Times New Roman"/>
                <a:cs typeface="Courier New"/>
              </a:rPr>
              <a:t>2</a:t>
            </a:r>
            <a:r>
              <a:rPr lang="zh-CN" altLang="zh-CN" sz="2800" b="1" kern="100" dirty="0" smtClean="0">
                <a:latin typeface="Times New Roman"/>
                <a:cs typeface="Times New Roman"/>
              </a:rPr>
              <a:t>，当</a:t>
            </a:r>
            <a:r>
              <a:rPr lang="en-US" altLang="zh-CN" sz="2800" b="1" i="1" kern="100" dirty="0" smtClean="0">
                <a:latin typeface="Times New Roman"/>
                <a:cs typeface="Courier New"/>
              </a:rPr>
              <a:t>x</a:t>
            </a:r>
            <a:r>
              <a:rPr lang="en-US" altLang="zh-CN" sz="2800" b="1" kern="100" baseline="-25000" dirty="0" smtClean="0">
                <a:latin typeface="Times New Roman"/>
                <a:cs typeface="Courier New"/>
              </a:rPr>
              <a:t>1</a:t>
            </a:r>
            <a:r>
              <a:rPr lang="en-US" altLang="zh-CN" sz="2800" b="1" kern="100" dirty="0" smtClean="0">
                <a:latin typeface="Times New Roman"/>
                <a:cs typeface="Courier New"/>
              </a:rPr>
              <a:t>&lt;</a:t>
            </a:r>
            <a:r>
              <a:rPr lang="en-US" altLang="zh-CN" sz="2800" b="1" i="1" kern="100" dirty="0" smtClean="0">
                <a:latin typeface="Times New Roman"/>
                <a:cs typeface="Courier New"/>
              </a:rPr>
              <a:t>x</a:t>
            </a:r>
            <a:r>
              <a:rPr lang="en-US" altLang="zh-CN" sz="2800" b="1" kern="100" baseline="-25000" dirty="0" smtClean="0">
                <a:latin typeface="Times New Roman"/>
                <a:cs typeface="Courier New"/>
              </a:rPr>
              <a:t>2</a:t>
            </a:r>
            <a:r>
              <a:rPr lang="zh-CN" altLang="zh-CN" sz="2800" b="1" kern="100" dirty="0" smtClean="0">
                <a:latin typeface="Times New Roman"/>
                <a:cs typeface="Times New Roman"/>
              </a:rPr>
              <a:t>时，有</a:t>
            </a:r>
            <a:r>
              <a:rPr lang="en-US" altLang="zh-CN" sz="2800" b="1" i="1" kern="100" dirty="0" smtClean="0">
                <a:latin typeface="Times New Roman"/>
                <a:cs typeface="Courier New"/>
              </a:rPr>
              <a:t>f</a:t>
            </a:r>
            <a:r>
              <a:rPr lang="en-US" altLang="zh-CN" sz="2800" b="1" kern="100" dirty="0" smtClean="0">
                <a:latin typeface="Times New Roman"/>
                <a:cs typeface="Courier New"/>
              </a:rPr>
              <a:t>(</a:t>
            </a:r>
            <a:r>
              <a:rPr lang="en-US" altLang="zh-CN" sz="2800" b="1" i="1" kern="100" dirty="0" smtClean="0">
                <a:latin typeface="Times New Roman"/>
                <a:cs typeface="Courier New"/>
              </a:rPr>
              <a:t>x</a:t>
            </a:r>
            <a:r>
              <a:rPr lang="en-US" altLang="zh-CN" sz="2800" b="1" kern="100" baseline="-25000" dirty="0" smtClean="0">
                <a:latin typeface="Times New Roman"/>
                <a:cs typeface="Courier New"/>
              </a:rPr>
              <a:t>1</a:t>
            </a:r>
            <a:r>
              <a:rPr lang="en-US" altLang="zh-CN" sz="2800" b="1" kern="100" dirty="0" smtClean="0">
                <a:latin typeface="Times New Roman"/>
                <a:cs typeface="Courier New"/>
              </a:rPr>
              <a:t>)&lt;</a:t>
            </a:r>
            <a:r>
              <a:rPr lang="en-US" altLang="zh-CN" sz="2800" b="1" i="1" kern="100" dirty="0" smtClean="0">
                <a:latin typeface="Times New Roman"/>
                <a:cs typeface="Courier New"/>
              </a:rPr>
              <a:t>f</a:t>
            </a:r>
            <a:r>
              <a:rPr lang="en-US" altLang="zh-CN" sz="2800" b="1" kern="100" dirty="0" smtClean="0">
                <a:latin typeface="Times New Roman"/>
                <a:cs typeface="Courier New"/>
              </a:rPr>
              <a:t>(</a:t>
            </a:r>
            <a:r>
              <a:rPr lang="en-US" altLang="zh-CN" sz="2800" b="1" i="1" kern="100" dirty="0" smtClean="0">
                <a:latin typeface="Times New Roman"/>
                <a:cs typeface="Courier New"/>
              </a:rPr>
              <a:t>x</a:t>
            </a:r>
            <a:r>
              <a:rPr lang="en-US" altLang="zh-CN" sz="2800" b="1" kern="100" baseline="-25000" dirty="0" smtClean="0">
                <a:latin typeface="Times New Roman"/>
                <a:cs typeface="Courier New"/>
              </a:rPr>
              <a:t>2</a:t>
            </a:r>
            <a:r>
              <a:rPr lang="en-US" altLang="zh-CN" sz="2800" b="1" kern="100" dirty="0" smtClean="0">
                <a:latin typeface="Times New Roman"/>
                <a:cs typeface="Courier New"/>
              </a:rPr>
              <a:t>)</a:t>
            </a:r>
            <a:r>
              <a:rPr lang="zh-CN" altLang="zh-CN" sz="2800" b="1" kern="100" dirty="0" smtClean="0">
                <a:latin typeface="Times New Roman"/>
                <a:cs typeface="Times New Roman"/>
              </a:rPr>
              <a:t>，则</a:t>
            </a:r>
            <a:r>
              <a:rPr lang="en-US" altLang="zh-CN" sz="2800" b="1" i="1" kern="100" dirty="0" smtClean="0">
                <a:latin typeface="Times New Roman"/>
                <a:cs typeface="Courier New"/>
              </a:rPr>
              <a:t>f</a:t>
            </a:r>
            <a:r>
              <a:rPr lang="en-US" altLang="zh-CN" sz="2800" b="1" kern="100" dirty="0" smtClean="0">
                <a:latin typeface="Times New Roman"/>
                <a:cs typeface="Courier New"/>
              </a:rPr>
              <a:t>(</a:t>
            </a:r>
            <a:r>
              <a:rPr lang="en-US" altLang="zh-CN" sz="2800" b="1" i="1" kern="100" dirty="0" smtClean="0">
                <a:latin typeface="Times New Roman"/>
                <a:cs typeface="Courier New"/>
              </a:rPr>
              <a:t>x</a:t>
            </a:r>
            <a:r>
              <a:rPr lang="en-US" altLang="zh-CN" sz="2800" b="1" kern="100" dirty="0" smtClean="0">
                <a:latin typeface="Times New Roman"/>
                <a:cs typeface="Courier New"/>
              </a:rPr>
              <a:t>)</a:t>
            </a:r>
            <a:r>
              <a:rPr lang="zh-CN" altLang="zh-CN" sz="2800" b="1" kern="100" dirty="0" smtClean="0">
                <a:latin typeface="Times New Roman"/>
                <a:cs typeface="Times New Roman"/>
              </a:rPr>
              <a:t>在区间</a:t>
            </a:r>
            <a:r>
              <a:rPr lang="en-US" altLang="zh-CN" sz="2800" b="1" i="1" kern="100" dirty="0" smtClean="0">
                <a:latin typeface="Times New Roman"/>
                <a:cs typeface="Courier New"/>
              </a:rPr>
              <a:t>I</a:t>
            </a:r>
            <a:r>
              <a:rPr lang="zh-CN" altLang="zh-CN" sz="2800" b="1" kern="100" dirty="0" smtClean="0">
                <a:latin typeface="Times New Roman"/>
                <a:cs typeface="Times New Roman"/>
              </a:rPr>
              <a:t>上是增函数</a:t>
            </a:r>
            <a:r>
              <a:rPr lang="en-US" altLang="zh-CN" sz="2800" b="1" kern="100" dirty="0" smtClean="0">
                <a:latin typeface="Times New Roman"/>
                <a:cs typeface="Courier New"/>
              </a:rPr>
              <a:t>.</a:t>
            </a:r>
            <a:endParaRPr lang="zh-CN" altLang="en-US" sz="2800" b="1" dirty="0"/>
          </a:p>
        </p:txBody>
      </p:sp>
      <p:grpSp>
        <p:nvGrpSpPr>
          <p:cNvPr id="36" name="组合 35"/>
          <p:cNvGrpSpPr/>
          <p:nvPr/>
        </p:nvGrpSpPr>
        <p:grpSpPr>
          <a:xfrm>
            <a:off x="6444208" y="4797152"/>
            <a:ext cx="642942" cy="903282"/>
            <a:chOff x="8429652" y="1142984"/>
            <a:chExt cx="357190" cy="571504"/>
          </a:xfrm>
        </p:grpSpPr>
        <p:cxnSp>
          <p:nvCxnSpPr>
            <p:cNvPr id="37" name="直接连接符 36"/>
            <p:cNvCxnSpPr/>
            <p:nvPr/>
          </p:nvCxnSpPr>
          <p:spPr>
            <a:xfrm rot="5400000">
              <a:off x="8322479" y="1250157"/>
              <a:ext cx="571504" cy="357158"/>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6200000" flipH="1">
              <a:off x="8322495" y="1250141"/>
              <a:ext cx="571504" cy="35719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21"/>
                                        </p:tgtEl>
                                        <p:attrNameLst>
                                          <p:attrName>style.visibility</p:attrName>
                                        </p:attrNameLst>
                                      </p:cBhvr>
                                      <p:to>
                                        <p:strVal val="visible"/>
                                      </p:to>
                                    </p:set>
                                    <p:animEffect transition="in" filter="wipe(left)">
                                      <p:cBhvr>
                                        <p:cTn id="17" dur="500"/>
                                        <p:tgtEl>
                                          <p:spTgt spid="205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19"/>
                                        </p:tgtEl>
                                        <p:attrNameLst>
                                          <p:attrName>style.visibility</p:attrName>
                                        </p:attrNameLst>
                                      </p:cBhvr>
                                      <p:to>
                                        <p:strVal val="visible"/>
                                      </p:to>
                                    </p:set>
                                    <p:animEffect transition="in" filter="wipe(left)">
                                      <p:cBhvr>
                                        <p:cTn id="22" dur="500"/>
                                        <p:tgtEl>
                                          <p:spTgt spid="205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blinds(horizontal)">
                                      <p:cBhvr>
                                        <p:cTn id="27" dur="500"/>
                                        <p:tgtEl>
                                          <p:spTgt spid="1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2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0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up)">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9" grpId="0" animBg="1"/>
      <p:bldP spid="20521" grpId="0" animBg="1"/>
      <p:bldP spid="141" grpId="0" animBg="1"/>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21" descr="estrella_fugaz"/>
          <p:cNvPicPr preferRelativeResize="0">
            <a:picLocks noChangeArrowheads="1"/>
          </p:cNvPicPr>
          <p:nvPr/>
        </p:nvPicPr>
        <p:blipFill>
          <a:blip r:embed="rId3" cstate="print"/>
          <a:srcRect/>
          <a:stretch>
            <a:fillRect/>
          </a:stretch>
        </p:blipFill>
        <p:spPr bwMode="auto">
          <a:xfrm>
            <a:off x="7057670" y="5127698"/>
            <a:ext cx="1525587" cy="1525587"/>
          </a:xfrm>
          <a:prstGeom prst="rect">
            <a:avLst/>
          </a:prstGeom>
          <a:noFill/>
          <a:ln w="9525" cap="flat" algn="ctr">
            <a:noFill/>
            <a:prstDash val="solid"/>
            <a:miter lim="800000"/>
            <a:headEnd type="none" w="med" len="med"/>
            <a:tailEnd type="none" w="med" len="med"/>
          </a:ln>
          <a:effectLst/>
        </p:spPr>
      </p:pic>
      <p:sp>
        <p:nvSpPr>
          <p:cNvPr id="3" name="圆角矩形 2"/>
          <p:cNvSpPr/>
          <p:nvPr/>
        </p:nvSpPr>
        <p:spPr>
          <a:xfrm>
            <a:off x="0" y="0"/>
            <a:ext cx="2853214" cy="876935"/>
          </a:xfrm>
          <a:prstGeom prst="round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0015" y="115569"/>
            <a:ext cx="2723198" cy="645160"/>
          </a:xfrm>
          <a:prstGeom prst="rect">
            <a:avLst/>
          </a:prstGeom>
          <a:noFill/>
        </p:spPr>
        <p:txBody>
          <a:bodyPr wrap="square" lIns="91440" tIns="45720" rIns="91440" bIns="45720">
            <a:spAutoFit/>
          </a:bodyPr>
          <a:lstStyle/>
          <a:p>
            <a:pPr algn="ctr"/>
            <a:r>
              <a:rPr lang="zh-CN" alt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想一想</a:t>
            </a:r>
            <a:endParaRPr lang="zh-CN" alt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圆角矩形 5"/>
          <p:cNvSpPr/>
          <p:nvPr/>
        </p:nvSpPr>
        <p:spPr>
          <a:xfrm>
            <a:off x="118111" y="908720"/>
            <a:ext cx="8832056" cy="5949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800"/>
              <a:t>       </a:t>
            </a:r>
            <a:endParaRPr lang="zh-CN" altLang="en-US" sz="2800"/>
          </a:p>
        </p:txBody>
      </p:sp>
      <p:sp>
        <p:nvSpPr>
          <p:cNvPr id="2" name="文本框 1"/>
          <p:cNvSpPr txBox="1"/>
          <p:nvPr/>
        </p:nvSpPr>
        <p:spPr>
          <a:xfrm>
            <a:off x="387191" y="1222033"/>
            <a:ext cx="8047673" cy="523220"/>
          </a:xfrm>
          <a:prstGeom prst="rect">
            <a:avLst/>
          </a:prstGeom>
          <a:noFill/>
        </p:spPr>
        <p:txBody>
          <a:bodyPr wrap="square" rtlCol="0">
            <a:spAutoFit/>
          </a:bodyPr>
          <a:lstStyle/>
          <a:p>
            <a:r>
              <a:rPr lang="en-US" altLang="zh-CN" sz="2800" dirty="0"/>
              <a:t>        </a:t>
            </a:r>
            <a:r>
              <a:rPr lang="zh-CN" altLang="en-US" sz="2800" dirty="0"/>
              <a:t>能否说 </a:t>
            </a:r>
            <a:r>
              <a:rPr lang="zh-CN" altLang="en-US" sz="2800" dirty="0">
                <a:sym typeface="+mn-ea"/>
              </a:rPr>
              <a:t>y=   </a:t>
            </a:r>
            <a:r>
              <a:rPr lang="zh-CN" altLang="en-US" sz="2800" dirty="0"/>
              <a:t>     在定义域内是减函数？为什么</a:t>
            </a:r>
            <a:r>
              <a:rPr lang="zh-CN" altLang="en-US" sz="2800" dirty="0" smtClean="0"/>
              <a:t>？</a:t>
            </a:r>
            <a:endParaRPr lang="zh-CN" altLang="en-US" sz="2800" dirty="0"/>
          </a:p>
        </p:txBody>
      </p:sp>
      <p:graphicFrame>
        <p:nvGraphicFramePr>
          <p:cNvPr id="1073742853" name="对象 1073742852"/>
          <p:cNvGraphicFramePr>
            <a:graphicFrameLocks noChangeAspect="1"/>
          </p:cNvGraphicFramePr>
          <p:nvPr/>
        </p:nvGraphicFramePr>
        <p:xfrm>
          <a:off x="2779235" y="1122973"/>
          <a:ext cx="208589" cy="720000"/>
        </p:xfrm>
        <a:graphic>
          <a:graphicData uri="http://schemas.openxmlformats.org/presentationml/2006/ole">
            <p:oleObj spid="_x0000_s44034" r:id="rId4" imgW="152280" imgH="393480" progId="Equation.3">
              <p:embed/>
            </p:oleObj>
          </a:graphicData>
        </a:graphic>
      </p:graphicFrame>
      <p:grpSp>
        <p:nvGrpSpPr>
          <p:cNvPr id="8" name="Group 30"/>
          <p:cNvGrpSpPr>
            <a:grpSpLocks/>
          </p:cNvGrpSpPr>
          <p:nvPr/>
        </p:nvGrpSpPr>
        <p:grpSpPr bwMode="auto">
          <a:xfrm>
            <a:off x="323528" y="1628800"/>
            <a:ext cx="3384376" cy="2880320"/>
            <a:chOff x="385" y="871"/>
            <a:chExt cx="1653" cy="1516"/>
          </a:xfrm>
        </p:grpSpPr>
        <p:grpSp>
          <p:nvGrpSpPr>
            <p:cNvPr id="9" name="Group 31"/>
            <p:cNvGrpSpPr>
              <a:grpSpLocks/>
            </p:cNvGrpSpPr>
            <p:nvPr/>
          </p:nvGrpSpPr>
          <p:grpSpPr bwMode="auto">
            <a:xfrm>
              <a:off x="385" y="981"/>
              <a:ext cx="1653" cy="1406"/>
              <a:chOff x="431" y="346"/>
              <a:chExt cx="1858" cy="1723"/>
            </a:xfrm>
          </p:grpSpPr>
          <p:sp>
            <p:nvSpPr>
              <p:cNvPr id="11" name="Line 32"/>
              <p:cNvSpPr>
                <a:spLocks noChangeShapeType="1"/>
              </p:cNvSpPr>
              <p:nvPr/>
            </p:nvSpPr>
            <p:spPr bwMode="auto">
              <a:xfrm>
                <a:off x="431" y="1261"/>
                <a:ext cx="1781" cy="0"/>
              </a:xfrm>
              <a:prstGeom prst="line">
                <a:avLst/>
              </a:prstGeom>
              <a:noFill/>
              <a:ln w="38100">
                <a:solidFill>
                  <a:schemeClr val="tx1"/>
                </a:solidFill>
                <a:round/>
                <a:headEnd/>
                <a:tailEnd type="triangle" w="med" len="med"/>
              </a:ln>
            </p:spPr>
            <p:txBody>
              <a:bodyPr/>
              <a:lstStyle/>
              <a:p>
                <a:endParaRPr lang="zh-CN" altLang="en-US"/>
              </a:p>
            </p:txBody>
          </p:sp>
          <p:sp>
            <p:nvSpPr>
              <p:cNvPr id="12" name="Line 33"/>
              <p:cNvSpPr>
                <a:spLocks noChangeShapeType="1"/>
              </p:cNvSpPr>
              <p:nvPr/>
            </p:nvSpPr>
            <p:spPr bwMode="auto">
              <a:xfrm flipV="1">
                <a:off x="1269" y="357"/>
                <a:ext cx="7" cy="1712"/>
              </a:xfrm>
              <a:prstGeom prst="line">
                <a:avLst/>
              </a:prstGeom>
              <a:noFill/>
              <a:ln w="38100">
                <a:solidFill>
                  <a:schemeClr val="tx1"/>
                </a:solidFill>
                <a:round/>
                <a:headEnd/>
                <a:tailEnd type="triangle" w="med" len="med"/>
              </a:ln>
            </p:spPr>
            <p:txBody>
              <a:bodyPr/>
              <a:lstStyle/>
              <a:p>
                <a:endParaRPr lang="zh-CN" altLang="en-US"/>
              </a:p>
            </p:txBody>
          </p:sp>
          <p:sp>
            <p:nvSpPr>
              <p:cNvPr id="13" name="Line 34"/>
              <p:cNvSpPr>
                <a:spLocks noChangeShapeType="1"/>
              </p:cNvSpPr>
              <p:nvPr/>
            </p:nvSpPr>
            <p:spPr bwMode="auto">
              <a:xfrm>
                <a:off x="1544" y="1221"/>
                <a:ext cx="0" cy="40"/>
              </a:xfrm>
              <a:prstGeom prst="line">
                <a:avLst/>
              </a:prstGeom>
              <a:noFill/>
              <a:ln w="25400">
                <a:solidFill>
                  <a:schemeClr val="tx1"/>
                </a:solidFill>
                <a:round/>
                <a:headEnd/>
                <a:tailEnd/>
              </a:ln>
            </p:spPr>
            <p:txBody>
              <a:bodyPr/>
              <a:lstStyle/>
              <a:p>
                <a:endParaRPr lang="zh-CN" altLang="en-US"/>
              </a:p>
            </p:txBody>
          </p:sp>
          <p:sp>
            <p:nvSpPr>
              <p:cNvPr id="14" name="Line 35"/>
              <p:cNvSpPr>
                <a:spLocks noChangeShapeType="1"/>
              </p:cNvSpPr>
              <p:nvPr/>
            </p:nvSpPr>
            <p:spPr bwMode="auto">
              <a:xfrm>
                <a:off x="1009" y="1221"/>
                <a:ext cx="0" cy="40"/>
              </a:xfrm>
              <a:prstGeom prst="line">
                <a:avLst/>
              </a:prstGeom>
              <a:noFill/>
              <a:ln w="25400">
                <a:solidFill>
                  <a:schemeClr val="tx1"/>
                </a:solidFill>
                <a:round/>
                <a:headEnd/>
                <a:tailEnd/>
              </a:ln>
            </p:spPr>
            <p:txBody>
              <a:bodyPr/>
              <a:lstStyle/>
              <a:p>
                <a:endParaRPr lang="zh-CN" altLang="en-US"/>
              </a:p>
            </p:txBody>
          </p:sp>
          <p:sp>
            <p:nvSpPr>
              <p:cNvPr id="15" name="Freeform 36"/>
              <p:cNvSpPr>
                <a:spLocks/>
              </p:cNvSpPr>
              <p:nvPr/>
            </p:nvSpPr>
            <p:spPr bwMode="auto">
              <a:xfrm>
                <a:off x="1285" y="1441"/>
                <a:ext cx="51" cy="2"/>
              </a:xfrm>
              <a:custGeom>
                <a:avLst/>
                <a:gdLst>
                  <a:gd name="T0" fmla="*/ 0 w 52"/>
                  <a:gd name="T1" fmla="*/ 0 h 1"/>
                  <a:gd name="T2" fmla="*/ 52 w 52"/>
                  <a:gd name="T3" fmla="*/ 0 h 1"/>
                  <a:gd name="T4" fmla="*/ 0 60000 65536"/>
                  <a:gd name="T5" fmla="*/ 0 60000 65536"/>
                  <a:gd name="T6" fmla="*/ 0 w 52"/>
                  <a:gd name="T7" fmla="*/ 0 h 1"/>
                  <a:gd name="T8" fmla="*/ 52 w 52"/>
                  <a:gd name="T9" fmla="*/ 1 h 1"/>
                </a:gdLst>
                <a:ahLst/>
                <a:cxnLst>
                  <a:cxn ang="T4">
                    <a:pos x="T0" y="T1"/>
                  </a:cxn>
                  <a:cxn ang="T5">
                    <a:pos x="T2" y="T3"/>
                  </a:cxn>
                </a:cxnLst>
                <a:rect l="T6" t="T7" r="T8" b="T9"/>
                <a:pathLst>
                  <a:path w="52" h="1">
                    <a:moveTo>
                      <a:pt x="0" y="0"/>
                    </a:moveTo>
                    <a:lnTo>
                      <a:pt x="52" y="0"/>
                    </a:lnTo>
                  </a:path>
                </a:pathLst>
              </a:custGeom>
              <a:noFill/>
              <a:ln w="25400">
                <a:solidFill>
                  <a:schemeClr val="tx1"/>
                </a:solidFill>
                <a:round/>
                <a:headEnd type="none" w="med" len="med"/>
                <a:tailEnd type="none" w="med" len="med"/>
              </a:ln>
            </p:spPr>
            <p:txBody>
              <a:bodyPr/>
              <a:lstStyle/>
              <a:p>
                <a:endParaRPr lang="zh-CN" altLang="en-US"/>
              </a:p>
            </p:txBody>
          </p:sp>
          <p:sp>
            <p:nvSpPr>
              <p:cNvPr id="16" name="Freeform 37"/>
              <p:cNvSpPr>
                <a:spLocks/>
              </p:cNvSpPr>
              <p:nvPr/>
            </p:nvSpPr>
            <p:spPr bwMode="auto">
              <a:xfrm>
                <a:off x="1283" y="1041"/>
                <a:ext cx="51" cy="0"/>
              </a:xfrm>
              <a:custGeom>
                <a:avLst/>
                <a:gdLst>
                  <a:gd name="T0" fmla="*/ 0 w 52"/>
                  <a:gd name="T1" fmla="*/ 0 h 1"/>
                  <a:gd name="T2" fmla="*/ 52 w 52"/>
                  <a:gd name="T3" fmla="*/ 0 h 1"/>
                  <a:gd name="T4" fmla="*/ 0 60000 65536"/>
                  <a:gd name="T5" fmla="*/ 0 60000 65536"/>
                  <a:gd name="T6" fmla="*/ 0 w 52"/>
                  <a:gd name="T7" fmla="*/ 0 h 1"/>
                  <a:gd name="T8" fmla="*/ 52 w 52"/>
                  <a:gd name="T9" fmla="*/ 0 h 1"/>
                </a:gdLst>
                <a:ahLst/>
                <a:cxnLst>
                  <a:cxn ang="T4">
                    <a:pos x="T0" y="T1"/>
                  </a:cxn>
                  <a:cxn ang="T5">
                    <a:pos x="T2" y="T3"/>
                  </a:cxn>
                </a:cxnLst>
                <a:rect l="T6" t="T7" r="T8" b="T9"/>
                <a:pathLst>
                  <a:path w="52" h="1">
                    <a:moveTo>
                      <a:pt x="0" y="0"/>
                    </a:moveTo>
                    <a:lnTo>
                      <a:pt x="52" y="0"/>
                    </a:lnTo>
                  </a:path>
                </a:pathLst>
              </a:custGeom>
              <a:noFill/>
              <a:ln w="25400">
                <a:solidFill>
                  <a:schemeClr val="tx1"/>
                </a:solidFill>
                <a:round/>
                <a:headEnd type="none" w="med" len="med"/>
                <a:tailEnd type="none" w="med" len="med"/>
              </a:ln>
            </p:spPr>
            <p:txBody>
              <a:bodyPr/>
              <a:lstStyle/>
              <a:p>
                <a:endParaRPr lang="zh-CN" altLang="en-US"/>
              </a:p>
            </p:txBody>
          </p:sp>
          <p:sp>
            <p:nvSpPr>
              <p:cNvPr id="17" name="Text Box 38"/>
              <p:cNvSpPr txBox="1">
                <a:spLocks noChangeArrowheads="1"/>
              </p:cNvSpPr>
              <p:nvPr/>
            </p:nvSpPr>
            <p:spPr bwMode="auto">
              <a:xfrm>
                <a:off x="2031" y="1214"/>
                <a:ext cx="258" cy="404"/>
              </a:xfrm>
              <a:prstGeom prst="rect">
                <a:avLst/>
              </a:prstGeom>
              <a:noFill/>
              <a:ln w="9525">
                <a:noFill/>
                <a:miter lim="800000"/>
                <a:headEnd/>
                <a:tailEnd/>
              </a:ln>
            </p:spPr>
            <p:txBody>
              <a:bodyPr wrap="none">
                <a:spAutoFit/>
              </a:bodyPr>
              <a:lstStyle/>
              <a:p>
                <a:pPr eaLnBrk="0" hangingPunct="0"/>
                <a:r>
                  <a:rPr lang="en-US" altLang="zh-CN" sz="2800" i="1" dirty="0">
                    <a:solidFill>
                      <a:schemeClr val="tx1"/>
                    </a:solidFill>
                  </a:rPr>
                  <a:t>x</a:t>
                </a:r>
              </a:p>
            </p:txBody>
          </p:sp>
          <p:sp>
            <p:nvSpPr>
              <p:cNvPr id="18" name="Freeform 39"/>
              <p:cNvSpPr>
                <a:spLocks/>
              </p:cNvSpPr>
              <p:nvPr/>
            </p:nvSpPr>
            <p:spPr bwMode="auto">
              <a:xfrm rot="10800000">
                <a:off x="440" y="1366"/>
                <a:ext cx="695" cy="693"/>
              </a:xfrm>
              <a:custGeom>
                <a:avLst/>
                <a:gdLst>
                  <a:gd name="T0" fmla="*/ 0 w 594"/>
                  <a:gd name="T1" fmla="*/ 0 h 606"/>
                  <a:gd name="T2" fmla="*/ 128 w 594"/>
                  <a:gd name="T3" fmla="*/ 505 h 606"/>
                  <a:gd name="T4" fmla="*/ 594 w 594"/>
                  <a:gd name="T5" fmla="*/ 606 h 606"/>
                  <a:gd name="T6" fmla="*/ 0 60000 65536"/>
                  <a:gd name="T7" fmla="*/ 0 60000 65536"/>
                  <a:gd name="T8" fmla="*/ 0 60000 65536"/>
                  <a:gd name="T9" fmla="*/ 0 w 594"/>
                  <a:gd name="T10" fmla="*/ 0 h 606"/>
                  <a:gd name="T11" fmla="*/ 594 w 594"/>
                  <a:gd name="T12" fmla="*/ 606 h 606"/>
                </a:gdLst>
                <a:ahLst/>
                <a:cxnLst>
                  <a:cxn ang="T6">
                    <a:pos x="T0" y="T1"/>
                  </a:cxn>
                  <a:cxn ang="T7">
                    <a:pos x="T2" y="T3"/>
                  </a:cxn>
                  <a:cxn ang="T8">
                    <a:pos x="T4" y="T5"/>
                  </a:cxn>
                </a:cxnLst>
                <a:rect l="T9" t="T10" r="T11" b="T12"/>
                <a:pathLst>
                  <a:path w="594" h="606">
                    <a:moveTo>
                      <a:pt x="0" y="0"/>
                    </a:moveTo>
                    <a:cubicBezTo>
                      <a:pt x="21" y="84"/>
                      <a:pt x="29" y="404"/>
                      <a:pt x="128" y="505"/>
                    </a:cubicBezTo>
                    <a:cubicBezTo>
                      <a:pt x="227" y="606"/>
                      <a:pt x="497" y="585"/>
                      <a:pt x="594" y="606"/>
                    </a:cubicBezTo>
                  </a:path>
                </a:pathLst>
              </a:custGeom>
              <a:noFill/>
              <a:ln w="38100">
                <a:solidFill>
                  <a:srgbClr val="FF00FF"/>
                </a:solidFill>
                <a:round/>
                <a:headEnd/>
                <a:tailEnd/>
              </a:ln>
            </p:spPr>
            <p:txBody>
              <a:bodyPr/>
              <a:lstStyle/>
              <a:p>
                <a:endParaRPr lang="zh-CN" altLang="en-US"/>
              </a:p>
            </p:txBody>
          </p:sp>
          <p:sp>
            <p:nvSpPr>
              <p:cNvPr id="19" name="Freeform 40"/>
              <p:cNvSpPr>
                <a:spLocks/>
              </p:cNvSpPr>
              <p:nvPr/>
            </p:nvSpPr>
            <p:spPr bwMode="auto">
              <a:xfrm>
                <a:off x="1429" y="482"/>
                <a:ext cx="695" cy="693"/>
              </a:xfrm>
              <a:custGeom>
                <a:avLst/>
                <a:gdLst>
                  <a:gd name="T0" fmla="*/ 0 w 594"/>
                  <a:gd name="T1" fmla="*/ 0 h 606"/>
                  <a:gd name="T2" fmla="*/ 128 w 594"/>
                  <a:gd name="T3" fmla="*/ 505 h 606"/>
                  <a:gd name="T4" fmla="*/ 594 w 594"/>
                  <a:gd name="T5" fmla="*/ 606 h 606"/>
                  <a:gd name="T6" fmla="*/ 0 60000 65536"/>
                  <a:gd name="T7" fmla="*/ 0 60000 65536"/>
                  <a:gd name="T8" fmla="*/ 0 60000 65536"/>
                  <a:gd name="T9" fmla="*/ 0 w 594"/>
                  <a:gd name="T10" fmla="*/ 0 h 606"/>
                  <a:gd name="T11" fmla="*/ 594 w 594"/>
                  <a:gd name="T12" fmla="*/ 606 h 606"/>
                </a:gdLst>
                <a:ahLst/>
                <a:cxnLst>
                  <a:cxn ang="T6">
                    <a:pos x="T0" y="T1"/>
                  </a:cxn>
                  <a:cxn ang="T7">
                    <a:pos x="T2" y="T3"/>
                  </a:cxn>
                  <a:cxn ang="T8">
                    <a:pos x="T4" y="T5"/>
                  </a:cxn>
                </a:cxnLst>
                <a:rect l="T9" t="T10" r="T11" b="T12"/>
                <a:pathLst>
                  <a:path w="594" h="606">
                    <a:moveTo>
                      <a:pt x="0" y="0"/>
                    </a:moveTo>
                    <a:cubicBezTo>
                      <a:pt x="21" y="84"/>
                      <a:pt x="29" y="404"/>
                      <a:pt x="128" y="505"/>
                    </a:cubicBezTo>
                    <a:cubicBezTo>
                      <a:pt x="227" y="606"/>
                      <a:pt x="497" y="585"/>
                      <a:pt x="594" y="606"/>
                    </a:cubicBezTo>
                  </a:path>
                </a:pathLst>
              </a:custGeom>
              <a:noFill/>
              <a:ln w="38100">
                <a:solidFill>
                  <a:srgbClr val="FF00FF"/>
                </a:solidFill>
                <a:round/>
                <a:headEnd/>
                <a:tailEnd/>
              </a:ln>
            </p:spPr>
            <p:txBody>
              <a:bodyPr/>
              <a:lstStyle/>
              <a:p>
                <a:endParaRPr lang="zh-CN" altLang="en-US"/>
              </a:p>
            </p:txBody>
          </p:sp>
          <p:graphicFrame>
            <p:nvGraphicFramePr>
              <p:cNvPr id="20" name="Object 11"/>
              <p:cNvGraphicFramePr>
                <a:graphicFrameLocks noChangeAspect="1"/>
              </p:cNvGraphicFramePr>
              <p:nvPr/>
            </p:nvGraphicFramePr>
            <p:xfrm>
              <a:off x="1645" y="346"/>
              <a:ext cx="622" cy="608"/>
            </p:xfrm>
            <a:graphic>
              <a:graphicData uri="http://schemas.openxmlformats.org/presentationml/2006/ole">
                <p:oleObj spid="_x0000_s44035" name="Equation" r:id="rId5" imgW="9448800" imgH="9448800" progId="Equation.DSMT4">
                  <p:embed/>
                </p:oleObj>
              </a:graphicData>
            </a:graphic>
          </p:graphicFrame>
        </p:grpSp>
        <p:sp>
          <p:nvSpPr>
            <p:cNvPr id="10" name="Text Box 42"/>
            <p:cNvSpPr txBox="1">
              <a:spLocks noChangeArrowheads="1"/>
            </p:cNvSpPr>
            <p:nvPr/>
          </p:nvSpPr>
          <p:spPr bwMode="auto">
            <a:xfrm>
              <a:off x="905" y="871"/>
              <a:ext cx="229" cy="330"/>
            </a:xfrm>
            <a:prstGeom prst="rect">
              <a:avLst/>
            </a:prstGeom>
            <a:noFill/>
            <a:ln w="9525">
              <a:noFill/>
              <a:miter lim="800000"/>
              <a:headEnd/>
              <a:tailEnd/>
            </a:ln>
          </p:spPr>
          <p:txBody>
            <a:bodyPr wrap="none">
              <a:spAutoFit/>
            </a:bodyPr>
            <a:lstStyle/>
            <a:p>
              <a:pPr eaLnBrk="0" hangingPunct="0"/>
              <a:r>
                <a:rPr lang="en-US" altLang="zh-CN" sz="2800" i="1" dirty="0">
                  <a:solidFill>
                    <a:schemeClr val="tx1"/>
                  </a:solidFill>
                </a:rPr>
                <a:t>y</a:t>
              </a:r>
            </a:p>
          </p:txBody>
        </p:sp>
      </p:grpSp>
      <p:grpSp>
        <p:nvGrpSpPr>
          <p:cNvPr id="21" name="Group 57"/>
          <p:cNvGrpSpPr>
            <a:grpSpLocks/>
          </p:cNvGrpSpPr>
          <p:nvPr/>
        </p:nvGrpSpPr>
        <p:grpSpPr bwMode="auto">
          <a:xfrm>
            <a:off x="2123728" y="3429000"/>
            <a:ext cx="6227754" cy="1082375"/>
            <a:chOff x="1056" y="2160"/>
            <a:chExt cx="3398" cy="480"/>
          </a:xfrm>
        </p:grpSpPr>
        <p:graphicFrame>
          <p:nvGraphicFramePr>
            <p:cNvPr id="22" name="Object 10"/>
            <p:cNvGraphicFramePr>
              <a:graphicFrameLocks noChangeAspect="1"/>
            </p:cNvGraphicFramePr>
            <p:nvPr/>
          </p:nvGraphicFramePr>
          <p:xfrm>
            <a:off x="1056" y="2160"/>
            <a:ext cx="1776" cy="479"/>
          </p:xfrm>
          <a:graphic>
            <a:graphicData uri="http://schemas.openxmlformats.org/presentationml/2006/ole">
              <p:oleObj spid="_x0000_s44036" name="Equation" r:id="rId6" imgW="35052000" imgH="9448800" progId="Equation.DSMT4">
                <p:embed/>
              </p:oleObj>
            </a:graphicData>
          </a:graphic>
        </p:graphicFrame>
        <p:sp>
          <p:nvSpPr>
            <p:cNvPr id="23" name="Rectangle 44"/>
            <p:cNvSpPr>
              <a:spLocks noChangeArrowheads="1"/>
            </p:cNvSpPr>
            <p:nvPr/>
          </p:nvSpPr>
          <p:spPr bwMode="auto">
            <a:xfrm>
              <a:off x="2894" y="2352"/>
              <a:ext cx="1560" cy="288"/>
            </a:xfrm>
            <a:prstGeom prst="rect">
              <a:avLst/>
            </a:prstGeom>
            <a:noFill/>
            <a:ln w="9525">
              <a:noFill/>
              <a:miter lim="800000"/>
              <a:headEnd/>
              <a:tailEnd/>
            </a:ln>
          </p:spPr>
          <p:txBody>
            <a:bodyPr wrap="none">
              <a:spAutoFit/>
            </a:bodyPr>
            <a:lstStyle/>
            <a:p>
              <a:pPr eaLnBrk="0" hangingPunct="0"/>
              <a:r>
                <a:rPr lang="en-US" altLang="zh-CN" dirty="0">
                  <a:ea typeface="方正姚体" pitchFamily="2" charset="-122"/>
                </a:rPr>
                <a:t>_____________ </a:t>
              </a:r>
            </a:p>
          </p:txBody>
        </p:sp>
      </p:grpSp>
      <p:graphicFrame>
        <p:nvGraphicFramePr>
          <p:cNvPr id="24" name="Object 3"/>
          <p:cNvGraphicFramePr>
            <a:graphicFrameLocks noChangeAspect="1"/>
          </p:cNvGraphicFramePr>
          <p:nvPr/>
        </p:nvGraphicFramePr>
        <p:xfrm>
          <a:off x="5360243" y="3714477"/>
          <a:ext cx="1152525" cy="431800"/>
        </p:xfrm>
        <a:graphic>
          <a:graphicData uri="http://schemas.openxmlformats.org/presentationml/2006/ole">
            <p:oleObj spid="_x0000_s44037" name="Equation" r:id="rId7" imgW="11277600" imgH="4876800" progId="Equation.DSMT4">
              <p:embed/>
            </p:oleObj>
          </a:graphicData>
        </a:graphic>
      </p:graphicFrame>
      <p:graphicFrame>
        <p:nvGraphicFramePr>
          <p:cNvPr id="25" name="Object 4"/>
          <p:cNvGraphicFramePr>
            <a:graphicFrameLocks noChangeAspect="1"/>
          </p:cNvGraphicFramePr>
          <p:nvPr/>
        </p:nvGraphicFramePr>
        <p:xfrm>
          <a:off x="6731843" y="3717280"/>
          <a:ext cx="1152525" cy="431800"/>
        </p:xfrm>
        <a:graphic>
          <a:graphicData uri="http://schemas.openxmlformats.org/presentationml/2006/ole">
            <p:oleObj spid="_x0000_s44038" name="Equation" r:id="rId8" imgW="11277600" imgH="4876800" progId="Equation.DSMT4">
              <p:embed/>
            </p:oleObj>
          </a:graphicData>
        </a:graphic>
      </p:graphicFrame>
      <p:sp>
        <p:nvSpPr>
          <p:cNvPr id="26" name="Text Box 54"/>
          <p:cNvSpPr txBox="1">
            <a:spLocks noChangeArrowheads="1"/>
          </p:cNvSpPr>
          <p:nvPr/>
        </p:nvSpPr>
        <p:spPr bwMode="auto">
          <a:xfrm>
            <a:off x="6503243" y="3835896"/>
            <a:ext cx="268288" cy="457200"/>
          </a:xfrm>
          <a:prstGeom prst="rect">
            <a:avLst/>
          </a:prstGeom>
          <a:noFill/>
          <a:ln w="9525">
            <a:noFill/>
            <a:miter lim="800000"/>
            <a:headEnd/>
            <a:tailEnd/>
          </a:ln>
        </p:spPr>
        <p:txBody>
          <a:bodyPr wrap="none">
            <a:spAutoFit/>
          </a:bodyPr>
          <a:lstStyle/>
          <a:p>
            <a:pPr eaLnBrk="0" hangingPunct="0"/>
            <a:r>
              <a:rPr lang="en-US" altLang="zh-CN" dirty="0">
                <a:solidFill>
                  <a:srgbClr val="000099"/>
                </a:solidFill>
                <a:ea typeface="方正姚体" pitchFamily="2" charset="-122"/>
              </a:rPr>
              <a:t>,</a:t>
            </a:r>
          </a:p>
        </p:txBody>
      </p:sp>
      <p:sp>
        <p:nvSpPr>
          <p:cNvPr id="27" name="矩形 26"/>
          <p:cNvSpPr/>
          <p:nvPr/>
        </p:nvSpPr>
        <p:spPr>
          <a:xfrm>
            <a:off x="216024" y="4725144"/>
            <a:ext cx="8748464" cy="1754326"/>
          </a:xfrm>
          <a:prstGeom prst="rect">
            <a:avLst/>
          </a:prstGeom>
        </p:spPr>
        <p:txBody>
          <a:bodyPr wrap="square">
            <a:spAutoFit/>
          </a:bodyPr>
          <a:lstStyle/>
          <a:p>
            <a:pPr algn="just">
              <a:lnSpc>
                <a:spcPct val="150000"/>
              </a:lnSpc>
              <a:spcAft>
                <a:spcPts val="0"/>
              </a:spcAft>
              <a:tabLst>
                <a:tab pos="2340610" algn="l"/>
              </a:tabLst>
            </a:pPr>
            <a:r>
              <a:rPr lang="en-US" altLang="zh-CN" sz="2400" b="1" kern="100" dirty="0" smtClean="0">
                <a:latin typeface="宋体"/>
                <a:ea typeface="楷体_GB2312"/>
                <a:cs typeface="Times New Roman"/>
              </a:rPr>
              <a:t>1</a:t>
            </a:r>
            <a:r>
              <a:rPr lang="zh-CN" altLang="en-US" sz="2400" b="1" kern="100" dirty="0" smtClean="0">
                <a:latin typeface="宋体"/>
                <a:ea typeface="楷体_GB2312"/>
                <a:cs typeface="Times New Roman"/>
              </a:rPr>
              <a:t>、</a:t>
            </a:r>
            <a:r>
              <a:rPr lang="zh-CN" altLang="zh-CN" sz="2400" b="1" kern="100" dirty="0" smtClean="0">
                <a:latin typeface="宋体"/>
                <a:ea typeface="楷体_GB2312"/>
                <a:cs typeface="Times New Roman"/>
              </a:rPr>
              <a:t>定义中</a:t>
            </a:r>
            <a:r>
              <a:rPr lang="en-US" altLang="zh-CN" sz="2400" b="1" i="1" kern="100" dirty="0" smtClean="0">
                <a:latin typeface="宋体"/>
                <a:ea typeface="楷体_GB2312"/>
                <a:cs typeface="Times New Roman"/>
              </a:rPr>
              <a:t>x</a:t>
            </a:r>
            <a:r>
              <a:rPr lang="en-US" altLang="zh-CN" sz="2400" b="1" kern="100" baseline="-25000" dirty="0" smtClean="0">
                <a:latin typeface="宋体"/>
                <a:ea typeface="楷体_GB2312"/>
                <a:cs typeface="Times New Roman"/>
              </a:rPr>
              <a:t>1</a:t>
            </a:r>
            <a:r>
              <a:rPr lang="zh-CN" altLang="zh-CN" sz="2400" b="1" kern="100" dirty="0" smtClean="0">
                <a:latin typeface="宋体"/>
                <a:ea typeface="楷体_GB2312"/>
                <a:cs typeface="Times New Roman"/>
              </a:rPr>
              <a:t>，</a:t>
            </a:r>
            <a:r>
              <a:rPr lang="en-US" altLang="zh-CN" sz="2400" b="1" i="1" kern="100" dirty="0" smtClean="0">
                <a:latin typeface="宋体"/>
                <a:ea typeface="楷体_GB2312"/>
                <a:cs typeface="Times New Roman"/>
              </a:rPr>
              <a:t>x</a:t>
            </a:r>
            <a:r>
              <a:rPr lang="en-US" altLang="zh-CN" sz="2400" b="1" kern="100" baseline="-25000" dirty="0" smtClean="0">
                <a:latin typeface="宋体"/>
                <a:ea typeface="楷体_GB2312"/>
                <a:cs typeface="Times New Roman"/>
              </a:rPr>
              <a:t>2</a:t>
            </a:r>
            <a:r>
              <a:rPr lang="zh-CN" altLang="zh-CN" sz="2400" b="1" kern="100" dirty="0" smtClean="0">
                <a:latin typeface="宋体"/>
                <a:ea typeface="楷体_GB2312"/>
                <a:cs typeface="Times New Roman"/>
              </a:rPr>
              <a:t>的三个特征：①任意性：定义中“任意”二字不能去掉，应用时不能以特殊代替一般；②有大小；③同区间</a:t>
            </a:r>
            <a:endParaRPr lang="en-US" altLang="zh-CN" sz="2400" b="1" kern="100" dirty="0" smtClean="0">
              <a:latin typeface="宋体"/>
              <a:ea typeface="楷体_GB2312"/>
              <a:cs typeface="Times New Roman"/>
            </a:endParaRPr>
          </a:p>
          <a:p>
            <a:pPr algn="just">
              <a:lnSpc>
                <a:spcPct val="150000"/>
              </a:lnSpc>
              <a:spcAft>
                <a:spcPts val="0"/>
              </a:spcAft>
              <a:tabLst>
                <a:tab pos="2340610" algn="l"/>
              </a:tabLst>
            </a:pPr>
            <a:r>
              <a:rPr lang="en-US" altLang="zh-CN" sz="2400" b="1" kern="100" dirty="0" smtClean="0">
                <a:latin typeface="宋体"/>
                <a:ea typeface="楷体_GB2312"/>
                <a:cs typeface="Times New Roman"/>
              </a:rPr>
              <a:t>2</a:t>
            </a:r>
            <a:r>
              <a:rPr lang="zh-CN" altLang="en-US" sz="2400" b="1" kern="100" dirty="0" smtClean="0">
                <a:latin typeface="宋体"/>
                <a:ea typeface="楷体_GB2312"/>
                <a:cs typeface="Times New Roman"/>
              </a:rPr>
              <a:t>、</a:t>
            </a:r>
            <a:r>
              <a:rPr lang="zh-CN" altLang="en-US" sz="2400" b="1" dirty="0" smtClean="0">
                <a:latin typeface="Times New Roman" pitchFamily="18" charset="0"/>
                <a:ea typeface="华文细黑"/>
              </a:rPr>
              <a:t>多个单调区间用“，”或“和”隔开</a:t>
            </a:r>
            <a:endParaRPr lang="zh-CN" altLang="zh-CN" sz="2400" b="1" kern="100" dirty="0">
              <a:latin typeface="宋体"/>
              <a:cs typeface="Courier New"/>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ox(in)">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utoUpdateAnimBg="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21" descr="estrella_fugaz"/>
          <p:cNvPicPr preferRelativeResize="0">
            <a:picLocks noChangeArrowheads="1"/>
          </p:cNvPicPr>
          <p:nvPr/>
        </p:nvPicPr>
        <p:blipFill>
          <a:blip r:embed="rId2" cstate="print"/>
          <a:srcRect/>
          <a:stretch>
            <a:fillRect/>
          </a:stretch>
        </p:blipFill>
        <p:spPr bwMode="auto">
          <a:xfrm>
            <a:off x="7057670" y="5127698"/>
            <a:ext cx="1525587" cy="1525587"/>
          </a:xfrm>
          <a:prstGeom prst="rect">
            <a:avLst/>
          </a:prstGeom>
          <a:noFill/>
          <a:ln w="9525" cap="flat" algn="ctr">
            <a:noFill/>
            <a:prstDash val="solid"/>
            <a:miter lim="800000"/>
            <a:headEnd type="none" w="med" len="med"/>
            <a:tailEnd type="none" w="med" len="med"/>
          </a:ln>
          <a:effectLst/>
        </p:spPr>
      </p:pic>
      <p:sp>
        <p:nvSpPr>
          <p:cNvPr id="3" name="圆角矩形 2"/>
          <p:cNvSpPr/>
          <p:nvPr/>
        </p:nvSpPr>
        <p:spPr>
          <a:xfrm>
            <a:off x="0" y="0"/>
            <a:ext cx="2853214" cy="876935"/>
          </a:xfrm>
          <a:prstGeom prst="round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0610" y="119544"/>
            <a:ext cx="2723198" cy="645160"/>
          </a:xfrm>
          <a:prstGeom prst="rect">
            <a:avLst/>
          </a:prstGeom>
          <a:noFill/>
        </p:spPr>
        <p:txBody>
          <a:bodyPr wrap="square" lIns="91440" tIns="45720" rIns="91440" bIns="45720">
            <a:spAutoFit/>
          </a:bodyPr>
          <a:lstStyle/>
          <a:p>
            <a:pPr algn="ctr"/>
            <a:r>
              <a:rPr lang="zh-CN" alt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尝试与发现</a:t>
            </a:r>
            <a:endParaRPr lang="zh-CN" alt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圆角矩形 5"/>
          <p:cNvSpPr/>
          <p:nvPr/>
        </p:nvSpPr>
        <p:spPr>
          <a:xfrm>
            <a:off x="0" y="980728"/>
            <a:ext cx="9143999" cy="58772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800"/>
              <a:t>       </a:t>
            </a:r>
            <a:endParaRPr lang="zh-CN" altLang="en-US" sz="2800"/>
          </a:p>
        </p:txBody>
      </p:sp>
      <p:sp>
        <p:nvSpPr>
          <p:cNvPr id="2" name="文本框 1"/>
          <p:cNvSpPr txBox="1"/>
          <p:nvPr/>
        </p:nvSpPr>
        <p:spPr>
          <a:xfrm>
            <a:off x="323528" y="1052736"/>
            <a:ext cx="8335705" cy="1383665"/>
          </a:xfrm>
          <a:prstGeom prst="rect">
            <a:avLst/>
          </a:prstGeom>
          <a:noFill/>
        </p:spPr>
        <p:txBody>
          <a:bodyPr wrap="square" rtlCol="0">
            <a:spAutoFit/>
          </a:bodyPr>
          <a:lstStyle/>
          <a:p>
            <a:r>
              <a:rPr lang="en-US" altLang="zh-CN" sz="2800" dirty="0"/>
              <a:t>       </a:t>
            </a:r>
            <a:r>
              <a:rPr sz="2800" dirty="0"/>
              <a:t>如下图所示的函数y=f（x），在[-6，-4]上是增函数，在[-4，-2]上是减函数，在[-2，1]上是      函数，在[1，3]上是     函数，在[3，6]上是     函数.</a:t>
            </a:r>
          </a:p>
        </p:txBody>
      </p:sp>
      <p:pic>
        <p:nvPicPr>
          <p:cNvPr id="23" name="图片 25"/>
          <p:cNvPicPr>
            <a:picLocks noChangeAspect="1"/>
          </p:cNvPicPr>
          <p:nvPr/>
        </p:nvPicPr>
        <p:blipFill>
          <a:blip r:embed="rId3" cstate="print"/>
          <a:stretch>
            <a:fillRect/>
          </a:stretch>
        </p:blipFill>
        <p:spPr>
          <a:xfrm>
            <a:off x="1331640" y="2924944"/>
            <a:ext cx="6048672" cy="3168352"/>
          </a:xfrm>
          <a:prstGeom prst="rect">
            <a:avLst/>
          </a:prstGeom>
          <a:noFill/>
          <a:ln>
            <a:noFill/>
          </a:ln>
        </p:spPr>
      </p:pic>
      <p:sp>
        <p:nvSpPr>
          <p:cNvPr id="7" name="文本框 6"/>
          <p:cNvSpPr txBox="1"/>
          <p:nvPr/>
        </p:nvSpPr>
        <p:spPr>
          <a:xfrm>
            <a:off x="7020272" y="1556792"/>
            <a:ext cx="312420" cy="521970"/>
          </a:xfrm>
          <a:prstGeom prst="rect">
            <a:avLst/>
          </a:prstGeom>
          <a:noFill/>
        </p:spPr>
        <p:txBody>
          <a:bodyPr wrap="square" rtlCol="0">
            <a:spAutoFit/>
          </a:bodyPr>
          <a:lstStyle/>
          <a:p>
            <a:r>
              <a:rPr lang="zh-CN" altLang="en-US" sz="2800" dirty="0">
                <a:solidFill>
                  <a:srgbClr val="FF0000"/>
                </a:solidFill>
              </a:rPr>
              <a:t>增</a:t>
            </a:r>
          </a:p>
        </p:txBody>
      </p:sp>
      <p:sp>
        <p:nvSpPr>
          <p:cNvPr id="8" name="文本框 7"/>
          <p:cNvSpPr txBox="1"/>
          <p:nvPr/>
        </p:nvSpPr>
        <p:spPr>
          <a:xfrm>
            <a:off x="2406040" y="1916832"/>
            <a:ext cx="365760" cy="954107"/>
          </a:xfrm>
          <a:prstGeom prst="rect">
            <a:avLst/>
          </a:prstGeom>
          <a:noFill/>
        </p:spPr>
        <p:txBody>
          <a:bodyPr wrap="square" rtlCol="0">
            <a:spAutoFit/>
          </a:bodyPr>
          <a:lstStyle/>
          <a:p>
            <a:r>
              <a:rPr lang="zh-CN" altLang="en-US" sz="2800" dirty="0">
                <a:solidFill>
                  <a:srgbClr val="FF0000"/>
                </a:solidFill>
              </a:rPr>
              <a:t>减</a:t>
            </a:r>
            <a:r>
              <a:rPr lang="zh-CN" altLang="en-US" sz="2800" dirty="0"/>
              <a:t>  </a:t>
            </a:r>
          </a:p>
        </p:txBody>
      </p:sp>
      <p:sp>
        <p:nvSpPr>
          <p:cNvPr id="9" name="文本框 8"/>
          <p:cNvSpPr txBox="1"/>
          <p:nvPr/>
        </p:nvSpPr>
        <p:spPr>
          <a:xfrm>
            <a:off x="5934908" y="1916832"/>
            <a:ext cx="365284" cy="521970"/>
          </a:xfrm>
          <a:prstGeom prst="rect">
            <a:avLst/>
          </a:prstGeom>
          <a:noFill/>
        </p:spPr>
        <p:txBody>
          <a:bodyPr wrap="square" rtlCol="0">
            <a:spAutoFit/>
          </a:bodyPr>
          <a:lstStyle/>
          <a:p>
            <a:r>
              <a:rPr lang="zh-CN" altLang="en-US" sz="2800" dirty="0">
                <a:solidFill>
                  <a:srgbClr val="FF0000"/>
                </a:solidFill>
              </a:rPr>
              <a:t>增</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21" descr="estrella_fugaz"/>
          <p:cNvPicPr preferRelativeResize="0">
            <a:picLocks noChangeArrowheads="1"/>
          </p:cNvPicPr>
          <p:nvPr/>
        </p:nvPicPr>
        <p:blipFill>
          <a:blip r:embed="rId3" cstate="print"/>
          <a:srcRect/>
          <a:stretch>
            <a:fillRect/>
          </a:stretch>
        </p:blipFill>
        <p:spPr bwMode="auto">
          <a:xfrm>
            <a:off x="7057670" y="5127698"/>
            <a:ext cx="1525587" cy="1525587"/>
          </a:xfrm>
          <a:prstGeom prst="rect">
            <a:avLst/>
          </a:prstGeom>
          <a:noFill/>
          <a:ln w="9525" cap="flat" algn="ctr">
            <a:noFill/>
            <a:prstDash val="solid"/>
            <a:miter lim="800000"/>
            <a:headEnd type="none" w="med" len="med"/>
            <a:tailEnd type="none" w="med" len="med"/>
          </a:ln>
          <a:effectLst/>
        </p:spPr>
      </p:pic>
      <p:sp>
        <p:nvSpPr>
          <p:cNvPr id="3" name="圆角矩形 2"/>
          <p:cNvSpPr/>
          <p:nvPr/>
        </p:nvSpPr>
        <p:spPr>
          <a:xfrm>
            <a:off x="0" y="0"/>
            <a:ext cx="2853214" cy="876935"/>
          </a:xfrm>
          <a:prstGeom prst="round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0610" y="119544"/>
            <a:ext cx="2723198" cy="645160"/>
          </a:xfrm>
          <a:prstGeom prst="rect">
            <a:avLst/>
          </a:prstGeom>
          <a:noFill/>
        </p:spPr>
        <p:txBody>
          <a:bodyPr wrap="square" lIns="91440" tIns="45720" rIns="91440" bIns="45720">
            <a:spAutoFit/>
          </a:bodyPr>
          <a:lstStyle/>
          <a:p>
            <a:pPr algn="ctr"/>
            <a:r>
              <a:rPr lang="zh-CN" alt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练一练   </a:t>
            </a:r>
            <a:r>
              <a:rPr lang="en-US" altLang="zh-CN"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endParaRPr lang="zh-CN" alt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圆角矩形 5"/>
          <p:cNvSpPr/>
          <p:nvPr/>
        </p:nvSpPr>
        <p:spPr>
          <a:xfrm>
            <a:off x="0" y="980728"/>
            <a:ext cx="9143999" cy="58772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800"/>
              <a:t>       </a:t>
            </a:r>
            <a:endParaRPr lang="zh-CN" altLang="en-US" sz="2800"/>
          </a:p>
        </p:txBody>
      </p:sp>
      <p:sp>
        <p:nvSpPr>
          <p:cNvPr id="8" name="文本框 7"/>
          <p:cNvSpPr txBox="1"/>
          <p:nvPr/>
        </p:nvSpPr>
        <p:spPr>
          <a:xfrm>
            <a:off x="2406040" y="1916832"/>
            <a:ext cx="365760" cy="523220"/>
          </a:xfrm>
          <a:prstGeom prst="rect">
            <a:avLst/>
          </a:prstGeom>
          <a:noFill/>
        </p:spPr>
        <p:txBody>
          <a:bodyPr wrap="square" rtlCol="0">
            <a:spAutoFit/>
          </a:bodyPr>
          <a:lstStyle/>
          <a:p>
            <a:r>
              <a:rPr lang="zh-CN" altLang="en-US" sz="2800" dirty="0" smtClean="0"/>
              <a:t>  </a:t>
            </a:r>
            <a:endParaRPr lang="zh-CN" altLang="en-US" sz="2800" dirty="0"/>
          </a:p>
        </p:txBody>
      </p:sp>
      <p:sp>
        <p:nvSpPr>
          <p:cNvPr id="61442" name="Rectangle 2"/>
          <p:cNvSpPr>
            <a:spLocks noChangeArrowheads="1"/>
          </p:cNvSpPr>
          <p:nvPr/>
        </p:nvSpPr>
        <p:spPr bwMode="auto">
          <a:xfrm>
            <a:off x="467544" y="1196752"/>
            <a:ext cx="5495415"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39975"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已知函数</a:t>
            </a: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f</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x</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a:t>
            </a: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x</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x</a:t>
            </a:r>
            <a:r>
              <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R.</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1443" name="Rectangle 3"/>
          <p:cNvSpPr>
            <a:spLocks noChangeArrowheads="1"/>
          </p:cNvSpPr>
          <p:nvPr/>
        </p:nvSpPr>
        <p:spPr bwMode="auto">
          <a:xfrm>
            <a:off x="323528" y="1872407"/>
            <a:ext cx="5293437"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39975" algn="l"/>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将函数写成分段函数的形式；</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画出函数的图像；</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根据图像写出它的单调区间</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61444" name="图片 8" descr="说明: S201"/>
          <p:cNvPicPr>
            <a:picLocks noChangeAspect="1" noChangeArrowheads="1"/>
          </p:cNvPicPr>
          <p:nvPr/>
        </p:nvPicPr>
        <p:blipFill>
          <a:blip r:embed="rId4" cstate="print"/>
          <a:srcRect/>
          <a:stretch>
            <a:fillRect/>
          </a:stretch>
        </p:blipFill>
        <p:spPr bwMode="auto">
          <a:xfrm>
            <a:off x="1691681" y="3267621"/>
            <a:ext cx="5256584" cy="34438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1442"/>
                                        </p:tgtEl>
                                        <p:attrNameLst>
                                          <p:attrName>style.visibility</p:attrName>
                                        </p:attrNameLst>
                                      </p:cBhvr>
                                      <p:to>
                                        <p:strVal val="visible"/>
                                      </p:to>
                                    </p:set>
                                    <p:animEffect transition="in" filter="fade">
                                      <p:cBhvr>
                                        <p:cTn id="13" dur="2000"/>
                                        <p:tgtEl>
                                          <p:spTgt spid="6144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1444"/>
                                        </p:tgtEl>
                                        <p:attrNameLst>
                                          <p:attrName>style.visibility</p:attrName>
                                        </p:attrNameLst>
                                      </p:cBhvr>
                                      <p:to>
                                        <p:strVal val="visible"/>
                                      </p:to>
                                    </p:set>
                                    <p:animEffect transition="in" filter="blinds(horizontal)">
                                      <p:cBhvr>
                                        <p:cTn id="18"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14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Diagram 6"/>
          <p:cNvSpPr>
            <a:spLocks noChangeArrowheads="1"/>
          </p:cNvSpPr>
          <p:nvPr/>
        </p:nvSpPr>
        <p:spPr bwMode="auto">
          <a:xfrm>
            <a:off x="0" y="548680"/>
            <a:ext cx="9144000" cy="6309320"/>
          </a:xfrm>
          <a:prstGeom prst="rect">
            <a:avLst/>
          </a:prstGeom>
          <a:noFill/>
          <a:ln w="9525">
            <a:solidFill>
              <a:srgbClr val="000000"/>
            </a:solidFill>
            <a:miter lim="800000"/>
            <a:headEnd/>
            <a:tailEnd/>
          </a:ln>
        </p:spPr>
        <p:txBody>
          <a:bodyPr/>
          <a:lstStyle/>
          <a:p>
            <a:pPr algn="l"/>
            <a:r>
              <a:rPr lang="zh-CN" altLang="en-US" sz="3200" b="1" dirty="0" smtClean="0">
                <a:solidFill>
                  <a:schemeClr val="tx1"/>
                </a:solidFill>
                <a:latin typeface="宋体" pitchFamily="2" charset="-122"/>
              </a:rPr>
              <a:t> </a:t>
            </a:r>
            <a:r>
              <a:rPr lang="zh-CN" altLang="en-US" sz="3200" b="1" dirty="0">
                <a:solidFill>
                  <a:schemeClr val="tx1"/>
                </a:solidFill>
                <a:latin typeface="宋体" pitchFamily="2" charset="-122"/>
              </a:rPr>
              <a:t>用定义证明</a:t>
            </a:r>
            <a:r>
              <a:rPr lang="en-US" altLang="zh-CN" sz="3200" b="1" dirty="0">
                <a:solidFill>
                  <a:schemeClr val="tx1"/>
                </a:solidFill>
                <a:latin typeface="宋体" pitchFamily="2" charset="-122"/>
              </a:rPr>
              <a:t>:</a:t>
            </a:r>
            <a:r>
              <a:rPr lang="zh-CN" altLang="en-US" sz="3200" b="1" dirty="0">
                <a:solidFill>
                  <a:schemeClr val="tx1"/>
                </a:solidFill>
                <a:latin typeface="宋体" pitchFamily="2" charset="-122"/>
              </a:rPr>
              <a:t>函数</a:t>
            </a:r>
            <a:r>
              <a:rPr lang="en-US" altLang="zh-CN" sz="3200" b="1" i="1" dirty="0">
                <a:solidFill>
                  <a:schemeClr val="tx1"/>
                </a:solidFill>
                <a:latin typeface="Times New Roman" pitchFamily="18" charset="0"/>
              </a:rPr>
              <a:t>f</a:t>
            </a:r>
            <a:r>
              <a:rPr lang="en-US" altLang="zh-CN" sz="3200" b="1" dirty="0">
                <a:solidFill>
                  <a:schemeClr val="tx1"/>
                </a:solidFill>
                <a:latin typeface="宋体" pitchFamily="2" charset="-122"/>
              </a:rPr>
              <a:t>(</a:t>
            </a:r>
            <a:r>
              <a:rPr lang="en-US" altLang="zh-CN" sz="3200" b="1" i="1" dirty="0">
                <a:solidFill>
                  <a:schemeClr val="tx1"/>
                </a:solidFill>
                <a:latin typeface="Times New Roman" pitchFamily="18" charset="0"/>
              </a:rPr>
              <a:t>x</a:t>
            </a:r>
            <a:r>
              <a:rPr lang="en-US" altLang="zh-CN" sz="3200" b="1" dirty="0">
                <a:solidFill>
                  <a:schemeClr val="tx1"/>
                </a:solidFill>
                <a:latin typeface="宋体" pitchFamily="2" charset="-122"/>
              </a:rPr>
              <a:t>)=2</a:t>
            </a:r>
            <a:r>
              <a:rPr lang="en-US" altLang="zh-CN" sz="3200" b="1" i="1" dirty="0">
                <a:solidFill>
                  <a:schemeClr val="tx1"/>
                </a:solidFill>
                <a:latin typeface="Times New Roman" pitchFamily="18" charset="0"/>
              </a:rPr>
              <a:t>x</a:t>
            </a:r>
            <a:r>
              <a:rPr lang="en-US" altLang="zh-CN" sz="3200" b="1" dirty="0">
                <a:solidFill>
                  <a:schemeClr val="tx1"/>
                </a:solidFill>
                <a:latin typeface="宋体" pitchFamily="2" charset="-122"/>
              </a:rPr>
              <a:t>+1</a:t>
            </a:r>
            <a:r>
              <a:rPr lang="zh-CN" altLang="en-US" sz="3200" b="1" dirty="0">
                <a:solidFill>
                  <a:schemeClr val="tx1"/>
                </a:solidFill>
                <a:latin typeface="宋体" pitchFamily="2" charset="-122"/>
              </a:rPr>
              <a:t>在其定义域上是增函数</a:t>
            </a:r>
            <a:r>
              <a:rPr lang="en-US" altLang="zh-CN" sz="3200" b="1" dirty="0">
                <a:solidFill>
                  <a:schemeClr val="tx1"/>
                </a:solidFill>
                <a:latin typeface="宋体" pitchFamily="2" charset="-122"/>
              </a:rPr>
              <a:t>.</a:t>
            </a:r>
          </a:p>
          <a:p>
            <a:endParaRPr lang="en-US" altLang="zh-CN" sz="3200" b="1" dirty="0">
              <a:latin typeface="仿宋_GB2312" pitchFamily="49" charset="-122"/>
              <a:ea typeface="仿宋_GB2312" pitchFamily="49" charset="-122"/>
            </a:endParaRPr>
          </a:p>
          <a:p>
            <a:endParaRPr lang="en-US" altLang="zh-CN" sz="3200" b="1" dirty="0">
              <a:latin typeface="仿宋_GB2312" pitchFamily="49" charset="-122"/>
              <a:ea typeface="仿宋_GB2312" pitchFamily="49" charset="-122"/>
            </a:endParaRPr>
          </a:p>
          <a:p>
            <a:endParaRPr lang="en-US" altLang="zh-CN" sz="3200" b="1" dirty="0">
              <a:latin typeface="仿宋_GB2312" pitchFamily="49" charset="-122"/>
              <a:ea typeface="仿宋_GB2312" pitchFamily="49" charset="-122"/>
            </a:endParaRPr>
          </a:p>
          <a:p>
            <a:endParaRPr lang="zh-CN" altLang="en-US" sz="3200" b="1" dirty="0"/>
          </a:p>
        </p:txBody>
      </p:sp>
      <p:sp>
        <p:nvSpPr>
          <p:cNvPr id="29703" name="Text Box 8"/>
          <p:cNvSpPr txBox="1">
            <a:spLocks noChangeArrowheads="1"/>
          </p:cNvSpPr>
          <p:nvPr/>
        </p:nvSpPr>
        <p:spPr bwMode="auto">
          <a:xfrm>
            <a:off x="179512" y="1700808"/>
            <a:ext cx="7011988" cy="523220"/>
          </a:xfrm>
          <a:prstGeom prst="rect">
            <a:avLst/>
          </a:prstGeom>
          <a:noFill/>
          <a:ln w="9525">
            <a:noFill/>
            <a:miter lim="800000"/>
            <a:headEnd/>
            <a:tailEnd/>
          </a:ln>
        </p:spPr>
        <p:txBody>
          <a:bodyPr>
            <a:spAutoFit/>
          </a:bodyPr>
          <a:lstStyle/>
          <a:p>
            <a:pPr algn="l" eaLnBrk="0" hangingPunct="0">
              <a:spcBef>
                <a:spcPct val="50000"/>
              </a:spcBef>
            </a:pPr>
            <a:r>
              <a:rPr lang="zh-CN" altLang="en-US" sz="2800" b="1" dirty="0">
                <a:solidFill>
                  <a:schemeClr val="tx1"/>
                </a:solidFill>
                <a:latin typeface="Times New Roman" pitchFamily="18" charset="0"/>
              </a:rPr>
              <a:t>证明</a:t>
            </a:r>
            <a:r>
              <a:rPr lang="zh-CN" altLang="en-US" sz="2800" b="1" dirty="0" smtClean="0">
                <a:solidFill>
                  <a:schemeClr val="tx1"/>
                </a:solidFill>
                <a:latin typeface="Times New Roman" pitchFamily="18" charset="0"/>
              </a:rPr>
              <a:t>：任取                   且</a:t>
            </a:r>
            <a:r>
              <a:rPr lang="en-US" altLang="zh-CN" sz="2800" b="1" i="1" dirty="0">
                <a:solidFill>
                  <a:schemeClr val="tx1"/>
                </a:solidFill>
                <a:latin typeface="Times New Roman" pitchFamily="18" charset="0"/>
              </a:rPr>
              <a:t>x</a:t>
            </a:r>
            <a:r>
              <a:rPr lang="en-US" altLang="zh-CN" sz="2800" b="1" baseline="-25000" dirty="0">
                <a:solidFill>
                  <a:schemeClr val="tx1"/>
                </a:solidFill>
                <a:latin typeface="Times New Roman" pitchFamily="18" charset="0"/>
              </a:rPr>
              <a:t>1</a:t>
            </a:r>
            <a:r>
              <a:rPr lang="en-US" altLang="zh-CN" sz="2800" b="1" dirty="0">
                <a:solidFill>
                  <a:schemeClr val="tx1"/>
                </a:solidFill>
                <a:latin typeface="Times New Roman" pitchFamily="18" charset="0"/>
              </a:rPr>
              <a:t>&lt;</a:t>
            </a:r>
            <a:r>
              <a:rPr lang="en-US" altLang="zh-CN" sz="2800" b="1" i="1" dirty="0">
                <a:solidFill>
                  <a:schemeClr val="tx1"/>
                </a:solidFill>
                <a:latin typeface="Times New Roman" pitchFamily="18" charset="0"/>
              </a:rPr>
              <a:t>x</a:t>
            </a:r>
            <a:r>
              <a:rPr lang="en-US" altLang="zh-CN" sz="2800" b="1" baseline="-25000" dirty="0">
                <a:solidFill>
                  <a:schemeClr val="tx1"/>
                </a:solidFill>
                <a:latin typeface="Times New Roman" pitchFamily="18" charset="0"/>
              </a:rPr>
              <a:t>2</a:t>
            </a:r>
            <a:r>
              <a:rPr lang="en-US" altLang="zh-CN" sz="2800" b="1" dirty="0">
                <a:solidFill>
                  <a:schemeClr val="tx1"/>
                </a:solidFill>
                <a:latin typeface="Times New Roman" pitchFamily="18" charset="0"/>
              </a:rPr>
              <a:t>,</a:t>
            </a:r>
            <a:r>
              <a:rPr lang="zh-CN" altLang="en-US" sz="2800" b="1" dirty="0">
                <a:solidFill>
                  <a:schemeClr val="tx1"/>
                </a:solidFill>
                <a:latin typeface="Times New Roman" pitchFamily="18" charset="0"/>
              </a:rPr>
              <a:t>则</a:t>
            </a:r>
            <a:endParaRPr lang="en-US" altLang="zh-CN" sz="2800" b="1" baseline="-25000" dirty="0">
              <a:solidFill>
                <a:schemeClr val="tx1"/>
              </a:solidFill>
              <a:latin typeface="Times New Roman" pitchFamily="18" charset="0"/>
            </a:endParaRPr>
          </a:p>
        </p:txBody>
      </p:sp>
      <p:sp>
        <p:nvSpPr>
          <p:cNvPr id="29705" name="Text Box 9"/>
          <p:cNvSpPr txBox="1">
            <a:spLocks noChangeArrowheads="1"/>
          </p:cNvSpPr>
          <p:nvPr/>
        </p:nvSpPr>
        <p:spPr bwMode="auto">
          <a:xfrm>
            <a:off x="7308304" y="1772816"/>
            <a:ext cx="1152525" cy="641350"/>
          </a:xfrm>
          <a:prstGeom prst="rect">
            <a:avLst/>
          </a:prstGeom>
          <a:noFill/>
          <a:ln w="9525" algn="ctr">
            <a:noFill/>
            <a:miter lim="800000"/>
            <a:headEnd/>
            <a:tailEnd/>
          </a:ln>
        </p:spPr>
        <p:txBody>
          <a:bodyPr>
            <a:spAutoFit/>
          </a:bodyPr>
          <a:lstStyle/>
          <a:p>
            <a:pPr algn="ctr">
              <a:spcBef>
                <a:spcPct val="50000"/>
              </a:spcBef>
              <a:buFont typeface="Arial" pitchFamily="34" charset="0"/>
              <a:buNone/>
            </a:pPr>
            <a:r>
              <a:rPr lang="zh-CN" altLang="en-US" sz="3600" b="1" dirty="0">
                <a:solidFill>
                  <a:srgbClr val="FF0000"/>
                </a:solidFill>
                <a:latin typeface="Calibri" pitchFamily="34" charset="0"/>
                <a:cs typeface="Times New Roman" pitchFamily="18" charset="0"/>
              </a:rPr>
              <a:t>取值</a:t>
            </a:r>
          </a:p>
        </p:txBody>
      </p:sp>
      <p:sp>
        <p:nvSpPr>
          <p:cNvPr id="29706" name="AutoShape 10"/>
          <p:cNvSpPr>
            <a:spLocks noChangeArrowheads="1"/>
          </p:cNvSpPr>
          <p:nvPr/>
        </p:nvSpPr>
        <p:spPr bwMode="auto">
          <a:xfrm>
            <a:off x="6084168" y="1988840"/>
            <a:ext cx="839788" cy="228600"/>
          </a:xfrm>
          <a:prstGeom prst="leftArrow">
            <a:avLst>
              <a:gd name="adj1" fmla="val 50000"/>
              <a:gd name="adj2" fmla="val 91840"/>
            </a:avLst>
          </a:prstGeom>
          <a:solidFill>
            <a:srgbClr val="FF0000"/>
          </a:solidFill>
          <a:ln w="9525">
            <a:noFill/>
            <a:miter lim="800000"/>
            <a:headEnd/>
            <a:tailEnd/>
          </a:ln>
        </p:spPr>
        <p:txBody>
          <a:bodyPr wrap="none" anchor="ctr"/>
          <a:lstStyle/>
          <a:p>
            <a:endParaRPr lang="zh-CN" altLang="en-US"/>
          </a:p>
        </p:txBody>
      </p:sp>
      <p:sp>
        <p:nvSpPr>
          <p:cNvPr id="28682" name="Text Box 11"/>
          <p:cNvSpPr txBox="1">
            <a:spLocks noChangeArrowheads="1"/>
          </p:cNvSpPr>
          <p:nvPr/>
        </p:nvSpPr>
        <p:spPr bwMode="auto">
          <a:xfrm>
            <a:off x="0" y="2636912"/>
            <a:ext cx="7088188" cy="1169551"/>
          </a:xfrm>
          <a:prstGeom prst="rect">
            <a:avLst/>
          </a:prstGeom>
          <a:noFill/>
          <a:ln w="9525">
            <a:noFill/>
            <a:miter lim="800000"/>
            <a:headEnd/>
            <a:tailEnd/>
          </a:ln>
        </p:spPr>
        <p:txBody>
          <a:bodyPr>
            <a:spAutoFit/>
          </a:bodyPr>
          <a:lstStyle/>
          <a:p>
            <a:pPr algn="l">
              <a:spcBef>
                <a:spcPct val="50000"/>
              </a:spcBef>
            </a:pPr>
            <a:r>
              <a:rPr lang="zh-CN" altLang="en-US" sz="2800" b="1" dirty="0" smtClean="0">
                <a:latin typeface="Times New Roman" pitchFamily="18" charset="0"/>
              </a:rPr>
              <a:t>那么，</a:t>
            </a:r>
            <a:r>
              <a:rPr lang="en-US" altLang="zh-CN" sz="2800" b="1" i="1" dirty="0" smtClean="0">
                <a:solidFill>
                  <a:schemeClr val="tx1"/>
                </a:solidFill>
                <a:latin typeface="Times New Roman" pitchFamily="18" charset="0"/>
              </a:rPr>
              <a:t>f</a:t>
            </a:r>
            <a:r>
              <a:rPr lang="en-US" altLang="zh-CN" sz="2800" dirty="0" smtClean="0">
                <a:solidFill>
                  <a:schemeClr val="tx1"/>
                </a:solidFill>
              </a:rPr>
              <a:t>(</a:t>
            </a:r>
            <a:r>
              <a:rPr lang="en-US" altLang="zh-CN" sz="2800" b="1" i="1" dirty="0" smtClean="0">
                <a:solidFill>
                  <a:schemeClr val="tx1"/>
                </a:solidFill>
                <a:latin typeface="Times New Roman" pitchFamily="18" charset="0"/>
              </a:rPr>
              <a:t>x</a:t>
            </a:r>
            <a:r>
              <a:rPr lang="en-US" altLang="zh-CN" sz="2800" baseline="-25000" dirty="0" smtClean="0">
                <a:solidFill>
                  <a:schemeClr val="tx1"/>
                </a:solidFill>
              </a:rPr>
              <a:t>2</a:t>
            </a:r>
            <a:r>
              <a:rPr lang="en-US" altLang="zh-CN" sz="2800" dirty="0" smtClean="0">
                <a:solidFill>
                  <a:schemeClr val="tx1"/>
                </a:solidFill>
              </a:rPr>
              <a:t>)</a:t>
            </a:r>
            <a:r>
              <a:rPr lang="en-US" altLang="zh-CN" sz="2800" dirty="0" smtClean="0">
                <a:solidFill>
                  <a:schemeClr val="tx1"/>
                </a:solidFill>
                <a:latin typeface="宋体" pitchFamily="2" charset="-122"/>
              </a:rPr>
              <a:t>-</a:t>
            </a:r>
            <a:r>
              <a:rPr lang="en-US" altLang="zh-CN" sz="2800" b="1" i="1" dirty="0" smtClean="0">
                <a:solidFill>
                  <a:schemeClr val="tx1"/>
                </a:solidFill>
                <a:latin typeface="Times New Roman" pitchFamily="18" charset="0"/>
              </a:rPr>
              <a:t>f</a:t>
            </a:r>
            <a:r>
              <a:rPr lang="en-US" altLang="zh-CN" sz="2800" dirty="0" smtClean="0">
                <a:solidFill>
                  <a:schemeClr val="tx1"/>
                </a:solidFill>
                <a:latin typeface="宋体" pitchFamily="2" charset="-122"/>
              </a:rPr>
              <a:t>(</a:t>
            </a:r>
            <a:r>
              <a:rPr lang="en-US" altLang="zh-CN" sz="2800" b="1" i="1" dirty="0" smtClean="0">
                <a:solidFill>
                  <a:schemeClr val="tx1"/>
                </a:solidFill>
                <a:latin typeface="Times New Roman" pitchFamily="18" charset="0"/>
              </a:rPr>
              <a:t>x</a:t>
            </a:r>
            <a:r>
              <a:rPr lang="en-US" altLang="zh-CN" sz="2800" baseline="-25000" dirty="0">
                <a:solidFill>
                  <a:schemeClr val="tx1"/>
                </a:solidFill>
                <a:latin typeface="宋体" pitchFamily="2" charset="-122"/>
              </a:rPr>
              <a:t>1</a:t>
            </a:r>
            <a:r>
              <a:rPr lang="en-US" altLang="zh-CN" sz="2800" dirty="0" smtClean="0">
                <a:solidFill>
                  <a:schemeClr val="tx1"/>
                </a:solidFill>
                <a:latin typeface="宋体" pitchFamily="2" charset="-122"/>
              </a:rPr>
              <a:t>)</a:t>
            </a:r>
            <a:endParaRPr lang="en-US" altLang="zh-CN" sz="2800" dirty="0">
              <a:solidFill>
                <a:schemeClr val="tx1"/>
              </a:solidFill>
              <a:latin typeface="宋体" pitchFamily="2" charset="-122"/>
            </a:endParaRPr>
          </a:p>
          <a:p>
            <a:pPr algn="l">
              <a:spcBef>
                <a:spcPct val="50000"/>
              </a:spcBef>
            </a:pPr>
            <a:r>
              <a:rPr lang="en-US" altLang="zh-CN" sz="2800" dirty="0">
                <a:solidFill>
                  <a:schemeClr val="tx1"/>
                </a:solidFill>
                <a:latin typeface="宋体" pitchFamily="2" charset="-122"/>
              </a:rPr>
              <a:t>         =(</a:t>
            </a:r>
            <a:r>
              <a:rPr lang="en-US" altLang="zh-CN" sz="2800" dirty="0" smtClean="0">
                <a:solidFill>
                  <a:schemeClr val="tx1"/>
                </a:solidFill>
                <a:latin typeface="宋体" pitchFamily="2" charset="-122"/>
              </a:rPr>
              <a:t>2</a:t>
            </a:r>
            <a:r>
              <a:rPr lang="en-US" altLang="zh-CN" sz="2800" b="1" i="1" dirty="0" smtClean="0">
                <a:solidFill>
                  <a:schemeClr val="tx1"/>
                </a:solidFill>
                <a:latin typeface="Times New Roman" pitchFamily="18" charset="0"/>
              </a:rPr>
              <a:t>x</a:t>
            </a:r>
            <a:r>
              <a:rPr lang="en-US" altLang="zh-CN" sz="2800" baseline="-25000" dirty="0">
                <a:solidFill>
                  <a:schemeClr val="tx1"/>
                </a:solidFill>
                <a:latin typeface="宋体" pitchFamily="2" charset="-122"/>
              </a:rPr>
              <a:t>2</a:t>
            </a:r>
            <a:r>
              <a:rPr lang="en-US" altLang="zh-CN" sz="2800" dirty="0" smtClean="0">
                <a:solidFill>
                  <a:schemeClr val="tx1"/>
                </a:solidFill>
                <a:latin typeface="宋体" pitchFamily="2" charset="-122"/>
              </a:rPr>
              <a:t>+1</a:t>
            </a:r>
            <a:r>
              <a:rPr lang="en-US" altLang="zh-CN" sz="2800" dirty="0">
                <a:solidFill>
                  <a:schemeClr val="tx1"/>
                </a:solidFill>
                <a:latin typeface="宋体" pitchFamily="2" charset="-122"/>
              </a:rPr>
              <a:t>)-(</a:t>
            </a:r>
            <a:r>
              <a:rPr lang="en-US" altLang="zh-CN" sz="2800" dirty="0" smtClean="0">
                <a:solidFill>
                  <a:schemeClr val="tx1"/>
                </a:solidFill>
                <a:latin typeface="宋体" pitchFamily="2" charset="-122"/>
              </a:rPr>
              <a:t>2</a:t>
            </a:r>
            <a:r>
              <a:rPr lang="en-US" altLang="zh-CN" sz="2800" b="1" i="1" dirty="0" smtClean="0">
                <a:solidFill>
                  <a:schemeClr val="tx1"/>
                </a:solidFill>
                <a:latin typeface="Times New Roman" pitchFamily="18" charset="0"/>
              </a:rPr>
              <a:t>x</a:t>
            </a:r>
            <a:r>
              <a:rPr lang="en-US" altLang="zh-CN" sz="2800" baseline="-25000" dirty="0">
                <a:solidFill>
                  <a:schemeClr val="tx1"/>
                </a:solidFill>
                <a:latin typeface="宋体" pitchFamily="2" charset="-122"/>
              </a:rPr>
              <a:t>1</a:t>
            </a:r>
            <a:r>
              <a:rPr lang="en-US" altLang="zh-CN" sz="2800" dirty="0" smtClean="0">
                <a:solidFill>
                  <a:schemeClr val="tx1"/>
                </a:solidFill>
                <a:latin typeface="宋体" pitchFamily="2" charset="-122"/>
              </a:rPr>
              <a:t>+1</a:t>
            </a:r>
            <a:r>
              <a:rPr lang="en-US" altLang="zh-CN" sz="2800" dirty="0">
                <a:solidFill>
                  <a:schemeClr val="tx1"/>
                </a:solidFill>
                <a:latin typeface="宋体" pitchFamily="2" charset="-122"/>
              </a:rPr>
              <a:t>)=</a:t>
            </a:r>
            <a:r>
              <a:rPr lang="en-US" altLang="zh-CN" sz="2800" dirty="0" smtClean="0">
                <a:solidFill>
                  <a:schemeClr val="tx1"/>
                </a:solidFill>
                <a:latin typeface="宋体" pitchFamily="2" charset="-122"/>
              </a:rPr>
              <a:t>2</a:t>
            </a:r>
            <a:r>
              <a:rPr lang="en-US" altLang="zh-CN" sz="2800" b="1" i="1" dirty="0" smtClean="0">
                <a:solidFill>
                  <a:schemeClr val="tx1"/>
                </a:solidFill>
                <a:latin typeface="Times New Roman" pitchFamily="18" charset="0"/>
              </a:rPr>
              <a:t>x</a:t>
            </a:r>
            <a:r>
              <a:rPr lang="en-US" altLang="zh-CN" sz="2800" baseline="-25000" dirty="0" smtClean="0">
                <a:solidFill>
                  <a:schemeClr val="tx1"/>
                </a:solidFill>
                <a:latin typeface="宋体" pitchFamily="2" charset="-122"/>
              </a:rPr>
              <a:t>2</a:t>
            </a:r>
            <a:r>
              <a:rPr lang="en-US" altLang="zh-CN" sz="2800" dirty="0" smtClean="0">
                <a:solidFill>
                  <a:schemeClr val="tx1"/>
                </a:solidFill>
                <a:latin typeface="宋体" pitchFamily="2" charset="-122"/>
              </a:rPr>
              <a:t>-2</a:t>
            </a:r>
            <a:r>
              <a:rPr lang="en-US" altLang="zh-CN" sz="2800" b="1" i="1" dirty="0" smtClean="0">
                <a:solidFill>
                  <a:schemeClr val="tx1"/>
                </a:solidFill>
                <a:latin typeface="Times New Roman" pitchFamily="18" charset="0"/>
              </a:rPr>
              <a:t>x</a:t>
            </a:r>
            <a:r>
              <a:rPr lang="en-US" altLang="zh-CN" sz="2800" baseline="-25000" dirty="0" smtClean="0">
                <a:solidFill>
                  <a:schemeClr val="tx1"/>
                </a:solidFill>
                <a:latin typeface="宋体" pitchFamily="2" charset="-122"/>
              </a:rPr>
              <a:t>1</a:t>
            </a:r>
            <a:endParaRPr lang="en-US" altLang="zh-CN" sz="2800" baseline="-25000" dirty="0">
              <a:solidFill>
                <a:schemeClr val="tx1"/>
              </a:solidFill>
              <a:latin typeface="宋体" pitchFamily="2" charset="-122"/>
            </a:endParaRPr>
          </a:p>
        </p:txBody>
      </p:sp>
      <p:sp>
        <p:nvSpPr>
          <p:cNvPr id="28683" name="Text Box 12"/>
          <p:cNvSpPr txBox="1">
            <a:spLocks noChangeArrowheads="1"/>
          </p:cNvSpPr>
          <p:nvPr/>
        </p:nvSpPr>
        <p:spPr bwMode="auto">
          <a:xfrm>
            <a:off x="1619672" y="4057908"/>
            <a:ext cx="3456384" cy="523220"/>
          </a:xfrm>
          <a:prstGeom prst="rect">
            <a:avLst/>
          </a:prstGeom>
          <a:noFill/>
          <a:ln w="9525">
            <a:noFill/>
            <a:miter lim="800000"/>
            <a:headEnd/>
            <a:tailEnd/>
          </a:ln>
        </p:spPr>
        <p:txBody>
          <a:bodyPr wrap="square">
            <a:spAutoFit/>
          </a:bodyPr>
          <a:lstStyle/>
          <a:p>
            <a:pPr>
              <a:spcBef>
                <a:spcPct val="50000"/>
              </a:spcBef>
            </a:pPr>
            <a:r>
              <a:rPr lang="en-US" altLang="zh-CN" sz="2800" dirty="0" smtClean="0">
                <a:solidFill>
                  <a:schemeClr val="tx1"/>
                </a:solidFill>
                <a:latin typeface="宋体" pitchFamily="2" charset="-122"/>
              </a:rPr>
              <a:t>=2</a:t>
            </a:r>
            <a:r>
              <a:rPr lang="zh-CN" altLang="en-US" sz="2800" dirty="0" smtClean="0">
                <a:solidFill>
                  <a:schemeClr val="tx1"/>
                </a:solidFill>
                <a:latin typeface="宋体" pitchFamily="2" charset="-122"/>
              </a:rPr>
              <a:t>（</a:t>
            </a:r>
            <a:r>
              <a:rPr lang="en-US" altLang="zh-CN" sz="2800" b="1" i="1" dirty="0" smtClean="0">
                <a:latin typeface="Times New Roman" pitchFamily="18" charset="0"/>
              </a:rPr>
              <a:t>x</a:t>
            </a:r>
            <a:r>
              <a:rPr lang="en-US" altLang="zh-CN" sz="2800" b="1" baseline="-25000" dirty="0" smtClean="0">
                <a:latin typeface="Times New Roman" pitchFamily="18" charset="0"/>
              </a:rPr>
              <a:t>2 </a:t>
            </a:r>
            <a:r>
              <a:rPr lang="en-US" altLang="zh-CN" sz="2800" b="1" dirty="0" smtClean="0">
                <a:latin typeface="宋体" pitchFamily="2" charset="-122"/>
              </a:rPr>
              <a:t>–</a:t>
            </a:r>
            <a:r>
              <a:rPr lang="en-US" altLang="zh-CN" sz="2800" b="1" i="1" dirty="0" smtClean="0">
                <a:latin typeface="Times New Roman" pitchFamily="18" charset="0"/>
              </a:rPr>
              <a:t>x</a:t>
            </a:r>
            <a:r>
              <a:rPr lang="en-US" altLang="zh-CN" sz="2800" b="1" baseline="-25000" dirty="0" smtClean="0">
                <a:latin typeface="Times New Roman" pitchFamily="18" charset="0"/>
              </a:rPr>
              <a:t>1</a:t>
            </a:r>
            <a:r>
              <a:rPr lang="zh-CN" altLang="en-US" sz="2800" b="1" dirty="0" smtClean="0">
                <a:latin typeface="Times New Roman" pitchFamily="18" charset="0"/>
              </a:rPr>
              <a:t>）</a:t>
            </a:r>
            <a:r>
              <a:rPr lang="en-US" altLang="zh-CN" sz="2800" b="1" dirty="0" smtClean="0">
                <a:latin typeface="Times New Roman" pitchFamily="18" charset="0"/>
              </a:rPr>
              <a:t>&gt;0</a:t>
            </a:r>
          </a:p>
        </p:txBody>
      </p:sp>
      <p:sp>
        <p:nvSpPr>
          <p:cNvPr id="29709" name="AutoShape 13"/>
          <p:cNvSpPr>
            <a:spLocks noChangeArrowheads="1"/>
          </p:cNvSpPr>
          <p:nvPr/>
        </p:nvSpPr>
        <p:spPr bwMode="auto">
          <a:xfrm>
            <a:off x="6012160" y="2780928"/>
            <a:ext cx="839788" cy="228600"/>
          </a:xfrm>
          <a:prstGeom prst="leftArrow">
            <a:avLst>
              <a:gd name="adj1" fmla="val 50000"/>
              <a:gd name="adj2" fmla="val 91840"/>
            </a:avLst>
          </a:prstGeom>
          <a:solidFill>
            <a:srgbClr val="FF0000"/>
          </a:solidFill>
          <a:ln w="9525">
            <a:noFill/>
            <a:miter lim="800000"/>
            <a:headEnd/>
            <a:tailEnd/>
          </a:ln>
        </p:spPr>
        <p:txBody>
          <a:bodyPr wrap="none" anchor="ctr"/>
          <a:lstStyle/>
          <a:p>
            <a:endParaRPr lang="zh-CN" altLang="en-US"/>
          </a:p>
        </p:txBody>
      </p:sp>
      <p:sp>
        <p:nvSpPr>
          <p:cNvPr id="29710" name="AutoShape 14"/>
          <p:cNvSpPr>
            <a:spLocks noChangeArrowheads="1"/>
          </p:cNvSpPr>
          <p:nvPr/>
        </p:nvSpPr>
        <p:spPr bwMode="auto">
          <a:xfrm>
            <a:off x="6012160" y="4280520"/>
            <a:ext cx="839788" cy="228600"/>
          </a:xfrm>
          <a:prstGeom prst="leftArrow">
            <a:avLst>
              <a:gd name="adj1" fmla="val 50000"/>
              <a:gd name="adj2" fmla="val 91840"/>
            </a:avLst>
          </a:prstGeom>
          <a:solidFill>
            <a:srgbClr val="FF0000"/>
          </a:solidFill>
          <a:ln w="9525">
            <a:noFill/>
            <a:miter lim="800000"/>
            <a:headEnd/>
            <a:tailEnd/>
          </a:ln>
        </p:spPr>
        <p:txBody>
          <a:bodyPr wrap="none" anchor="ctr"/>
          <a:lstStyle/>
          <a:p>
            <a:endParaRPr lang="zh-CN" altLang="en-US"/>
          </a:p>
        </p:txBody>
      </p:sp>
      <p:sp>
        <p:nvSpPr>
          <p:cNvPr id="29711" name="AutoShape 15"/>
          <p:cNvSpPr>
            <a:spLocks noChangeArrowheads="1"/>
          </p:cNvSpPr>
          <p:nvPr/>
        </p:nvSpPr>
        <p:spPr bwMode="auto">
          <a:xfrm>
            <a:off x="6396508" y="5589240"/>
            <a:ext cx="839788" cy="228600"/>
          </a:xfrm>
          <a:prstGeom prst="leftArrow">
            <a:avLst>
              <a:gd name="adj1" fmla="val 50000"/>
              <a:gd name="adj2" fmla="val 91840"/>
            </a:avLst>
          </a:prstGeom>
          <a:solidFill>
            <a:srgbClr val="FF0000"/>
          </a:solidFill>
          <a:ln w="9525">
            <a:noFill/>
            <a:miter lim="800000"/>
            <a:headEnd/>
            <a:tailEnd/>
          </a:ln>
        </p:spPr>
        <p:txBody>
          <a:bodyPr wrap="none" anchor="ctr"/>
          <a:lstStyle/>
          <a:p>
            <a:endParaRPr lang="zh-CN" altLang="en-US"/>
          </a:p>
        </p:txBody>
      </p:sp>
      <p:sp>
        <p:nvSpPr>
          <p:cNvPr id="29712" name="Text Box 16"/>
          <p:cNvSpPr txBox="1">
            <a:spLocks noChangeArrowheads="1"/>
          </p:cNvSpPr>
          <p:nvPr/>
        </p:nvSpPr>
        <p:spPr bwMode="auto">
          <a:xfrm>
            <a:off x="6732240" y="2708920"/>
            <a:ext cx="2160588" cy="641350"/>
          </a:xfrm>
          <a:prstGeom prst="rect">
            <a:avLst/>
          </a:prstGeom>
          <a:noFill/>
          <a:ln w="9525" algn="ctr">
            <a:noFill/>
            <a:miter lim="800000"/>
            <a:headEnd/>
            <a:tailEnd/>
          </a:ln>
        </p:spPr>
        <p:txBody>
          <a:bodyPr>
            <a:spAutoFit/>
          </a:bodyPr>
          <a:lstStyle/>
          <a:p>
            <a:pPr algn="ctr">
              <a:spcBef>
                <a:spcPct val="50000"/>
              </a:spcBef>
              <a:buFont typeface="Arial" pitchFamily="34" charset="0"/>
              <a:buNone/>
            </a:pPr>
            <a:r>
              <a:rPr lang="zh-CN" altLang="en-US" sz="3600" b="1" dirty="0">
                <a:solidFill>
                  <a:srgbClr val="FF0000"/>
                </a:solidFill>
                <a:latin typeface="Calibri" pitchFamily="34" charset="0"/>
                <a:cs typeface="Times New Roman" pitchFamily="18" charset="0"/>
              </a:rPr>
              <a:t>作差</a:t>
            </a:r>
          </a:p>
        </p:txBody>
      </p:sp>
      <p:sp>
        <p:nvSpPr>
          <p:cNvPr id="28691" name="Text Box 22"/>
          <p:cNvSpPr txBox="1">
            <a:spLocks noChangeArrowheads="1"/>
          </p:cNvSpPr>
          <p:nvPr/>
        </p:nvSpPr>
        <p:spPr bwMode="auto">
          <a:xfrm>
            <a:off x="864096" y="4797152"/>
            <a:ext cx="4499992" cy="523220"/>
          </a:xfrm>
          <a:prstGeom prst="rect">
            <a:avLst/>
          </a:prstGeom>
          <a:noFill/>
          <a:ln w="9525">
            <a:noFill/>
            <a:miter lim="800000"/>
            <a:headEnd/>
            <a:tailEnd/>
          </a:ln>
        </p:spPr>
        <p:txBody>
          <a:bodyPr wrap="square">
            <a:spAutoFit/>
          </a:bodyPr>
          <a:lstStyle/>
          <a:p>
            <a:pPr algn="l">
              <a:spcBef>
                <a:spcPct val="50000"/>
              </a:spcBef>
            </a:pPr>
            <a:r>
              <a:rPr lang="zh-CN" altLang="en-US" sz="2800" b="1" dirty="0" smtClean="0">
                <a:solidFill>
                  <a:schemeClr val="tx1"/>
                </a:solidFill>
                <a:latin typeface="宋体" pitchFamily="2" charset="-122"/>
                <a:ea typeface="宋体" pitchFamily="2" charset="-122"/>
              </a:rPr>
              <a:t>即：</a:t>
            </a:r>
            <a:r>
              <a:rPr lang="en-US" altLang="zh-CN" sz="2800" b="1" i="1" dirty="0" smtClean="0">
                <a:solidFill>
                  <a:schemeClr val="tx1"/>
                </a:solidFill>
                <a:latin typeface="Times New Roman" pitchFamily="18" charset="0"/>
              </a:rPr>
              <a:t>f</a:t>
            </a:r>
            <a:r>
              <a:rPr lang="en-US" altLang="zh-CN" sz="2800" dirty="0" smtClean="0">
                <a:solidFill>
                  <a:schemeClr val="tx1"/>
                </a:solidFill>
              </a:rPr>
              <a:t>(</a:t>
            </a:r>
            <a:r>
              <a:rPr lang="en-US" altLang="zh-CN" sz="2800" b="1" i="1" dirty="0" smtClean="0">
                <a:solidFill>
                  <a:schemeClr val="tx1"/>
                </a:solidFill>
                <a:latin typeface="Times New Roman" pitchFamily="18" charset="0"/>
              </a:rPr>
              <a:t>x</a:t>
            </a:r>
            <a:r>
              <a:rPr lang="en-US" altLang="zh-CN" sz="2800" baseline="-25000" dirty="0" smtClean="0">
                <a:solidFill>
                  <a:schemeClr val="tx1"/>
                </a:solidFill>
              </a:rPr>
              <a:t>2</a:t>
            </a:r>
            <a:r>
              <a:rPr lang="en-US" altLang="zh-CN" sz="2800" dirty="0" smtClean="0">
                <a:solidFill>
                  <a:schemeClr val="tx1"/>
                </a:solidFill>
              </a:rPr>
              <a:t>)</a:t>
            </a:r>
            <a:r>
              <a:rPr lang="en-US" altLang="zh-CN" sz="2800" dirty="0" smtClean="0">
                <a:latin typeface="宋体" pitchFamily="2" charset="-122"/>
              </a:rPr>
              <a:t>&gt;</a:t>
            </a:r>
            <a:r>
              <a:rPr lang="en-US" altLang="zh-CN" sz="2800" b="1" i="1" dirty="0" smtClean="0">
                <a:solidFill>
                  <a:schemeClr val="tx1"/>
                </a:solidFill>
                <a:latin typeface="Times New Roman" pitchFamily="18" charset="0"/>
              </a:rPr>
              <a:t>f</a:t>
            </a:r>
            <a:r>
              <a:rPr lang="en-US" altLang="zh-CN" sz="2800" dirty="0" smtClean="0">
                <a:solidFill>
                  <a:schemeClr val="tx1"/>
                </a:solidFill>
                <a:latin typeface="宋体" pitchFamily="2" charset="-122"/>
              </a:rPr>
              <a:t>(</a:t>
            </a:r>
            <a:r>
              <a:rPr lang="en-US" altLang="zh-CN" sz="2800" b="1" i="1" dirty="0" smtClean="0">
                <a:solidFill>
                  <a:schemeClr val="tx1"/>
                </a:solidFill>
                <a:latin typeface="Times New Roman" pitchFamily="18" charset="0"/>
              </a:rPr>
              <a:t>x</a:t>
            </a:r>
            <a:r>
              <a:rPr lang="en-US" altLang="zh-CN" sz="2800" baseline="-25000" dirty="0" smtClean="0">
                <a:solidFill>
                  <a:schemeClr val="tx1"/>
                </a:solidFill>
                <a:latin typeface="宋体" pitchFamily="2" charset="-122"/>
              </a:rPr>
              <a:t>1</a:t>
            </a:r>
            <a:r>
              <a:rPr lang="en-US" altLang="zh-CN" sz="2800" dirty="0" smtClean="0">
                <a:solidFill>
                  <a:schemeClr val="tx1"/>
                </a:solidFill>
                <a:latin typeface="宋体" pitchFamily="2" charset="-122"/>
              </a:rPr>
              <a:t>)</a:t>
            </a:r>
            <a:endParaRPr lang="en-US" altLang="zh-CN" sz="2800" dirty="0">
              <a:solidFill>
                <a:schemeClr val="tx1"/>
              </a:solidFill>
              <a:latin typeface="宋体" pitchFamily="2" charset="-122"/>
            </a:endParaRPr>
          </a:p>
        </p:txBody>
      </p:sp>
      <p:sp>
        <p:nvSpPr>
          <p:cNvPr id="29720" name="Text Box 24"/>
          <p:cNvSpPr txBox="1">
            <a:spLocks noChangeArrowheads="1"/>
          </p:cNvSpPr>
          <p:nvPr/>
        </p:nvSpPr>
        <p:spPr bwMode="auto">
          <a:xfrm>
            <a:off x="7123881" y="4083794"/>
            <a:ext cx="1552575" cy="641350"/>
          </a:xfrm>
          <a:prstGeom prst="rect">
            <a:avLst/>
          </a:prstGeom>
          <a:noFill/>
          <a:ln w="9525" algn="ctr">
            <a:noFill/>
            <a:miter lim="800000"/>
            <a:headEnd/>
            <a:tailEnd/>
          </a:ln>
        </p:spPr>
        <p:txBody>
          <a:bodyPr>
            <a:spAutoFit/>
          </a:bodyPr>
          <a:lstStyle/>
          <a:p>
            <a:pPr algn="ctr">
              <a:spcBef>
                <a:spcPct val="50000"/>
              </a:spcBef>
              <a:buFont typeface="Arial" pitchFamily="34" charset="0"/>
              <a:buNone/>
            </a:pPr>
            <a:r>
              <a:rPr lang="zh-CN" altLang="en-US" sz="3600" b="1" dirty="0">
                <a:solidFill>
                  <a:srgbClr val="FF0000"/>
                </a:solidFill>
                <a:latin typeface="Calibri" pitchFamily="34" charset="0"/>
                <a:cs typeface="Times New Roman" pitchFamily="18" charset="0"/>
              </a:rPr>
              <a:t>定号</a:t>
            </a:r>
          </a:p>
        </p:txBody>
      </p:sp>
      <p:sp>
        <p:nvSpPr>
          <p:cNvPr id="28694" name="Text Box 28"/>
          <p:cNvSpPr txBox="1">
            <a:spLocks noChangeArrowheads="1"/>
          </p:cNvSpPr>
          <p:nvPr/>
        </p:nvSpPr>
        <p:spPr bwMode="auto">
          <a:xfrm>
            <a:off x="0" y="5445224"/>
            <a:ext cx="6400800" cy="1015663"/>
          </a:xfrm>
          <a:prstGeom prst="rect">
            <a:avLst/>
          </a:prstGeom>
          <a:noFill/>
          <a:ln w="9525">
            <a:noFill/>
            <a:miter lim="800000"/>
            <a:headEnd/>
            <a:tailEnd/>
          </a:ln>
        </p:spPr>
        <p:txBody>
          <a:bodyPr>
            <a:spAutoFit/>
          </a:bodyPr>
          <a:lstStyle/>
          <a:p>
            <a:pPr algn="l">
              <a:spcBef>
                <a:spcPct val="50000"/>
              </a:spcBef>
            </a:pPr>
            <a:r>
              <a:rPr lang="zh-CN" altLang="en-US" b="1" dirty="0">
                <a:solidFill>
                  <a:schemeClr val="tx1"/>
                </a:solidFill>
              </a:rPr>
              <a:t>∴</a:t>
            </a:r>
            <a:r>
              <a:rPr lang="zh-CN" altLang="en-US" sz="2800" b="1" dirty="0">
                <a:solidFill>
                  <a:schemeClr val="tx1"/>
                </a:solidFill>
              </a:rPr>
              <a:t>函数</a:t>
            </a:r>
            <a:r>
              <a:rPr lang="en-US" altLang="zh-CN" sz="2800" b="1" i="1" dirty="0">
                <a:solidFill>
                  <a:schemeClr val="tx1"/>
                </a:solidFill>
                <a:latin typeface="Times New Roman" pitchFamily="18" charset="0"/>
              </a:rPr>
              <a:t>f</a:t>
            </a:r>
            <a:r>
              <a:rPr lang="en-US" altLang="zh-CN" sz="2800" b="1" dirty="0">
                <a:solidFill>
                  <a:schemeClr val="tx1"/>
                </a:solidFill>
              </a:rPr>
              <a:t>(</a:t>
            </a:r>
            <a:r>
              <a:rPr lang="en-US" altLang="zh-CN" sz="2800" b="1" i="1" dirty="0">
                <a:solidFill>
                  <a:schemeClr val="tx1"/>
                </a:solidFill>
                <a:latin typeface="Times New Roman" pitchFamily="18" charset="0"/>
              </a:rPr>
              <a:t>x</a:t>
            </a:r>
            <a:r>
              <a:rPr lang="en-US" altLang="zh-CN" sz="2800" b="1" dirty="0">
                <a:solidFill>
                  <a:schemeClr val="tx1"/>
                </a:solidFill>
              </a:rPr>
              <a:t>)=2</a:t>
            </a:r>
            <a:r>
              <a:rPr lang="en-US" altLang="zh-CN" sz="2800" b="1" i="1" dirty="0">
                <a:solidFill>
                  <a:schemeClr val="tx1"/>
                </a:solidFill>
                <a:latin typeface="Times New Roman" pitchFamily="18" charset="0"/>
              </a:rPr>
              <a:t>x</a:t>
            </a:r>
            <a:r>
              <a:rPr lang="en-US" altLang="zh-CN" sz="2800" b="1" dirty="0">
                <a:solidFill>
                  <a:schemeClr val="tx1"/>
                </a:solidFill>
              </a:rPr>
              <a:t>+1</a:t>
            </a:r>
            <a:r>
              <a:rPr lang="zh-CN" altLang="en-US" sz="2800" b="1" dirty="0">
                <a:solidFill>
                  <a:schemeClr val="tx1"/>
                </a:solidFill>
              </a:rPr>
              <a:t>在其定义域上是增函数</a:t>
            </a:r>
            <a:r>
              <a:rPr lang="en-US" altLang="zh-CN" sz="2800" b="1" dirty="0">
                <a:solidFill>
                  <a:schemeClr val="tx1"/>
                </a:solidFill>
              </a:rPr>
              <a:t>.</a:t>
            </a:r>
            <a:r>
              <a:rPr lang="en-US" altLang="zh-CN" sz="2800" dirty="0">
                <a:solidFill>
                  <a:schemeClr val="tx1"/>
                </a:solidFill>
              </a:rPr>
              <a:t> </a:t>
            </a:r>
            <a:endParaRPr lang="zh-CN" altLang="en-US" sz="2800" dirty="0">
              <a:solidFill>
                <a:schemeClr val="tx1"/>
              </a:solidFill>
            </a:endParaRPr>
          </a:p>
        </p:txBody>
      </p:sp>
      <p:sp>
        <p:nvSpPr>
          <p:cNvPr id="29725" name="Text Box 29"/>
          <p:cNvSpPr txBox="1">
            <a:spLocks noChangeArrowheads="1"/>
          </p:cNvSpPr>
          <p:nvPr/>
        </p:nvSpPr>
        <p:spPr bwMode="auto">
          <a:xfrm>
            <a:off x="6911280" y="5379938"/>
            <a:ext cx="1981200" cy="641350"/>
          </a:xfrm>
          <a:prstGeom prst="rect">
            <a:avLst/>
          </a:prstGeom>
          <a:noFill/>
          <a:ln w="9525" algn="ctr">
            <a:noFill/>
            <a:miter lim="800000"/>
            <a:headEnd/>
            <a:tailEnd/>
          </a:ln>
        </p:spPr>
        <p:txBody>
          <a:bodyPr>
            <a:spAutoFit/>
          </a:bodyPr>
          <a:lstStyle/>
          <a:p>
            <a:pPr algn="ctr">
              <a:spcBef>
                <a:spcPct val="50000"/>
              </a:spcBef>
              <a:buFont typeface="Arial" pitchFamily="34" charset="0"/>
              <a:buNone/>
            </a:pPr>
            <a:r>
              <a:rPr lang="zh-CN" altLang="en-US" sz="3600" b="1" dirty="0">
                <a:solidFill>
                  <a:srgbClr val="FF0000"/>
                </a:solidFill>
                <a:latin typeface="Calibri" pitchFamily="34" charset="0"/>
                <a:cs typeface="Times New Roman" pitchFamily="18" charset="0"/>
              </a:rPr>
              <a:t>结论</a:t>
            </a:r>
          </a:p>
        </p:txBody>
      </p:sp>
      <p:sp>
        <p:nvSpPr>
          <p:cNvPr id="23" name="矩形 329852"/>
          <p:cNvSpPr/>
          <p:nvPr/>
        </p:nvSpPr>
        <p:spPr>
          <a:xfrm>
            <a:off x="179512" y="0"/>
            <a:ext cx="2160240" cy="548680"/>
          </a:xfrm>
          <a:prstGeom prst="rect">
            <a:avLst/>
          </a:prstGeom>
          <a:solidFill>
            <a:srgbClr val="FFFF00"/>
          </a:solidFill>
          <a:ln w="19050" cap="flat" cmpd="sng">
            <a:solidFill>
              <a:srgbClr val="3333CC"/>
            </a:solidFill>
            <a:prstDash val="solid"/>
            <a:miter/>
            <a:headEnd type="none" w="med" len="med"/>
            <a:tailEnd type="none" w="med" len="med"/>
          </a:ln>
        </p:spPr>
        <p:txBody>
          <a:bodyPr lIns="92075" tIns="46037" rIns="92075" bIns="46037" anchor="ctr"/>
          <a:lstStyle/>
          <a:p>
            <a:pPr algn="ctr"/>
            <a:r>
              <a:rPr lang="zh-CN" altLang="en-US" b="1" dirty="0">
                <a:solidFill>
                  <a:srgbClr val="3333CC"/>
                </a:solidFill>
                <a:latin typeface="宋体" pitchFamily="2" charset="-122"/>
                <a:ea typeface="宋体" pitchFamily="2" charset="-122"/>
              </a:rPr>
              <a:t>典型例题</a:t>
            </a:r>
          </a:p>
        </p:txBody>
      </p:sp>
      <p:sp>
        <p:nvSpPr>
          <p:cNvPr id="24" name="AutoShape 14"/>
          <p:cNvSpPr>
            <a:spLocks noChangeArrowheads="1"/>
          </p:cNvSpPr>
          <p:nvPr/>
        </p:nvSpPr>
        <p:spPr bwMode="auto">
          <a:xfrm>
            <a:off x="6012160" y="3625726"/>
            <a:ext cx="839788" cy="228600"/>
          </a:xfrm>
          <a:prstGeom prst="leftArrow">
            <a:avLst>
              <a:gd name="adj1" fmla="val 50000"/>
              <a:gd name="adj2" fmla="val 91840"/>
            </a:avLst>
          </a:prstGeom>
          <a:solidFill>
            <a:srgbClr val="FF0000"/>
          </a:solidFill>
          <a:ln w="9525">
            <a:noFill/>
            <a:miter lim="800000"/>
            <a:headEnd/>
            <a:tailEnd/>
          </a:ln>
        </p:spPr>
        <p:txBody>
          <a:bodyPr wrap="none" anchor="ctr"/>
          <a:lstStyle/>
          <a:p>
            <a:endParaRPr lang="zh-CN" altLang="en-US"/>
          </a:p>
        </p:txBody>
      </p:sp>
      <p:sp>
        <p:nvSpPr>
          <p:cNvPr id="25" name="Text Box 24"/>
          <p:cNvSpPr txBox="1">
            <a:spLocks noChangeArrowheads="1"/>
          </p:cNvSpPr>
          <p:nvPr/>
        </p:nvSpPr>
        <p:spPr bwMode="auto">
          <a:xfrm>
            <a:off x="7020272" y="3501008"/>
            <a:ext cx="1552575" cy="641350"/>
          </a:xfrm>
          <a:prstGeom prst="rect">
            <a:avLst/>
          </a:prstGeom>
          <a:noFill/>
          <a:ln w="9525" algn="ctr">
            <a:noFill/>
            <a:miter lim="800000"/>
            <a:headEnd/>
            <a:tailEnd/>
          </a:ln>
        </p:spPr>
        <p:txBody>
          <a:bodyPr>
            <a:spAutoFit/>
          </a:bodyPr>
          <a:lstStyle/>
          <a:p>
            <a:pPr algn="ctr">
              <a:spcBef>
                <a:spcPct val="50000"/>
              </a:spcBef>
              <a:buFont typeface="Arial" pitchFamily="34" charset="0"/>
              <a:buNone/>
            </a:pPr>
            <a:r>
              <a:rPr lang="zh-CN" altLang="en-US" sz="3600" b="1" dirty="0">
                <a:solidFill>
                  <a:srgbClr val="FF0000"/>
                </a:solidFill>
                <a:latin typeface="Calibri" pitchFamily="34" charset="0"/>
                <a:cs typeface="Times New Roman" pitchFamily="18" charset="0"/>
              </a:rPr>
              <a:t>变形</a:t>
            </a:r>
          </a:p>
        </p:txBody>
      </p:sp>
      <p:sp>
        <p:nvSpPr>
          <p:cNvPr id="26" name="Text Box 19"/>
          <p:cNvSpPr txBox="1">
            <a:spLocks noChangeArrowheads="1"/>
          </p:cNvSpPr>
          <p:nvPr/>
        </p:nvSpPr>
        <p:spPr bwMode="auto">
          <a:xfrm>
            <a:off x="1691680" y="2276872"/>
            <a:ext cx="2808312" cy="523220"/>
          </a:xfrm>
          <a:prstGeom prst="rect">
            <a:avLst/>
          </a:prstGeom>
          <a:noFill/>
          <a:ln w="9525">
            <a:noFill/>
            <a:miter lim="800000"/>
            <a:headEnd/>
            <a:tailEnd/>
          </a:ln>
        </p:spPr>
        <p:txBody>
          <a:bodyPr wrap="square">
            <a:spAutoFit/>
          </a:bodyPr>
          <a:lstStyle/>
          <a:p>
            <a:pPr algn="l" eaLnBrk="0" hangingPunct="0">
              <a:spcBef>
                <a:spcPct val="50000"/>
              </a:spcBef>
            </a:pPr>
            <a:r>
              <a:rPr lang="en-US" altLang="zh-CN" sz="2800" b="1" i="1" dirty="0" smtClean="0">
                <a:solidFill>
                  <a:schemeClr val="tx1"/>
                </a:solidFill>
                <a:latin typeface="Times New Roman" pitchFamily="18" charset="0"/>
              </a:rPr>
              <a:t>x</a:t>
            </a:r>
            <a:r>
              <a:rPr lang="en-US" altLang="zh-CN" sz="2800" b="1" baseline="-25000" dirty="0" smtClean="0">
                <a:solidFill>
                  <a:schemeClr val="tx1"/>
                </a:solidFill>
                <a:latin typeface="Times New Roman" pitchFamily="18" charset="0"/>
              </a:rPr>
              <a:t>2 </a:t>
            </a:r>
            <a:r>
              <a:rPr lang="en-US" altLang="zh-CN" sz="2800" b="1" dirty="0">
                <a:solidFill>
                  <a:schemeClr val="tx1"/>
                </a:solidFill>
                <a:latin typeface="宋体" pitchFamily="2" charset="-122"/>
              </a:rPr>
              <a:t>–</a:t>
            </a:r>
            <a:r>
              <a:rPr lang="en-US" altLang="zh-CN" sz="2800" b="1" i="1" dirty="0">
                <a:solidFill>
                  <a:schemeClr val="tx1"/>
                </a:solidFill>
                <a:latin typeface="Times New Roman" pitchFamily="18" charset="0"/>
              </a:rPr>
              <a:t>x</a:t>
            </a:r>
            <a:r>
              <a:rPr lang="en-US" altLang="zh-CN" sz="2800" b="1" baseline="-25000" dirty="0">
                <a:solidFill>
                  <a:schemeClr val="tx1"/>
                </a:solidFill>
                <a:latin typeface="Times New Roman" pitchFamily="18" charset="0"/>
              </a:rPr>
              <a:t>1</a:t>
            </a:r>
            <a:r>
              <a:rPr lang="en-US" altLang="zh-CN" sz="2800" b="1" dirty="0">
                <a:solidFill>
                  <a:schemeClr val="tx1"/>
                </a:solidFill>
                <a:latin typeface="Times New Roman" pitchFamily="18" charset="0"/>
              </a:rPr>
              <a:t>&gt;0</a:t>
            </a:r>
          </a:p>
        </p:txBody>
      </p:sp>
      <p:graphicFrame>
        <p:nvGraphicFramePr>
          <p:cNvPr id="22" name="对象 1"/>
          <p:cNvGraphicFramePr>
            <a:graphicFrameLocks noChangeAspect="1"/>
          </p:cNvGraphicFramePr>
          <p:nvPr/>
        </p:nvGraphicFramePr>
        <p:xfrm>
          <a:off x="2195736" y="1628800"/>
          <a:ext cx="1368152" cy="720080"/>
        </p:xfrm>
        <a:graphic>
          <a:graphicData uri="http://schemas.openxmlformats.org/presentationml/2006/ole">
            <p:oleObj spid="_x0000_s45058" name="Equation" r:id="rId3" imgW="57132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nodeType="after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682"/>
                                        </p:tgtEl>
                                        <p:attrNameLst>
                                          <p:attrName>style.visibility</p:attrName>
                                        </p:attrNameLst>
                                      </p:cBhvr>
                                      <p:to>
                                        <p:strVal val="visible"/>
                                      </p:to>
                                    </p:set>
                                  </p:childTnLst>
                                </p:cTn>
                              </p:par>
                            </p:childTnLst>
                          </p:cTn>
                        </p:par>
                      </p:childTnLst>
                    </p:cTn>
                  </p:par>
                  <p:par>
                    <p:cTn id="20" fill="hold">
                      <p:stCondLst>
                        <p:cond delay="indefinite"/>
                      </p:stCondLst>
                      <p:childTnLst>
                        <p:par>
                          <p:cTn id="21" fill="hold" nodeType="after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683"/>
                                        </p:tgtEl>
                                        <p:attrNameLst>
                                          <p:attrName>style.visibility</p:attrName>
                                        </p:attrNameLst>
                                      </p:cBhvr>
                                      <p:to>
                                        <p:strVal val="visible"/>
                                      </p:to>
                                    </p:set>
                                  </p:childTnLst>
                                </p:cTn>
                              </p:par>
                            </p:childTnLst>
                          </p:cTn>
                        </p:par>
                      </p:childTnLst>
                    </p:cTn>
                  </p:par>
                  <p:par>
                    <p:cTn id="24" fill="hold">
                      <p:stCondLst>
                        <p:cond delay="indefinite"/>
                      </p:stCondLst>
                      <p:childTnLst>
                        <p:par>
                          <p:cTn id="25" fill="hold" nodeType="after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691"/>
                                        </p:tgtEl>
                                        <p:attrNameLst>
                                          <p:attrName>style.visibility</p:attrName>
                                        </p:attrNameLst>
                                      </p:cBhvr>
                                      <p:to>
                                        <p:strVal val="visible"/>
                                      </p:to>
                                    </p:set>
                                  </p:childTnLst>
                                </p:cTn>
                              </p:par>
                            </p:childTnLst>
                          </p:cTn>
                        </p:par>
                      </p:childTnLst>
                    </p:cTn>
                  </p:par>
                  <p:par>
                    <p:cTn id="28" fill="hold">
                      <p:stCondLst>
                        <p:cond delay="indefinite"/>
                      </p:stCondLst>
                      <p:childTnLst>
                        <p:par>
                          <p:cTn id="29" fill="hold" nodeType="after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69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9706"/>
                                        </p:tgtEl>
                                        <p:attrNameLst>
                                          <p:attrName>style.visibility</p:attrName>
                                        </p:attrNameLst>
                                      </p:cBhvr>
                                      <p:to>
                                        <p:strVal val="visible"/>
                                      </p:to>
                                    </p:set>
                                    <p:animEffect transition="in" filter="wipe(right)">
                                      <p:cBhvr>
                                        <p:cTn id="36" dur="500"/>
                                        <p:tgtEl>
                                          <p:spTgt spid="29706"/>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9705"/>
                                        </p:tgtEl>
                                        <p:attrNameLst>
                                          <p:attrName>style.visibility</p:attrName>
                                        </p:attrNameLst>
                                      </p:cBhvr>
                                      <p:to>
                                        <p:strVal val="visible"/>
                                      </p:to>
                                    </p:set>
                                    <p:animEffect transition="in" filter="wipe(left)">
                                      <p:cBhvr>
                                        <p:cTn id="40" dur="500"/>
                                        <p:tgtEl>
                                          <p:spTgt spid="2970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9709"/>
                                        </p:tgtEl>
                                        <p:attrNameLst>
                                          <p:attrName>style.visibility</p:attrName>
                                        </p:attrNameLst>
                                      </p:cBhvr>
                                      <p:to>
                                        <p:strVal val="visible"/>
                                      </p:to>
                                    </p:set>
                                    <p:animEffect transition="in" filter="wipe(right)">
                                      <p:cBhvr>
                                        <p:cTn id="45" dur="500"/>
                                        <p:tgtEl>
                                          <p:spTgt spid="29709"/>
                                        </p:tgtEl>
                                      </p:cBhvr>
                                    </p:animEffect>
                                  </p:childTnLst>
                                </p:cTn>
                              </p:par>
                            </p:childTnLst>
                          </p:cTn>
                        </p:par>
                        <p:par>
                          <p:cTn id="46" fill="hold" nodeType="afterGroup">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9712"/>
                                        </p:tgtEl>
                                        <p:attrNameLst>
                                          <p:attrName>style.visibility</p:attrName>
                                        </p:attrNameLst>
                                      </p:cBhvr>
                                      <p:to>
                                        <p:strVal val="visible"/>
                                      </p:to>
                                    </p:set>
                                    <p:animEffect transition="in" filter="wipe(left)">
                                      <p:cBhvr>
                                        <p:cTn id="49" dur="500"/>
                                        <p:tgtEl>
                                          <p:spTgt spid="297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29710"/>
                                        </p:tgtEl>
                                        <p:attrNameLst>
                                          <p:attrName>style.visibility</p:attrName>
                                        </p:attrNameLst>
                                      </p:cBhvr>
                                      <p:to>
                                        <p:strVal val="visible"/>
                                      </p:to>
                                    </p:set>
                                    <p:animEffect transition="in" filter="wipe(right)">
                                      <p:cBhvr>
                                        <p:cTn id="63" dur="500"/>
                                        <p:tgtEl>
                                          <p:spTgt spid="29710"/>
                                        </p:tgtEl>
                                      </p:cBhvr>
                                    </p:animEffect>
                                  </p:childTnLst>
                                </p:cTn>
                              </p:par>
                            </p:childTnLst>
                          </p:cTn>
                        </p:par>
                        <p:par>
                          <p:cTn id="64" fill="hold" nodeType="afterGroup">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9720"/>
                                        </p:tgtEl>
                                        <p:attrNameLst>
                                          <p:attrName>style.visibility</p:attrName>
                                        </p:attrNameLst>
                                      </p:cBhvr>
                                      <p:to>
                                        <p:strVal val="visible"/>
                                      </p:to>
                                    </p:set>
                                    <p:animEffect transition="in" filter="wipe(left)">
                                      <p:cBhvr>
                                        <p:cTn id="67" dur="500"/>
                                        <p:tgtEl>
                                          <p:spTgt spid="297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9711"/>
                                        </p:tgtEl>
                                        <p:attrNameLst>
                                          <p:attrName>style.visibility</p:attrName>
                                        </p:attrNameLst>
                                      </p:cBhvr>
                                      <p:to>
                                        <p:strVal val="visible"/>
                                      </p:to>
                                    </p:set>
                                    <p:animEffect transition="in" filter="wipe(right)">
                                      <p:cBhvr>
                                        <p:cTn id="72" dur="500"/>
                                        <p:tgtEl>
                                          <p:spTgt spid="29711"/>
                                        </p:tgtEl>
                                      </p:cBhvr>
                                    </p:animEffect>
                                  </p:childTnLst>
                                </p:cTn>
                              </p:par>
                            </p:childTnLst>
                          </p:cTn>
                        </p:par>
                        <p:par>
                          <p:cTn id="73" fill="hold" nodeType="afterGroup">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29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5" grpId="0"/>
      <p:bldP spid="29706" grpId="0" animBg="1"/>
      <p:bldP spid="28682" grpId="0"/>
      <p:bldP spid="28683" grpId="0"/>
      <p:bldP spid="29709" grpId="0" animBg="1"/>
      <p:bldP spid="29710" grpId="0" animBg="1"/>
      <p:bldP spid="29711" grpId="0" animBg="1"/>
      <p:bldP spid="29712" grpId="0"/>
      <p:bldP spid="28691" grpId="0"/>
      <p:bldP spid="29720" grpId="0"/>
      <p:bldP spid="28694" grpId="0"/>
      <p:bldP spid="29725" grpId="0"/>
      <p:bldP spid="24" grpId="0" animBg="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1408708"/>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39975" algn="l"/>
              </a:tabLst>
            </a:pPr>
            <a:r>
              <a:rPr kumimoji="0" 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已知函数</a:t>
            </a:r>
            <a:r>
              <a:rPr kumimoji="0" lang="en-US" altLang="zh-CN" sz="36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f</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36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x</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3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endPar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判断函数</a:t>
            </a:r>
            <a:r>
              <a:rPr kumimoji="0" lang="en-US" altLang="zh-CN" sz="36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f</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36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x</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在</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36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上的单调性，并用定义加以证明</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3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63490" name="Object 2" descr="ppt/media/image57.wmf"/>
          <p:cNvGraphicFramePr>
            <a:graphicFrameLocks noChangeAspect="1"/>
          </p:cNvGraphicFramePr>
          <p:nvPr/>
        </p:nvGraphicFramePr>
        <p:xfrm>
          <a:off x="3275856" y="1107455"/>
          <a:ext cx="942975" cy="1241425"/>
        </p:xfrm>
        <a:graphic>
          <a:graphicData uri="http://schemas.openxmlformats.org/presentationml/2006/ole">
            <p:oleObj spid="_x0000_s63490" name="Equation" r:id="rId4" imgW="393480" imgH="393480" progId="Equation.DSMT4">
              <p:embed/>
            </p:oleObj>
          </a:graphicData>
        </a:graphic>
      </p:graphicFrame>
      <p:sp>
        <p:nvSpPr>
          <p:cNvPr id="12" name="矩形 329852"/>
          <p:cNvSpPr/>
          <p:nvPr/>
        </p:nvSpPr>
        <p:spPr>
          <a:xfrm>
            <a:off x="179512" y="288032"/>
            <a:ext cx="2160240" cy="548680"/>
          </a:xfrm>
          <a:prstGeom prst="rect">
            <a:avLst/>
          </a:prstGeom>
          <a:solidFill>
            <a:srgbClr val="FFFF00"/>
          </a:solidFill>
          <a:ln w="19050" cap="flat" cmpd="sng">
            <a:solidFill>
              <a:srgbClr val="3333CC"/>
            </a:solidFill>
            <a:prstDash val="solid"/>
            <a:miter/>
            <a:headEnd type="none" w="med" len="med"/>
            <a:tailEnd type="none" w="med" len="med"/>
          </a:ln>
        </p:spPr>
        <p:txBody>
          <a:bodyPr lIns="92075" tIns="46037" rIns="92075" bIns="46037" anchor="ctr"/>
          <a:lstStyle/>
          <a:p>
            <a:pPr algn="ctr"/>
            <a:r>
              <a:rPr lang="zh-CN" altLang="en-US" sz="3600" b="1" dirty="0" smtClean="0">
                <a:solidFill>
                  <a:srgbClr val="3333CC"/>
                </a:solidFill>
                <a:latin typeface="宋体" pitchFamily="2" charset="-122"/>
                <a:ea typeface="宋体" pitchFamily="2" charset="-122"/>
              </a:rPr>
              <a:t>练一练</a:t>
            </a:r>
            <a:r>
              <a:rPr lang="en-US" altLang="zh-CN" sz="3600" b="1" dirty="0" smtClean="0">
                <a:solidFill>
                  <a:srgbClr val="3333CC"/>
                </a:solidFill>
                <a:latin typeface="宋体" pitchFamily="2" charset="-122"/>
                <a:ea typeface="宋体" pitchFamily="2" charset="-122"/>
              </a:rPr>
              <a:t>2</a:t>
            </a:r>
            <a:endParaRPr lang="zh-CN" altLang="en-US" sz="3600" b="1" dirty="0">
              <a:solidFill>
                <a:srgbClr val="3333CC"/>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29852"/>
          <p:cNvSpPr/>
          <p:nvPr/>
        </p:nvSpPr>
        <p:spPr>
          <a:xfrm>
            <a:off x="179512" y="288032"/>
            <a:ext cx="2160240" cy="548680"/>
          </a:xfrm>
          <a:prstGeom prst="rect">
            <a:avLst/>
          </a:prstGeom>
          <a:solidFill>
            <a:srgbClr val="FFFF00"/>
          </a:solidFill>
          <a:ln w="19050" cap="flat" cmpd="sng">
            <a:solidFill>
              <a:srgbClr val="3333CC"/>
            </a:solidFill>
            <a:prstDash val="solid"/>
            <a:miter/>
            <a:headEnd type="none" w="med" len="med"/>
            <a:tailEnd type="none" w="med" len="med"/>
          </a:ln>
        </p:spPr>
        <p:txBody>
          <a:bodyPr lIns="92075" tIns="46037" rIns="92075" bIns="46037" anchor="ctr"/>
          <a:lstStyle/>
          <a:p>
            <a:pPr algn="ctr"/>
            <a:r>
              <a:rPr lang="zh-CN" altLang="en-US" sz="3600" b="1" dirty="0" smtClean="0">
                <a:solidFill>
                  <a:srgbClr val="3333CC"/>
                </a:solidFill>
                <a:latin typeface="宋体" pitchFamily="2" charset="-122"/>
                <a:ea typeface="宋体" pitchFamily="2" charset="-122"/>
              </a:rPr>
              <a:t>练一练 </a:t>
            </a:r>
            <a:r>
              <a:rPr lang="en-US" altLang="zh-CN" sz="3600" b="1" dirty="0" smtClean="0">
                <a:solidFill>
                  <a:srgbClr val="3333CC"/>
                </a:solidFill>
                <a:latin typeface="宋体" pitchFamily="2" charset="-122"/>
                <a:ea typeface="宋体" pitchFamily="2" charset="-122"/>
              </a:rPr>
              <a:t>2</a:t>
            </a:r>
            <a:endParaRPr lang="zh-CN" altLang="en-US" sz="3600" b="1" dirty="0">
              <a:solidFill>
                <a:srgbClr val="3333CC"/>
              </a:solidFill>
              <a:latin typeface="宋体" pitchFamily="2" charset="-122"/>
              <a:ea typeface="宋体" pitchFamily="2" charset="-122"/>
            </a:endParaRPr>
          </a:p>
        </p:txBody>
      </p:sp>
      <p:sp>
        <p:nvSpPr>
          <p:cNvPr id="65539" name="Rectangle 3"/>
          <p:cNvSpPr>
            <a:spLocks noChangeArrowheads="1"/>
          </p:cNvSpPr>
          <p:nvPr/>
        </p:nvSpPr>
        <p:spPr bwMode="auto">
          <a:xfrm>
            <a:off x="396552" y="1262945"/>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39975" algn="l"/>
              </a:tabLst>
            </a:pPr>
            <a:r>
              <a:rPr kumimoji="0" 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证明：任取</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1</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2</a:t>
            </a:r>
            <a:r>
              <a:rPr kumimoji="0" lang="en-US" altLang="zh-CN" sz="2800" b="1" i="0" u="none" strike="noStrike" cap="none" normalizeH="0" baseline="0" dirty="0" smtClean="0">
                <a:ln>
                  <a:noFill/>
                </a:ln>
                <a:solidFill>
                  <a:schemeClr val="tx1"/>
                </a:solidFill>
                <a:effectLst/>
                <a:latin typeface="Arial" pitchFamily="34" charset="0"/>
                <a:ea typeface="仿宋_GB231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(1</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Arial" pitchFamily="34" charset="0"/>
                <a:ea typeface="仿宋_GB231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，且</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1</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&lt;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2</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endParaRPr lang="en-US" altLang="zh-CN" sz="2800" b="1" dirty="0" smtClean="0">
              <a:latin typeface="Times New Roman" pitchFamily="18" charset="0"/>
              <a:ea typeface="仿宋_GB2312"/>
              <a:cs typeface="Times New Roman" pitchFamily="18" charset="0"/>
            </a:endParaRPr>
          </a:p>
          <a:p>
            <a:pPr lvl="0" eaLnBrk="0" fontAlgn="base" hangingPunct="0">
              <a:spcBef>
                <a:spcPct val="0"/>
              </a:spcBef>
              <a:spcAft>
                <a:spcPct val="0"/>
              </a:spcAft>
              <a:tabLst>
                <a:tab pos="2339975" algn="l"/>
              </a:tabLst>
            </a:pPr>
            <a:r>
              <a:rPr lang="zh-CN" altLang="en-US" sz="2800" b="1" dirty="0" smtClean="0">
                <a:latin typeface="Times New Roman" pitchFamily="18" charset="0"/>
                <a:ea typeface="仿宋_GB2312"/>
                <a:cs typeface="Times New Roman" pitchFamily="18" charset="0"/>
              </a:rPr>
              <a:t>则</a:t>
            </a:r>
            <a:r>
              <a:rPr lang="en-US" altLang="zh-CN" sz="2800" b="1" i="1" dirty="0" smtClean="0">
                <a:latin typeface="Times New Roman" pitchFamily="18" charset="0"/>
                <a:ea typeface="仿宋_GB2312"/>
                <a:cs typeface="Times New Roman" pitchFamily="18" charset="0"/>
              </a:rPr>
              <a:t>x</a:t>
            </a:r>
            <a:r>
              <a:rPr lang="en-US" altLang="zh-CN" sz="2800" b="1" baseline="-30000" dirty="0" smtClean="0">
                <a:latin typeface="Times New Roman" pitchFamily="18" charset="0"/>
                <a:ea typeface="仿宋_GB2312"/>
                <a:cs typeface="Times New Roman" pitchFamily="18" charset="0"/>
              </a:rPr>
              <a:t>2</a:t>
            </a:r>
            <a:r>
              <a:rPr lang="zh-CN" altLang="en-US" sz="2800" b="1" dirty="0" smtClean="0">
                <a:latin typeface="Times New Roman" pitchFamily="18" charset="0"/>
                <a:ea typeface="仿宋_GB2312"/>
                <a:cs typeface="Times New Roman" pitchFamily="18" charset="0"/>
              </a:rPr>
              <a:t>－</a:t>
            </a:r>
            <a:r>
              <a:rPr lang="en-US" altLang="zh-CN" sz="2800" b="1" i="1" dirty="0" smtClean="0">
                <a:latin typeface="Times New Roman" pitchFamily="18" charset="0"/>
                <a:ea typeface="仿宋_GB2312"/>
                <a:cs typeface="Times New Roman" pitchFamily="18" charset="0"/>
              </a:rPr>
              <a:t>x</a:t>
            </a:r>
            <a:r>
              <a:rPr lang="en-US" altLang="zh-CN" sz="2800" b="1" baseline="-30000" dirty="0" smtClean="0">
                <a:latin typeface="Times New Roman" pitchFamily="18" charset="0"/>
                <a:ea typeface="仿宋_GB2312"/>
                <a:cs typeface="Times New Roman" pitchFamily="18" charset="0"/>
              </a:rPr>
              <a:t>1</a:t>
            </a:r>
            <a:r>
              <a:rPr lang="en-US" altLang="zh-CN" sz="2800" b="1" dirty="0" smtClean="0">
                <a:latin typeface="Times New Roman" pitchFamily="18" charset="0"/>
                <a:ea typeface="仿宋_GB2312"/>
                <a:cs typeface="Times New Roman" pitchFamily="18" charset="0"/>
              </a:rPr>
              <a:t>&gt;0 </a:t>
            </a:r>
            <a:r>
              <a:rPr lang="zh-CN" altLang="en-US" sz="2800" b="1" dirty="0" smtClean="0">
                <a:latin typeface="Times New Roman" pitchFamily="18" charset="0"/>
                <a:ea typeface="仿宋_GB2312"/>
                <a:cs typeface="Times New Roman" pitchFamily="18" charset="0"/>
              </a:rPr>
              <a:t>，</a:t>
            </a:r>
            <a:endParaRPr lang="en-US" altLang="zh-CN" sz="2800" b="1" dirty="0" smtClean="0">
              <a:latin typeface="Times New Roman" pitchFamily="18" charset="0"/>
              <a:ea typeface="仿宋_GB2312"/>
              <a:cs typeface="Times New Roman" pitchFamily="18" charset="0"/>
            </a:endParaRPr>
          </a:p>
          <a:p>
            <a:pPr lvl="0" eaLnBrk="0" fontAlgn="base" hangingPunct="0">
              <a:spcBef>
                <a:spcPct val="0"/>
              </a:spcBef>
              <a:spcAft>
                <a:spcPct val="0"/>
              </a:spcAft>
              <a:tabLst>
                <a:tab pos="2339975" algn="l"/>
              </a:tabLst>
            </a:pP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f</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2</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f</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1</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         －         </a:t>
            </a:r>
            <a:endPar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endParaRPr lang="en-US" altLang="zh-CN" sz="2800" b="1" dirty="0" smtClean="0">
              <a:latin typeface="Times New Roman" pitchFamily="18" charset="0"/>
              <a:ea typeface="仿宋_GB231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endPar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endPar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由</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1</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2</a:t>
            </a:r>
            <a:r>
              <a:rPr kumimoji="0" lang="en-US" altLang="zh-CN" sz="2800" b="1" i="0" u="none" strike="noStrike" cap="none" normalizeH="0" baseline="0" dirty="0" smtClean="0">
                <a:ln>
                  <a:noFill/>
                </a:ln>
                <a:solidFill>
                  <a:schemeClr val="tx1"/>
                </a:solidFill>
                <a:effectLst/>
                <a:latin typeface="Arial" pitchFamily="34" charset="0"/>
                <a:ea typeface="仿宋_GB231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(1</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Arial" pitchFamily="34" charset="0"/>
                <a:ea typeface="仿宋_GB231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，得</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1</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&gt;1</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2</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&gt;1</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所</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以</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1</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2</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&gt;0  </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                                    </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lvl="0" eaLnBrk="0" fontAlgn="base" hangingPunct="0">
              <a:spcBef>
                <a:spcPct val="0"/>
              </a:spcBef>
              <a:spcAft>
                <a:spcPct val="0"/>
              </a:spcAft>
              <a:tabLst>
                <a:tab pos="2339975" algn="l"/>
              </a:tabLst>
            </a:pP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又</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1</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2</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&lt;0</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，于</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是</a:t>
            </a:r>
            <a:r>
              <a:rPr lang="en-US" altLang="zh-CN" sz="2800" b="1" i="1" dirty="0" smtClean="0">
                <a:latin typeface="Times New Roman" pitchFamily="18" charset="0"/>
                <a:ea typeface="仿宋_GB2312"/>
                <a:cs typeface="Times New Roman" pitchFamily="18" charset="0"/>
              </a:rPr>
              <a:t>f</a:t>
            </a:r>
            <a:r>
              <a:rPr lang="en-US" altLang="zh-CN" sz="2800" b="1" dirty="0" smtClean="0">
                <a:latin typeface="Times New Roman" pitchFamily="18" charset="0"/>
                <a:ea typeface="仿宋_GB2312"/>
                <a:cs typeface="Times New Roman" pitchFamily="18" charset="0"/>
              </a:rPr>
              <a:t>(</a:t>
            </a:r>
            <a:r>
              <a:rPr lang="en-US" altLang="zh-CN" sz="2800" b="1" i="1" dirty="0" smtClean="0">
                <a:latin typeface="Times New Roman" pitchFamily="18" charset="0"/>
                <a:ea typeface="仿宋_GB2312"/>
                <a:cs typeface="Times New Roman" pitchFamily="18" charset="0"/>
              </a:rPr>
              <a:t>x</a:t>
            </a:r>
            <a:r>
              <a:rPr lang="en-US" altLang="zh-CN" sz="2800" b="1" baseline="-30000" dirty="0" smtClean="0">
                <a:latin typeface="Times New Roman" pitchFamily="18" charset="0"/>
                <a:ea typeface="仿宋_GB2312"/>
                <a:cs typeface="Times New Roman" pitchFamily="18" charset="0"/>
              </a:rPr>
              <a:t>2</a:t>
            </a:r>
            <a:r>
              <a:rPr lang="en-US" altLang="zh-CN" sz="2800" b="1" dirty="0" smtClean="0">
                <a:latin typeface="Times New Roman" pitchFamily="18" charset="0"/>
                <a:ea typeface="仿宋_GB2312"/>
                <a:cs typeface="Times New Roman" pitchFamily="18" charset="0"/>
              </a:rPr>
              <a:t>)-</a:t>
            </a:r>
            <a:r>
              <a:rPr lang="en-US" altLang="zh-CN" sz="2800" b="1" i="1" dirty="0" smtClean="0">
                <a:latin typeface="Times New Roman" pitchFamily="18" charset="0"/>
                <a:ea typeface="仿宋_GB2312"/>
                <a:cs typeface="Times New Roman" pitchFamily="18" charset="0"/>
              </a:rPr>
              <a:t>f</a:t>
            </a:r>
            <a:r>
              <a:rPr lang="en-US" altLang="zh-CN" sz="2800" b="1" dirty="0" smtClean="0">
                <a:latin typeface="Times New Roman" pitchFamily="18" charset="0"/>
                <a:ea typeface="仿宋_GB2312"/>
                <a:cs typeface="Times New Roman" pitchFamily="18" charset="0"/>
              </a:rPr>
              <a:t>(</a:t>
            </a:r>
            <a:r>
              <a:rPr lang="en-US" altLang="zh-CN" sz="2800" b="1" i="1" dirty="0" smtClean="0">
                <a:latin typeface="Times New Roman" pitchFamily="18" charset="0"/>
                <a:ea typeface="仿宋_GB2312"/>
                <a:cs typeface="Times New Roman" pitchFamily="18" charset="0"/>
              </a:rPr>
              <a:t>x</a:t>
            </a:r>
            <a:r>
              <a:rPr lang="en-US" altLang="zh-CN" sz="2800" b="1" baseline="-30000" dirty="0" smtClean="0">
                <a:latin typeface="Times New Roman" pitchFamily="18" charset="0"/>
                <a:ea typeface="仿宋_GB2312"/>
                <a:cs typeface="Times New Roman" pitchFamily="18" charset="0"/>
              </a:rPr>
              <a:t>1</a:t>
            </a:r>
            <a:r>
              <a:rPr lang="en-US" altLang="zh-CN" sz="2800" b="1" dirty="0" smtClean="0">
                <a:latin typeface="Times New Roman" pitchFamily="18" charset="0"/>
                <a:ea typeface="仿宋_GB2312"/>
                <a:cs typeface="Times New Roman" pitchFamily="18" charset="0"/>
              </a:rPr>
              <a:t>) </a:t>
            </a:r>
            <a:r>
              <a:rPr lang="en-US" altLang="zh-CN" sz="2800" b="1" dirty="0" smtClean="0">
                <a:latin typeface="Times New Roman" pitchFamily="18" charset="0"/>
                <a:ea typeface="仿宋_GB2312"/>
                <a:cs typeface="Times New Roman" pitchFamily="18" charset="0"/>
              </a:rPr>
              <a:t>&lt;</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0</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即</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f</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1</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)&gt;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f</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30000" dirty="0" smtClean="0">
                <a:ln>
                  <a:noFill/>
                </a:ln>
                <a:solidFill>
                  <a:schemeClr val="tx1"/>
                </a:solidFill>
                <a:effectLst/>
                <a:latin typeface="Times New Roman" pitchFamily="18" charset="0"/>
                <a:ea typeface="仿宋_GB2312"/>
                <a:cs typeface="Times New Roman" pitchFamily="18" charset="0"/>
              </a:rPr>
              <a:t>2</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339975" algn="l"/>
              </a:tabLst>
            </a:pP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因此，函数</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f</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en-US" altLang="zh-CN" sz="2800" b="1" i="1" u="none" strike="noStrike" cap="none" normalizeH="0" baseline="0" dirty="0" smtClean="0">
                <a:ln>
                  <a:noFill/>
                </a:ln>
                <a:solidFill>
                  <a:schemeClr val="tx1"/>
                </a:solidFill>
                <a:effectLst/>
                <a:latin typeface="Times New Roman" pitchFamily="18" charset="0"/>
                <a:ea typeface="仿宋_GB2312"/>
                <a:cs typeface="Times New Roman" pitchFamily="18" charset="0"/>
              </a:rPr>
              <a:t>x</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＝在</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(1</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Arial" pitchFamily="34" charset="0"/>
                <a:ea typeface="仿宋_GB231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上单调递减</a:t>
            </a:r>
            <a:r>
              <a:rPr kumimoji="0" lang="en-US" altLang="zh-CN" sz="28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68609" name="Object 1" descr="image57"/>
          <p:cNvGraphicFramePr>
            <a:graphicFrameLocks noChangeAspect="1"/>
          </p:cNvGraphicFramePr>
          <p:nvPr/>
        </p:nvGraphicFramePr>
        <p:xfrm>
          <a:off x="2394470" y="1981109"/>
          <a:ext cx="881385" cy="1159859"/>
        </p:xfrm>
        <a:graphic>
          <a:graphicData uri="http://schemas.openxmlformats.org/presentationml/2006/ole">
            <p:oleObj spid="_x0000_s68609" name="Equation" r:id="rId4" imgW="431640" imgH="431640" progId="Equation.DSMT4">
              <p:embed/>
            </p:oleObj>
          </a:graphicData>
        </a:graphic>
      </p:graphicFrame>
      <p:graphicFrame>
        <p:nvGraphicFramePr>
          <p:cNvPr id="68610" name="Object 2" descr="image57"/>
          <p:cNvGraphicFramePr>
            <a:graphicFrameLocks noChangeAspect="1"/>
          </p:cNvGraphicFramePr>
          <p:nvPr/>
        </p:nvGraphicFramePr>
        <p:xfrm>
          <a:off x="3707904" y="1916832"/>
          <a:ext cx="902746" cy="1224136"/>
        </p:xfrm>
        <a:graphic>
          <a:graphicData uri="http://schemas.openxmlformats.org/presentationml/2006/ole">
            <p:oleObj spid="_x0000_s68610" name="Equation" r:id="rId5" imgW="419040" imgH="431640" progId="Equation.DSMT4">
              <p:embed/>
            </p:oleObj>
          </a:graphicData>
        </a:graphic>
      </p:graphicFrame>
      <p:graphicFrame>
        <p:nvGraphicFramePr>
          <p:cNvPr id="68612" name="Object 4" descr="image57"/>
          <p:cNvGraphicFramePr>
            <a:graphicFrameLocks noChangeAspect="1"/>
          </p:cNvGraphicFramePr>
          <p:nvPr/>
        </p:nvGraphicFramePr>
        <p:xfrm>
          <a:off x="1043608" y="2924944"/>
          <a:ext cx="5140326" cy="1441450"/>
        </p:xfrm>
        <a:graphic>
          <a:graphicData uri="http://schemas.openxmlformats.org/presentationml/2006/ole">
            <p:oleObj spid="_x0000_s68612" name="Equation" r:id="rId6" imgW="2145960" imgH="457200" progId="Equation.DSMT4">
              <p:embed/>
            </p:oleObj>
          </a:graphicData>
        </a:graphic>
      </p:graphicFrame>
      <p:graphicFrame>
        <p:nvGraphicFramePr>
          <p:cNvPr id="68613" name="Object 5" descr="image57"/>
          <p:cNvGraphicFramePr>
            <a:graphicFrameLocks noChangeAspect="1"/>
          </p:cNvGraphicFramePr>
          <p:nvPr/>
        </p:nvGraphicFramePr>
        <p:xfrm>
          <a:off x="3275856" y="4653137"/>
          <a:ext cx="2808312" cy="661999"/>
        </p:xfrm>
        <a:graphic>
          <a:graphicData uri="http://schemas.openxmlformats.org/presentationml/2006/ole">
            <p:oleObj spid="_x0000_s68613" name="Equation" r:id="rId7" imgW="1346040" imgH="2412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
          <p:cNvSpPr>
            <a:spLocks noChangeArrowheads="1"/>
          </p:cNvSpPr>
          <p:nvPr/>
        </p:nvSpPr>
        <p:spPr bwMode="auto">
          <a:xfrm>
            <a:off x="339769" y="692696"/>
            <a:ext cx="8147732" cy="4616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2340610" algn="l"/>
              </a:tabLst>
            </a:pPr>
            <a:r>
              <a:rPr lang="zh-CN" altLang="zh-CN" sz="2800" b="1" kern="100" dirty="0" smtClean="0">
                <a:latin typeface="Times New Roman"/>
                <a:ea typeface="黑体"/>
                <a:cs typeface="Times New Roman"/>
              </a:rPr>
              <a:t>方</a:t>
            </a:r>
            <a:r>
              <a:rPr lang="zh-CN" altLang="zh-CN" sz="2800" b="1" kern="100" dirty="0">
                <a:latin typeface="Times New Roman"/>
                <a:ea typeface="黑体"/>
                <a:cs typeface="Times New Roman"/>
              </a:rPr>
              <a:t>法　</a:t>
            </a:r>
            <a:r>
              <a:rPr lang="zh-CN" altLang="zh-CN" sz="2800" b="1" kern="100" dirty="0">
                <a:latin typeface="Times New Roman"/>
                <a:ea typeface="楷体_GB2312"/>
                <a:cs typeface="Times New Roman"/>
              </a:rPr>
              <a:t>利用定义证明函数单调性的步骤：</a:t>
            </a:r>
            <a:endParaRPr lang="zh-CN" altLang="zh-CN" sz="2800" b="1" kern="100" dirty="0">
              <a:latin typeface="宋体"/>
              <a:cs typeface="Courier New"/>
            </a:endParaRPr>
          </a:p>
          <a:p>
            <a:pPr algn="just">
              <a:lnSpc>
                <a:spcPct val="150000"/>
              </a:lnSpc>
              <a:spcAft>
                <a:spcPts val="0"/>
              </a:spcAft>
              <a:tabLst>
                <a:tab pos="2340610" algn="l"/>
              </a:tabLst>
            </a:pPr>
            <a:r>
              <a:rPr lang="en-US" altLang="zh-CN" sz="2800" b="1" kern="100" dirty="0">
                <a:latin typeface="Times New Roman"/>
                <a:ea typeface="楷体_GB2312"/>
                <a:cs typeface="Courier New"/>
              </a:rPr>
              <a:t>(1)</a:t>
            </a:r>
            <a:r>
              <a:rPr lang="zh-CN" altLang="zh-CN" sz="2800" b="1" kern="100" dirty="0">
                <a:latin typeface="Times New Roman"/>
                <a:ea typeface="楷体_GB2312"/>
                <a:cs typeface="Times New Roman"/>
              </a:rPr>
              <a:t>取值：设</a:t>
            </a:r>
            <a:r>
              <a:rPr lang="en-US" altLang="zh-CN" sz="2800" b="1" i="1" kern="100" dirty="0">
                <a:latin typeface="Times New Roman"/>
                <a:ea typeface="楷体_GB2312"/>
                <a:cs typeface="Courier New"/>
              </a:rPr>
              <a:t>x</a:t>
            </a:r>
            <a:r>
              <a:rPr lang="en-US" altLang="zh-CN" sz="2800" b="1" kern="100" baseline="-25000" dirty="0">
                <a:latin typeface="Times New Roman"/>
                <a:ea typeface="楷体_GB2312"/>
                <a:cs typeface="Courier New"/>
              </a:rPr>
              <a:t>1</a:t>
            </a:r>
            <a:r>
              <a:rPr lang="zh-CN" altLang="zh-CN" sz="2800" b="1" kern="100" dirty="0">
                <a:latin typeface="Times New Roman"/>
                <a:ea typeface="楷体_GB2312"/>
                <a:cs typeface="Times New Roman"/>
              </a:rPr>
              <a:t>，</a:t>
            </a:r>
            <a:r>
              <a:rPr lang="en-US" altLang="zh-CN" sz="2800" b="1" i="1" kern="100" dirty="0">
                <a:latin typeface="Times New Roman"/>
                <a:ea typeface="楷体_GB2312"/>
                <a:cs typeface="Courier New"/>
              </a:rPr>
              <a:t>x</a:t>
            </a:r>
            <a:r>
              <a:rPr lang="en-US" altLang="zh-CN" sz="2800" b="1" kern="100" baseline="-25000" dirty="0">
                <a:latin typeface="Times New Roman"/>
                <a:ea typeface="楷体_GB2312"/>
                <a:cs typeface="Courier New"/>
              </a:rPr>
              <a:t>2</a:t>
            </a:r>
            <a:r>
              <a:rPr lang="zh-CN" altLang="zh-CN" sz="2800" b="1" kern="100" dirty="0" smtClean="0">
                <a:latin typeface="Times New Roman"/>
                <a:ea typeface="楷体_GB2312"/>
                <a:cs typeface="Times New Roman"/>
              </a:rPr>
              <a:t>是区</a:t>
            </a:r>
            <a:r>
              <a:rPr lang="zh-CN" altLang="zh-CN" sz="2800" b="1" kern="100" dirty="0">
                <a:latin typeface="Times New Roman"/>
                <a:ea typeface="楷体_GB2312"/>
                <a:cs typeface="Times New Roman"/>
              </a:rPr>
              <a:t>间内的任意两个值，且</a:t>
            </a:r>
            <a:r>
              <a:rPr lang="en-US" altLang="zh-CN" sz="2800" b="1" i="1" kern="100" dirty="0">
                <a:latin typeface="Times New Roman"/>
                <a:ea typeface="楷体_GB2312"/>
                <a:cs typeface="Courier New"/>
              </a:rPr>
              <a:t>x</a:t>
            </a:r>
            <a:r>
              <a:rPr lang="en-US" altLang="zh-CN" sz="2800" b="1" kern="100" baseline="-25000" dirty="0">
                <a:latin typeface="Times New Roman"/>
                <a:ea typeface="楷体_GB2312"/>
                <a:cs typeface="Courier New"/>
              </a:rPr>
              <a:t>1</a:t>
            </a:r>
            <a:r>
              <a:rPr lang="en-US" altLang="zh-CN" sz="2800" b="1" kern="100" dirty="0">
                <a:latin typeface="Times New Roman"/>
                <a:ea typeface="楷体_GB2312"/>
                <a:cs typeface="Courier New"/>
              </a:rPr>
              <a:t>&lt;</a:t>
            </a:r>
            <a:r>
              <a:rPr lang="en-US" altLang="zh-CN" sz="2800" b="1" i="1" kern="100" dirty="0">
                <a:latin typeface="Times New Roman"/>
                <a:ea typeface="楷体_GB2312"/>
                <a:cs typeface="Courier New"/>
              </a:rPr>
              <a:t>x</a:t>
            </a:r>
            <a:r>
              <a:rPr lang="en-US" altLang="zh-CN" sz="2800" b="1" kern="100" baseline="-25000" dirty="0">
                <a:latin typeface="Times New Roman"/>
                <a:ea typeface="楷体_GB2312"/>
                <a:cs typeface="Courier New"/>
              </a:rPr>
              <a:t>2</a:t>
            </a:r>
            <a:r>
              <a:rPr lang="zh-CN" altLang="zh-CN" sz="2800" b="1" kern="100" dirty="0">
                <a:latin typeface="Times New Roman"/>
                <a:ea typeface="楷体_GB2312"/>
                <a:cs typeface="Times New Roman"/>
              </a:rPr>
              <a:t>；</a:t>
            </a:r>
            <a:endParaRPr lang="zh-CN" altLang="zh-CN" sz="2800" b="1" kern="100" dirty="0">
              <a:latin typeface="宋体"/>
              <a:cs typeface="Courier New"/>
            </a:endParaRPr>
          </a:p>
          <a:p>
            <a:pPr algn="just">
              <a:lnSpc>
                <a:spcPct val="150000"/>
              </a:lnSpc>
              <a:spcAft>
                <a:spcPts val="0"/>
              </a:spcAft>
              <a:tabLst>
                <a:tab pos="2340610" algn="l"/>
              </a:tabLst>
            </a:pPr>
            <a:r>
              <a:rPr lang="en-US" altLang="zh-CN" sz="2800" b="1" kern="100" dirty="0">
                <a:latin typeface="Times New Roman"/>
                <a:ea typeface="楷体_GB2312"/>
                <a:cs typeface="Courier New"/>
              </a:rPr>
              <a:t>(2)</a:t>
            </a:r>
            <a:r>
              <a:rPr lang="zh-CN" altLang="zh-CN" sz="2800" b="1" kern="100" dirty="0">
                <a:latin typeface="Times New Roman"/>
                <a:ea typeface="楷体_GB2312"/>
                <a:cs typeface="Times New Roman"/>
              </a:rPr>
              <a:t>作差变形：作差</a:t>
            </a:r>
            <a:r>
              <a:rPr lang="en-US" altLang="zh-CN" sz="2800" b="1" i="1" kern="100" dirty="0" smtClean="0">
                <a:latin typeface="Times New Roman"/>
                <a:ea typeface="楷体_GB2312"/>
                <a:cs typeface="Courier New"/>
              </a:rPr>
              <a:t>f</a:t>
            </a:r>
            <a:r>
              <a:rPr lang="en-US" altLang="zh-CN" sz="2800" b="1" kern="100" dirty="0" smtClean="0">
                <a:latin typeface="Times New Roman"/>
                <a:ea typeface="楷体_GB2312"/>
                <a:cs typeface="Courier New"/>
              </a:rPr>
              <a:t>(</a:t>
            </a:r>
            <a:r>
              <a:rPr lang="en-US" altLang="zh-CN" sz="2800" b="1" i="1" kern="100" dirty="0" smtClean="0">
                <a:latin typeface="Times New Roman"/>
                <a:ea typeface="楷体_GB2312"/>
                <a:cs typeface="Courier New"/>
              </a:rPr>
              <a:t>x</a:t>
            </a:r>
            <a:r>
              <a:rPr lang="en-US" altLang="zh-CN" sz="2800" b="1" kern="100" baseline="-25000" dirty="0" smtClean="0">
                <a:latin typeface="Times New Roman"/>
                <a:ea typeface="楷体_GB2312"/>
                <a:cs typeface="Courier New"/>
              </a:rPr>
              <a:t>2</a:t>
            </a:r>
            <a:r>
              <a:rPr lang="en-US" altLang="zh-CN" sz="2800" b="1" kern="100" dirty="0" smtClean="0">
                <a:latin typeface="Times New Roman"/>
                <a:ea typeface="楷体_GB2312"/>
                <a:cs typeface="Courier New"/>
              </a:rPr>
              <a:t>)</a:t>
            </a:r>
            <a:r>
              <a:rPr lang="zh-CN" altLang="zh-CN" sz="2800" b="1" kern="100" dirty="0">
                <a:latin typeface="Times New Roman"/>
                <a:ea typeface="楷体_GB2312"/>
                <a:cs typeface="Times New Roman"/>
              </a:rPr>
              <a:t>－</a:t>
            </a:r>
            <a:r>
              <a:rPr lang="en-US" altLang="zh-CN" sz="2800" b="1" i="1" kern="100" dirty="0" smtClean="0">
                <a:latin typeface="Times New Roman"/>
                <a:ea typeface="楷体_GB2312"/>
                <a:cs typeface="Courier New"/>
              </a:rPr>
              <a:t>f</a:t>
            </a:r>
            <a:r>
              <a:rPr lang="en-US" altLang="zh-CN" sz="2800" b="1" kern="100" dirty="0" smtClean="0">
                <a:latin typeface="Times New Roman"/>
                <a:ea typeface="楷体_GB2312"/>
                <a:cs typeface="Courier New"/>
              </a:rPr>
              <a:t>(</a:t>
            </a:r>
            <a:r>
              <a:rPr lang="en-US" altLang="zh-CN" sz="2800" b="1" i="1" kern="100" dirty="0" smtClean="0">
                <a:latin typeface="Times New Roman"/>
                <a:ea typeface="楷体_GB2312"/>
                <a:cs typeface="Courier New"/>
              </a:rPr>
              <a:t>x</a:t>
            </a:r>
            <a:r>
              <a:rPr lang="en-US" altLang="zh-CN" sz="2800" b="1" kern="100" baseline="-25000" dirty="0" smtClean="0">
                <a:latin typeface="Times New Roman"/>
                <a:ea typeface="楷体_GB2312"/>
                <a:cs typeface="Courier New"/>
              </a:rPr>
              <a:t>1</a:t>
            </a:r>
            <a:r>
              <a:rPr lang="en-US" altLang="zh-CN" sz="2800" b="1" kern="100" dirty="0" smtClean="0">
                <a:latin typeface="Times New Roman"/>
                <a:ea typeface="楷体_GB2312"/>
                <a:cs typeface="Courier New"/>
              </a:rPr>
              <a:t>)</a:t>
            </a:r>
            <a:r>
              <a:rPr lang="zh-CN" altLang="zh-CN" sz="2800" b="1" kern="100" dirty="0">
                <a:latin typeface="Times New Roman"/>
                <a:ea typeface="楷体_GB2312"/>
                <a:cs typeface="Times New Roman"/>
              </a:rPr>
              <a:t>，并通过因式分解、通分、配方、有理化等手段，转化为易判断正负的关系式；</a:t>
            </a:r>
            <a:endParaRPr lang="zh-CN" altLang="zh-CN" sz="2800" b="1" kern="100" dirty="0">
              <a:latin typeface="宋体"/>
              <a:cs typeface="Courier New"/>
            </a:endParaRPr>
          </a:p>
          <a:p>
            <a:pPr algn="just">
              <a:lnSpc>
                <a:spcPct val="150000"/>
              </a:lnSpc>
              <a:spcAft>
                <a:spcPts val="0"/>
              </a:spcAft>
              <a:tabLst>
                <a:tab pos="2340610" algn="l"/>
              </a:tabLst>
            </a:pPr>
            <a:r>
              <a:rPr lang="en-US" altLang="zh-CN" sz="2800" b="1" kern="100" dirty="0">
                <a:latin typeface="Times New Roman"/>
                <a:ea typeface="楷体_GB2312"/>
                <a:cs typeface="Courier New"/>
              </a:rPr>
              <a:t>(3)</a:t>
            </a:r>
            <a:r>
              <a:rPr lang="zh-CN" altLang="zh-CN" sz="2800" b="1" kern="100" dirty="0">
                <a:latin typeface="Times New Roman"/>
                <a:ea typeface="楷体_GB2312"/>
                <a:cs typeface="Times New Roman"/>
              </a:rPr>
              <a:t>定号：确</a:t>
            </a:r>
            <a:r>
              <a:rPr lang="zh-CN" altLang="zh-CN" sz="2800" b="1" kern="100" dirty="0" smtClean="0">
                <a:latin typeface="Times New Roman"/>
                <a:ea typeface="楷体_GB2312"/>
                <a:cs typeface="Times New Roman"/>
              </a:rPr>
              <a:t>定</a:t>
            </a:r>
            <a:r>
              <a:rPr lang="en-US" altLang="zh-CN" sz="2800" b="1" i="1" kern="100" dirty="0" smtClean="0">
                <a:latin typeface="Times New Roman"/>
                <a:ea typeface="楷体_GB2312"/>
                <a:cs typeface="Courier New"/>
              </a:rPr>
              <a:t>f</a:t>
            </a:r>
            <a:r>
              <a:rPr lang="en-US" altLang="zh-CN" sz="2800" b="1" kern="100" dirty="0" smtClean="0">
                <a:latin typeface="Times New Roman"/>
                <a:ea typeface="楷体_GB2312"/>
                <a:cs typeface="Courier New"/>
              </a:rPr>
              <a:t>(</a:t>
            </a:r>
            <a:r>
              <a:rPr lang="en-US" altLang="zh-CN" sz="2800" b="1" i="1" kern="100" dirty="0" smtClean="0">
                <a:latin typeface="Times New Roman"/>
                <a:ea typeface="楷体_GB2312"/>
                <a:cs typeface="Courier New"/>
              </a:rPr>
              <a:t>x</a:t>
            </a:r>
            <a:r>
              <a:rPr lang="en-US" altLang="zh-CN" sz="2800" b="1" kern="100" baseline="-25000" dirty="0" smtClean="0">
                <a:latin typeface="Times New Roman"/>
                <a:ea typeface="楷体_GB2312"/>
                <a:cs typeface="Courier New"/>
              </a:rPr>
              <a:t>2</a:t>
            </a:r>
            <a:r>
              <a:rPr lang="en-US" altLang="zh-CN" sz="2800" b="1" kern="100" dirty="0" smtClean="0">
                <a:latin typeface="Times New Roman"/>
                <a:ea typeface="楷体_GB2312"/>
                <a:cs typeface="Courier New"/>
              </a:rPr>
              <a:t>)</a:t>
            </a:r>
            <a:r>
              <a:rPr lang="zh-CN" altLang="zh-CN" sz="2800" b="1" kern="100" dirty="0" smtClean="0">
                <a:latin typeface="Times New Roman"/>
                <a:ea typeface="楷体_GB2312"/>
                <a:cs typeface="Times New Roman"/>
              </a:rPr>
              <a:t>－</a:t>
            </a:r>
            <a:r>
              <a:rPr lang="en-US" altLang="zh-CN" sz="2800" b="1" i="1" kern="100" dirty="0" smtClean="0">
                <a:latin typeface="Times New Roman"/>
                <a:ea typeface="楷体_GB2312"/>
                <a:cs typeface="Courier New"/>
              </a:rPr>
              <a:t>f</a:t>
            </a:r>
            <a:r>
              <a:rPr lang="en-US" altLang="zh-CN" sz="2800" b="1" kern="100" dirty="0" smtClean="0">
                <a:latin typeface="Times New Roman"/>
                <a:ea typeface="楷体_GB2312"/>
                <a:cs typeface="Courier New"/>
              </a:rPr>
              <a:t>(</a:t>
            </a:r>
            <a:r>
              <a:rPr lang="en-US" altLang="zh-CN" sz="2800" b="1" i="1" kern="100" dirty="0" smtClean="0">
                <a:latin typeface="Times New Roman"/>
                <a:ea typeface="楷体_GB2312"/>
                <a:cs typeface="Courier New"/>
              </a:rPr>
              <a:t>x</a:t>
            </a:r>
            <a:r>
              <a:rPr lang="en-US" altLang="zh-CN" sz="2800" b="1" kern="100" baseline="-25000" dirty="0" smtClean="0">
                <a:latin typeface="Times New Roman"/>
                <a:ea typeface="楷体_GB2312"/>
                <a:cs typeface="Courier New"/>
              </a:rPr>
              <a:t>1</a:t>
            </a:r>
            <a:r>
              <a:rPr lang="en-US" altLang="zh-CN" sz="2800" b="1" kern="100" dirty="0" smtClean="0">
                <a:latin typeface="Times New Roman"/>
                <a:ea typeface="楷体_GB2312"/>
                <a:cs typeface="Courier New"/>
              </a:rPr>
              <a:t>)</a:t>
            </a:r>
            <a:r>
              <a:rPr lang="zh-CN" altLang="zh-CN" sz="2800" b="1" kern="100" dirty="0" smtClean="0">
                <a:latin typeface="Times New Roman"/>
                <a:ea typeface="楷体_GB2312"/>
                <a:cs typeface="Times New Roman"/>
              </a:rPr>
              <a:t>的</a:t>
            </a:r>
            <a:r>
              <a:rPr lang="zh-CN" altLang="zh-CN" sz="2800" b="1" kern="100" dirty="0">
                <a:latin typeface="Times New Roman"/>
                <a:ea typeface="楷体_GB2312"/>
                <a:cs typeface="Times New Roman"/>
              </a:rPr>
              <a:t>符号</a:t>
            </a:r>
            <a:endParaRPr lang="zh-CN" altLang="zh-CN" sz="2800" b="1" kern="100" dirty="0">
              <a:latin typeface="宋体"/>
              <a:cs typeface="Courier New"/>
            </a:endParaRPr>
          </a:p>
          <a:p>
            <a:pPr algn="just">
              <a:lnSpc>
                <a:spcPct val="150000"/>
              </a:lnSpc>
              <a:spcAft>
                <a:spcPts val="0"/>
              </a:spcAft>
              <a:tabLst>
                <a:tab pos="2340610" algn="l"/>
              </a:tabLst>
            </a:pPr>
            <a:r>
              <a:rPr lang="en-US" altLang="zh-CN" sz="2800" b="1" kern="100" dirty="0">
                <a:latin typeface="Times New Roman"/>
                <a:ea typeface="楷体_GB2312"/>
                <a:cs typeface="Courier New"/>
              </a:rPr>
              <a:t>(4)</a:t>
            </a:r>
            <a:r>
              <a:rPr lang="zh-CN" altLang="zh-CN" sz="2800" b="1" kern="100" dirty="0">
                <a:latin typeface="Times New Roman"/>
                <a:ea typeface="楷体_GB2312"/>
                <a:cs typeface="Times New Roman"/>
              </a:rPr>
              <a:t>结论：根</a:t>
            </a:r>
            <a:r>
              <a:rPr lang="zh-CN" altLang="zh-CN" sz="2800" b="1" kern="100" dirty="0" smtClean="0">
                <a:latin typeface="Times New Roman"/>
                <a:ea typeface="楷体_GB2312"/>
                <a:cs typeface="Times New Roman"/>
              </a:rPr>
              <a:t>据</a:t>
            </a:r>
            <a:r>
              <a:rPr lang="en-US" altLang="zh-CN" sz="2800" b="1" i="1" kern="100" dirty="0" smtClean="0">
                <a:latin typeface="Times New Roman"/>
                <a:ea typeface="楷体_GB2312"/>
                <a:cs typeface="Courier New"/>
              </a:rPr>
              <a:t>f</a:t>
            </a:r>
            <a:r>
              <a:rPr lang="en-US" altLang="zh-CN" sz="2800" b="1" kern="100" dirty="0" smtClean="0">
                <a:latin typeface="Times New Roman"/>
                <a:ea typeface="楷体_GB2312"/>
                <a:cs typeface="Courier New"/>
              </a:rPr>
              <a:t>(</a:t>
            </a:r>
            <a:r>
              <a:rPr lang="en-US" altLang="zh-CN" sz="2800" b="1" i="1" kern="100" dirty="0" smtClean="0">
                <a:latin typeface="Times New Roman"/>
                <a:ea typeface="楷体_GB2312"/>
                <a:cs typeface="Courier New"/>
              </a:rPr>
              <a:t>x</a:t>
            </a:r>
            <a:r>
              <a:rPr lang="en-US" altLang="zh-CN" sz="2800" b="1" kern="100" baseline="-25000" dirty="0" smtClean="0">
                <a:latin typeface="Times New Roman"/>
                <a:ea typeface="楷体_GB2312"/>
                <a:cs typeface="Courier New"/>
              </a:rPr>
              <a:t>2</a:t>
            </a:r>
            <a:r>
              <a:rPr lang="en-US" altLang="zh-CN" sz="2800" b="1" kern="100" dirty="0" smtClean="0">
                <a:latin typeface="Times New Roman"/>
                <a:ea typeface="楷体_GB2312"/>
                <a:cs typeface="Courier New"/>
              </a:rPr>
              <a:t>)</a:t>
            </a:r>
            <a:r>
              <a:rPr lang="zh-CN" altLang="zh-CN" sz="2800" b="1" kern="100" dirty="0" smtClean="0">
                <a:latin typeface="Times New Roman"/>
                <a:ea typeface="楷体_GB2312"/>
                <a:cs typeface="Times New Roman"/>
              </a:rPr>
              <a:t>－</a:t>
            </a:r>
            <a:r>
              <a:rPr lang="en-US" altLang="zh-CN" sz="2800" b="1" i="1" kern="100" dirty="0" smtClean="0">
                <a:latin typeface="Times New Roman"/>
                <a:ea typeface="楷体_GB2312"/>
                <a:cs typeface="Courier New"/>
              </a:rPr>
              <a:t>f</a:t>
            </a:r>
            <a:r>
              <a:rPr lang="en-US" altLang="zh-CN" sz="2800" b="1" kern="100" dirty="0" smtClean="0">
                <a:latin typeface="Times New Roman"/>
                <a:ea typeface="楷体_GB2312"/>
                <a:cs typeface="Courier New"/>
              </a:rPr>
              <a:t>(</a:t>
            </a:r>
            <a:r>
              <a:rPr lang="en-US" altLang="zh-CN" sz="2800" b="1" i="1" kern="100" dirty="0" smtClean="0">
                <a:latin typeface="Times New Roman"/>
                <a:ea typeface="楷体_GB2312"/>
                <a:cs typeface="Courier New"/>
              </a:rPr>
              <a:t>x</a:t>
            </a:r>
            <a:r>
              <a:rPr lang="en-US" altLang="zh-CN" sz="2800" b="1" kern="100" baseline="-25000" dirty="0" smtClean="0">
                <a:latin typeface="Times New Roman"/>
                <a:ea typeface="楷体_GB2312"/>
                <a:cs typeface="Courier New"/>
              </a:rPr>
              <a:t>1</a:t>
            </a:r>
            <a:r>
              <a:rPr lang="en-US" altLang="zh-CN" sz="2800" b="1" kern="100" dirty="0" smtClean="0">
                <a:latin typeface="Times New Roman"/>
                <a:ea typeface="楷体_GB2312"/>
                <a:cs typeface="Courier New"/>
              </a:rPr>
              <a:t>)</a:t>
            </a:r>
            <a:r>
              <a:rPr lang="zh-CN" altLang="zh-CN" sz="2800" b="1" kern="100" dirty="0" smtClean="0">
                <a:latin typeface="Times New Roman"/>
                <a:ea typeface="楷体_GB2312"/>
                <a:cs typeface="Times New Roman"/>
              </a:rPr>
              <a:t>的</a:t>
            </a:r>
            <a:r>
              <a:rPr lang="zh-CN" altLang="zh-CN" sz="2800" b="1" kern="100" dirty="0">
                <a:latin typeface="Times New Roman"/>
                <a:ea typeface="楷体_GB2312"/>
                <a:cs typeface="Times New Roman"/>
              </a:rPr>
              <a:t>符号与定义确定单调性</a:t>
            </a:r>
            <a:r>
              <a:rPr lang="en-US" altLang="zh-CN" sz="2800" b="1" kern="100" dirty="0">
                <a:latin typeface="Times New Roman"/>
                <a:ea typeface="楷体_GB2312"/>
                <a:cs typeface="Courier New"/>
              </a:rPr>
              <a:t>.</a:t>
            </a:r>
            <a:endParaRPr lang="zh-CN" altLang="zh-CN" sz="2800" b="1" kern="100" dirty="0">
              <a:effectLst/>
              <a:latin typeface="宋体"/>
              <a:cs typeface="Courier New"/>
            </a:endParaRPr>
          </a:p>
        </p:txBody>
      </p:sp>
    </p:spTree>
    <p:extLst>
      <p:ext uri="{BB962C8B-B14F-4D97-AF65-F5344CB8AC3E}">
        <p14:creationId xmlns="" xmlns:p14="http://schemas.microsoft.com/office/powerpoint/2010/main" val="2749087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WordArt 145"/>
          <p:cNvSpPr>
            <a:spLocks noChangeArrowheads="1" noChangeShapeType="1" noTextEdit="1"/>
          </p:cNvSpPr>
          <p:nvPr/>
        </p:nvSpPr>
        <p:spPr bwMode="auto">
          <a:xfrm>
            <a:off x="714348" y="428604"/>
            <a:ext cx="1402412" cy="503237"/>
          </a:xfrm>
          <a:prstGeom prst="rect">
            <a:avLst/>
          </a:prstGeom>
        </p:spPr>
        <p:txBody>
          <a:bodyPr wrap="none" fromWordArt="1">
            <a:prstTxWarp prst="textPlain">
              <a:avLst>
                <a:gd name="adj" fmla="val 50000"/>
              </a:avLst>
            </a:prstTxWarp>
          </a:bodyPr>
          <a:lstStyle/>
          <a:p>
            <a:r>
              <a:rPr lang="zh-CN" altLang="en-US" sz="3600" kern="10" dirty="0" smtClean="0">
                <a:ln w="19050" cap="sq">
                  <a:noFill/>
                  <a:round/>
                  <a:headEnd type="none" w="sm" len="sm"/>
                  <a:tailEnd type="none" w="sm" len="sm"/>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归纳小结</a:t>
            </a:r>
            <a:endParaRPr lang="zh-CN" altLang="en-US" sz="3600" kern="10" dirty="0">
              <a:ln w="19050" cap="sq">
                <a:noFill/>
                <a:round/>
                <a:headEnd type="none" w="sm" len="sm"/>
                <a:tailEnd type="none" w="sm" len="sm"/>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44" name="圆角矩形 43"/>
          <p:cNvSpPr/>
          <p:nvPr/>
        </p:nvSpPr>
        <p:spPr>
          <a:xfrm>
            <a:off x="3643306" y="1214422"/>
            <a:ext cx="1857388" cy="571504"/>
          </a:xfrm>
          <a:prstGeom prst="round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4400" dirty="0" smtClean="0">
                <a:latin typeface="楷体" panose="02010609060101010101" pitchFamily="49" charset="-122"/>
                <a:ea typeface="楷体" panose="02010609060101010101" pitchFamily="49" charset="-122"/>
              </a:rPr>
              <a:t>知识</a:t>
            </a:r>
            <a:endParaRPr lang="zh-CN" altLang="en-US" sz="4400" dirty="0">
              <a:latin typeface="楷体" panose="02010609060101010101" pitchFamily="49" charset="-122"/>
              <a:ea typeface="楷体" panose="02010609060101010101" pitchFamily="49" charset="-122"/>
            </a:endParaRPr>
          </a:p>
        </p:txBody>
      </p:sp>
      <p:sp>
        <p:nvSpPr>
          <p:cNvPr id="45" name="圆角矩形 44"/>
          <p:cNvSpPr/>
          <p:nvPr/>
        </p:nvSpPr>
        <p:spPr>
          <a:xfrm>
            <a:off x="3714744" y="2571744"/>
            <a:ext cx="1857388" cy="571504"/>
          </a:xfrm>
          <a:prstGeom prst="roundRect">
            <a:avLst/>
          </a:prstGeom>
          <a:ln w="57150">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4400" dirty="0" smtClean="0">
                <a:latin typeface="楷体" panose="02010609060101010101" pitchFamily="49" charset="-122"/>
                <a:ea typeface="楷体" panose="02010609060101010101" pitchFamily="49" charset="-122"/>
              </a:rPr>
              <a:t>方法</a:t>
            </a:r>
            <a:endParaRPr lang="zh-CN" altLang="en-US" sz="4400" dirty="0">
              <a:latin typeface="楷体" panose="02010609060101010101" pitchFamily="49" charset="-122"/>
              <a:ea typeface="楷体" panose="02010609060101010101" pitchFamily="49" charset="-122"/>
            </a:endParaRPr>
          </a:p>
        </p:txBody>
      </p:sp>
      <p:sp>
        <p:nvSpPr>
          <p:cNvPr id="47" name="圆角矩形 46"/>
          <p:cNvSpPr/>
          <p:nvPr/>
        </p:nvSpPr>
        <p:spPr>
          <a:xfrm>
            <a:off x="3714744" y="3929066"/>
            <a:ext cx="1857388" cy="571504"/>
          </a:xfrm>
          <a:prstGeom prst="roundRect">
            <a:avLst/>
          </a:prstGeom>
          <a:ln w="57150">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4400" dirty="0" smtClean="0">
                <a:latin typeface="楷体" panose="02010609060101010101" pitchFamily="49" charset="-122"/>
                <a:ea typeface="楷体" panose="02010609060101010101" pitchFamily="49" charset="-122"/>
              </a:rPr>
              <a:t>思想</a:t>
            </a:r>
            <a:endParaRPr lang="zh-CN" altLang="en-US" sz="4400" dirty="0">
              <a:latin typeface="楷体" panose="02010609060101010101" pitchFamily="49" charset="-122"/>
              <a:ea typeface="楷体" panose="02010609060101010101" pitchFamily="49" charset="-122"/>
            </a:endParaRPr>
          </a:p>
        </p:txBody>
      </p:sp>
      <p:cxnSp>
        <p:nvCxnSpPr>
          <p:cNvPr id="56" name="直接连接符 55"/>
          <p:cNvCxnSpPr/>
          <p:nvPr/>
        </p:nvCxnSpPr>
        <p:spPr>
          <a:xfrm rot="5400000">
            <a:off x="4179091" y="2178041"/>
            <a:ext cx="785818" cy="158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5400000">
            <a:off x="4179885" y="3535363"/>
            <a:ext cx="785818" cy="158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58" name="圆角矩形 57"/>
          <p:cNvSpPr/>
          <p:nvPr/>
        </p:nvSpPr>
        <p:spPr>
          <a:xfrm>
            <a:off x="3714744" y="5286388"/>
            <a:ext cx="1857388" cy="571504"/>
          </a:xfrm>
          <a:prstGeom prst="roundRect">
            <a:avLst/>
          </a:prstGeom>
          <a:ln w="57150">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4400" dirty="0" smtClean="0">
                <a:latin typeface="楷体" panose="02010609060101010101" pitchFamily="49" charset="-122"/>
                <a:ea typeface="楷体" panose="02010609060101010101" pitchFamily="49" charset="-122"/>
              </a:rPr>
              <a:t>感悟</a:t>
            </a:r>
            <a:endParaRPr lang="zh-CN" altLang="en-US" sz="4400" dirty="0">
              <a:latin typeface="楷体" panose="02010609060101010101" pitchFamily="49" charset="-122"/>
              <a:ea typeface="楷体" panose="02010609060101010101" pitchFamily="49" charset="-122"/>
            </a:endParaRPr>
          </a:p>
        </p:txBody>
      </p:sp>
      <p:cxnSp>
        <p:nvCxnSpPr>
          <p:cNvPr id="59" name="直接连接符 58"/>
          <p:cNvCxnSpPr/>
          <p:nvPr/>
        </p:nvCxnSpPr>
        <p:spPr>
          <a:xfrm rot="5400000">
            <a:off x="4179885" y="4892685"/>
            <a:ext cx="785818" cy="158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up)">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7"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28596" y="-183306"/>
            <a:ext cx="8215370" cy="7540526"/>
            <a:chOff x="428596" y="-214338"/>
            <a:chExt cx="8215370" cy="7540526"/>
          </a:xfrm>
        </p:grpSpPr>
        <p:grpSp>
          <p:nvGrpSpPr>
            <p:cNvPr id="5" name="组合 7"/>
            <p:cNvGrpSpPr/>
            <p:nvPr/>
          </p:nvGrpSpPr>
          <p:grpSpPr>
            <a:xfrm>
              <a:off x="428596" y="-214338"/>
              <a:ext cx="8215370" cy="7540526"/>
              <a:chOff x="428596" y="-231561"/>
              <a:chExt cx="8215370" cy="7540526"/>
            </a:xfrm>
          </p:grpSpPr>
          <p:sp>
            <p:nvSpPr>
              <p:cNvPr id="2" name="矩形 1"/>
              <p:cNvSpPr/>
              <p:nvPr/>
            </p:nvSpPr>
            <p:spPr>
              <a:xfrm>
                <a:off x="428596" y="-231561"/>
                <a:ext cx="8215370" cy="7540526"/>
              </a:xfrm>
              <a:prstGeom prst="rect">
                <a:avLst/>
              </a:prstGeom>
            </p:spPr>
            <p:txBody>
              <a:bodyPr wrap="square">
                <a:spAutoFit/>
              </a:bodyPr>
              <a:lstStyle/>
              <a:p>
                <a:r>
                  <a:rPr lang="zh-CN" altLang="en-US" sz="4000" b="1" dirty="0" smtClean="0">
                    <a:latin typeface="Times New Roman" panose="02020603050405020304" pitchFamily="18" charset="0"/>
                    <a:cs typeface="Times New Roman" panose="02020603050405020304" pitchFamily="18" charset="0"/>
                  </a:rPr>
                  <a:t>          </a:t>
                </a:r>
                <a:r>
                  <a:rPr lang="zh-CN" altLang="en-US" sz="4000" b="1" dirty="0" smtClean="0"/>
                  <a:t> </a:t>
                </a:r>
                <a:endParaRPr lang="en-US" altLang="zh-CN" sz="4000" b="1" dirty="0" smtClean="0"/>
              </a:p>
              <a:p>
                <a:r>
                  <a:rPr lang="en-US" altLang="zh-CN" sz="3200" b="1" dirty="0" smtClean="0">
                    <a:latin typeface="仿宋" panose="02010609060101010101" pitchFamily="49" charset="-122"/>
                    <a:ea typeface="仿宋" panose="02010609060101010101" pitchFamily="49" charset="-122"/>
                  </a:rPr>
                  <a:t>1.</a:t>
                </a:r>
                <a:r>
                  <a:rPr lang="zh-CN" altLang="en-US" sz="3200" b="1" dirty="0" smtClean="0">
                    <a:latin typeface="仿宋" panose="02010609060101010101" pitchFamily="49" charset="-122"/>
                    <a:ea typeface="仿宋" panose="02010609060101010101" pitchFamily="49" charset="-122"/>
                  </a:rPr>
                  <a:t>必做作业：</a:t>
                </a:r>
                <a:endParaRPr lang="en-US" altLang="zh-CN" sz="3200" b="1" dirty="0" smtClean="0">
                  <a:latin typeface="仿宋" panose="02010609060101010101" pitchFamily="49" charset="-122"/>
                  <a:ea typeface="仿宋" panose="02010609060101010101" pitchFamily="49" charset="-122"/>
                </a:endParaRPr>
              </a:p>
              <a:p>
                <a:r>
                  <a:rPr lang="zh-CN" altLang="en-US" sz="2800" b="1" dirty="0" smtClean="0">
                    <a:solidFill>
                      <a:srgbClr val="000000"/>
                    </a:solidFill>
                    <a:latin typeface="宋体" panose="02010600030101010101" pitchFamily="2" charset="-122"/>
                    <a:ea typeface="宋体" panose="02010600030101010101" pitchFamily="2" charset="-122"/>
                  </a:rPr>
                  <a:t> ⑴</a:t>
                </a:r>
                <a:r>
                  <a:rPr lang="zh-CN" altLang="en-US" sz="2800" b="1" dirty="0" smtClean="0">
                    <a:latin typeface="仿宋" panose="02010609060101010101" pitchFamily="49" charset="-122"/>
                    <a:ea typeface="仿宋" panose="02010609060101010101" pitchFamily="49" charset="-122"/>
                  </a:rPr>
                  <a:t>教材第</a:t>
                </a:r>
                <a:r>
                  <a:rPr lang="en-US" altLang="zh-CN" sz="2800" b="1" dirty="0" smtClean="0">
                    <a:latin typeface="仿宋" panose="02010609060101010101" pitchFamily="49" charset="-122"/>
                    <a:ea typeface="仿宋" panose="02010609060101010101" pitchFamily="49" charset="-122"/>
                  </a:rPr>
                  <a:t>102</a:t>
                </a:r>
                <a:r>
                  <a:rPr lang="zh-CN" altLang="en-US" sz="2800" b="1" dirty="0" smtClean="0">
                    <a:latin typeface="仿宋" panose="02010609060101010101" pitchFamily="49" charset="-122"/>
                    <a:ea typeface="仿宋" panose="02010609060101010101" pitchFamily="49" charset="-122"/>
                  </a:rPr>
                  <a:t>页  练习</a:t>
                </a:r>
                <a:r>
                  <a:rPr lang="en-US" altLang="zh-CN" sz="2800" b="1" dirty="0" smtClean="0">
                    <a:latin typeface="仿宋" panose="02010609060101010101" pitchFamily="49" charset="-122"/>
                    <a:ea typeface="仿宋" panose="02010609060101010101" pitchFamily="49" charset="-122"/>
                  </a:rPr>
                  <a:t>A</a:t>
                </a:r>
                <a:r>
                  <a:rPr lang="zh-CN" altLang="en-US" sz="2800" b="1" dirty="0" smtClean="0">
                    <a:latin typeface="仿宋" panose="02010609060101010101" pitchFamily="49" charset="-122"/>
                    <a:ea typeface="仿宋" panose="02010609060101010101" pitchFamily="49" charset="-122"/>
                  </a:rPr>
                  <a:t>组</a:t>
                </a:r>
                <a:r>
                  <a:rPr lang="en-US" altLang="zh-CN" sz="2800" b="1" dirty="0" smtClean="0">
                    <a:latin typeface="仿宋" panose="02010609060101010101" pitchFamily="49" charset="-122"/>
                    <a:ea typeface="仿宋" panose="02010609060101010101" pitchFamily="49" charset="-122"/>
                  </a:rPr>
                  <a:t>1</a:t>
                </a:r>
                <a:r>
                  <a:rPr lang="zh-CN" altLang="en-US" sz="2800" b="1" dirty="0" smtClean="0">
                    <a:latin typeface="仿宋" panose="02010609060101010101" pitchFamily="49" charset="-122"/>
                    <a:ea typeface="仿宋" panose="02010609060101010101" pitchFamily="49" charset="-122"/>
                  </a:rPr>
                  <a:t>，</a:t>
                </a:r>
                <a:r>
                  <a:rPr lang="en-US" altLang="zh-CN" sz="2800" b="1" dirty="0" smtClean="0">
                    <a:latin typeface="仿宋" panose="02010609060101010101" pitchFamily="49" charset="-122"/>
                    <a:ea typeface="仿宋" panose="02010609060101010101" pitchFamily="49" charset="-122"/>
                  </a:rPr>
                  <a:t>2</a:t>
                </a:r>
                <a:r>
                  <a:rPr lang="zh-CN" altLang="en-US" sz="2800" b="1" dirty="0" smtClean="0">
                    <a:latin typeface="仿宋" panose="02010609060101010101" pitchFamily="49" charset="-122"/>
                    <a:ea typeface="仿宋" panose="02010609060101010101" pitchFamily="49" charset="-122"/>
                  </a:rPr>
                  <a:t>，</a:t>
                </a:r>
                <a:r>
                  <a:rPr lang="en-US" altLang="zh-CN" sz="2800" b="1" dirty="0" smtClean="0">
                    <a:latin typeface="仿宋" panose="02010609060101010101" pitchFamily="49" charset="-122"/>
                    <a:ea typeface="仿宋" panose="02010609060101010101" pitchFamily="49" charset="-122"/>
                  </a:rPr>
                  <a:t>5</a:t>
                </a:r>
                <a:r>
                  <a:rPr lang="zh-CN" altLang="en-US" sz="2800" b="1" dirty="0" smtClean="0">
                    <a:latin typeface="仿宋" panose="02010609060101010101" pitchFamily="49" charset="-122"/>
                    <a:ea typeface="仿宋" panose="02010609060101010101" pitchFamily="49" charset="-122"/>
                  </a:rPr>
                  <a:t>题</a:t>
                </a:r>
                <a:endParaRPr lang="en-US" altLang="zh-CN" sz="2800" b="1" dirty="0" smtClean="0">
                  <a:latin typeface="仿宋" panose="02010609060101010101" pitchFamily="49" charset="-122"/>
                  <a:ea typeface="仿宋" panose="02010609060101010101" pitchFamily="49" charset="-122"/>
                </a:endParaRPr>
              </a:p>
              <a:p>
                <a:r>
                  <a:rPr lang="en-US" altLang="zh-CN" sz="2800" b="1" dirty="0" smtClean="0">
                    <a:latin typeface="仿宋" panose="02010609060101010101" pitchFamily="49" charset="-122"/>
                    <a:ea typeface="仿宋" panose="02010609060101010101" pitchFamily="49" charset="-122"/>
                  </a:rPr>
                  <a:t>   </a:t>
                </a:r>
              </a:p>
              <a:p>
                <a:r>
                  <a:rPr lang="en-US" altLang="zh-CN" sz="2800" b="1" dirty="0" smtClean="0">
                    <a:latin typeface="仿宋" panose="02010609060101010101" pitchFamily="49" charset="-122"/>
                    <a:ea typeface="仿宋" panose="02010609060101010101" pitchFamily="49" charset="-122"/>
                  </a:rPr>
                  <a:t> ⑵</a:t>
                </a:r>
                <a:r>
                  <a:rPr lang="zh-CN" altLang="en-US" sz="2800" b="1" dirty="0" smtClean="0">
                    <a:latin typeface="仿宋" panose="02010609060101010101" pitchFamily="49" charset="-122"/>
                    <a:ea typeface="仿宋" panose="02010609060101010101" pitchFamily="49" charset="-122"/>
                  </a:rPr>
                  <a:t>已知函数</a:t>
                </a:r>
                <a:r>
                  <a:rPr lang="en-US" altLang="zh-CN" sz="2800" b="1" i="1" dirty="0" smtClean="0">
                    <a:latin typeface="Times New Roman" panose="02020603050405020304" pitchFamily="18" charset="0"/>
                    <a:ea typeface="仿宋" panose="02010609060101010101" pitchFamily="49" charset="-122"/>
                    <a:cs typeface="Times New Roman" panose="02020603050405020304" pitchFamily="18" charset="0"/>
                  </a:rPr>
                  <a:t>y</a:t>
                </a:r>
                <a:r>
                  <a:rPr lang="en-US" altLang="zh-CN" sz="2800" b="1" dirty="0" smtClean="0">
                    <a:latin typeface="仿宋" panose="02010609060101010101" pitchFamily="49" charset="-122"/>
                    <a:ea typeface="仿宋" panose="02010609060101010101" pitchFamily="49" charset="-122"/>
                  </a:rPr>
                  <a:t>=</a:t>
                </a:r>
                <a:r>
                  <a:rPr lang="en-US" altLang="zh-CN" sz="2800" b="1" i="1" dirty="0" smtClean="0">
                    <a:latin typeface="Times New Roman" panose="02020603050405020304" pitchFamily="18" charset="0"/>
                    <a:ea typeface="仿宋" panose="02010609060101010101" pitchFamily="49" charset="-122"/>
                    <a:cs typeface="Times New Roman" panose="02020603050405020304" pitchFamily="18" charset="0"/>
                  </a:rPr>
                  <a:t>f</a:t>
                </a:r>
                <a:r>
                  <a:rPr lang="en-US" altLang="zh-CN" sz="2800" b="1" dirty="0" smtClean="0">
                    <a:cs typeface="Times New Roman" panose="02020603050405020304" pitchFamily="18" charset="0"/>
                  </a:rPr>
                  <a:t>(</a:t>
                </a:r>
                <a:r>
                  <a:rPr lang="en-US" altLang="zh-CN" sz="2800" b="1" i="1" dirty="0" smtClean="0">
                    <a:latin typeface="Times New Roman" panose="02020603050405020304" pitchFamily="18" charset="0"/>
                    <a:ea typeface="仿宋" panose="02010609060101010101" pitchFamily="49" charset="-122"/>
                    <a:cs typeface="Times New Roman" panose="02020603050405020304" pitchFamily="18" charset="0"/>
                  </a:rPr>
                  <a:t>x</a:t>
                </a:r>
                <a:r>
                  <a:rPr lang="en-US" altLang="zh-CN" sz="2800" b="1" dirty="0" smtClean="0">
                    <a:cs typeface="Times New Roman" panose="02020603050405020304" pitchFamily="18" charset="0"/>
                  </a:rPr>
                  <a:t>)</a:t>
                </a:r>
                <a:r>
                  <a:rPr lang="zh-CN" altLang="en-US" sz="2800" b="1" dirty="0" smtClean="0">
                    <a:latin typeface="仿宋" panose="02010609060101010101" pitchFamily="49" charset="-122"/>
                    <a:ea typeface="仿宋" panose="02010609060101010101" pitchFamily="49" charset="-122"/>
                  </a:rPr>
                  <a:t>对于区间</a:t>
                </a:r>
                <a:r>
                  <a:rPr lang="en-US" altLang="zh-CN" sz="2800" b="1" i="1" dirty="0" smtClean="0">
                    <a:latin typeface="Times New Roman" panose="02020603050405020304" pitchFamily="18" charset="0"/>
                    <a:ea typeface="仿宋" panose="02010609060101010101" pitchFamily="49" charset="-122"/>
                    <a:cs typeface="Times New Roman" panose="02020603050405020304" pitchFamily="18" charset="0"/>
                  </a:rPr>
                  <a:t>D</a:t>
                </a:r>
                <a:r>
                  <a:rPr lang="zh-CN" altLang="en-US" sz="2800" b="1" dirty="0" smtClean="0">
                    <a:latin typeface="仿宋" panose="02010609060101010101" pitchFamily="49" charset="-122"/>
                    <a:ea typeface="仿宋" panose="02010609060101010101" pitchFamily="49" charset="-122"/>
                  </a:rPr>
                  <a:t>上的任意</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1,</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2</a:t>
                </a:r>
                <a:r>
                  <a:rPr lang="en-US" altLang="zh-CN" sz="2800" b="1" dirty="0" smtClean="0">
                    <a:latin typeface="仿宋" panose="02010609060101010101" pitchFamily="49" charset="-122"/>
                    <a:ea typeface="仿宋" panose="02010609060101010101" pitchFamily="49" charset="-122"/>
                  </a:rPr>
                  <a: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1</a:t>
                </a:r>
                <a:r>
                  <a:rPr lang="zh-CN" altLang="en-US" sz="2800" b="1" dirty="0" smtClean="0">
                    <a:latin typeface="仿宋" panose="02010609060101010101" pitchFamily="49" charset="-122"/>
                    <a:ea typeface="仿宋" panose="02010609060101010101" pitchFamily="49" charset="-122"/>
                  </a:rPr>
                  <a:t>≠</a:t>
                </a:r>
                <a:r>
                  <a:rPr kumimoji="1" lang="en-US" altLang="zh-CN" sz="2800" b="1" baseline="-25000" dirty="0" smtClean="0">
                    <a:latin typeface="Times New Roman" panose="02020603050405020304" pitchFamily="18" charset="0"/>
                  </a:rPr>
                  <a:t> </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2</a:t>
                </a:r>
                <a:r>
                  <a:rPr lang="en-US" altLang="zh-CN" sz="2800" b="1" dirty="0" smtClean="0">
                    <a:latin typeface="仿宋" panose="02010609060101010101" pitchFamily="49" charset="-122"/>
                    <a:ea typeface="仿宋" panose="02010609060101010101" pitchFamily="49" charset="-122"/>
                  </a:rPr>
                  <a:t>),</a:t>
                </a:r>
              </a:p>
              <a:p>
                <a:endParaRPr lang="en-US" altLang="zh-CN" sz="2800" b="1" dirty="0" smtClean="0">
                  <a:latin typeface="仿宋" panose="02010609060101010101" pitchFamily="49" charset="-122"/>
                  <a:ea typeface="仿宋" panose="02010609060101010101" pitchFamily="49" charset="-122"/>
                </a:endParaRPr>
              </a:p>
              <a:p>
                <a:r>
                  <a:rPr lang="zh-CN" altLang="en-US" sz="2800" b="1" dirty="0" smtClean="0">
                    <a:latin typeface="仿宋" panose="02010609060101010101" pitchFamily="49" charset="-122"/>
                    <a:ea typeface="仿宋" panose="02010609060101010101" pitchFamily="49" charset="-122"/>
                  </a:rPr>
                  <a:t>都有               ，问函数</a:t>
                </a:r>
                <a:r>
                  <a:rPr lang="en-US" altLang="zh-CN" sz="2800" b="1" i="1" dirty="0" smtClean="0">
                    <a:latin typeface="Times New Roman" panose="02020603050405020304" pitchFamily="18" charset="0"/>
                    <a:ea typeface="仿宋" panose="02010609060101010101" pitchFamily="49" charset="-122"/>
                    <a:cs typeface="Times New Roman" panose="02020603050405020304" pitchFamily="18" charset="0"/>
                  </a:rPr>
                  <a:t>y</a:t>
                </a:r>
                <a:r>
                  <a:rPr lang="en-US" altLang="zh-CN" sz="2800" b="1" dirty="0" smtClean="0">
                    <a:latin typeface="仿宋" panose="02010609060101010101" pitchFamily="49" charset="-122"/>
                    <a:ea typeface="仿宋" panose="02010609060101010101" pitchFamily="49" charset="-122"/>
                  </a:rPr>
                  <a:t>=</a:t>
                </a:r>
                <a:r>
                  <a:rPr lang="en-US" altLang="zh-CN" sz="2800" b="1" i="1" dirty="0" smtClean="0">
                    <a:latin typeface="Times New Roman" panose="02020603050405020304" pitchFamily="18" charset="0"/>
                    <a:ea typeface="仿宋" panose="02010609060101010101" pitchFamily="49" charset="-122"/>
                    <a:cs typeface="Times New Roman" panose="02020603050405020304" pitchFamily="18" charset="0"/>
                  </a:rPr>
                  <a:t>f</a:t>
                </a:r>
                <a:r>
                  <a:rPr lang="en-US" altLang="zh-CN" sz="2800" b="1" dirty="0" smtClean="0">
                    <a:cs typeface="Times New Roman" panose="02020603050405020304" pitchFamily="18" charset="0"/>
                  </a:rPr>
                  <a:t>(</a:t>
                </a:r>
                <a:r>
                  <a:rPr lang="en-US" altLang="zh-CN" sz="2800" b="1" i="1" dirty="0" smtClean="0">
                    <a:latin typeface="Times New Roman" panose="02020603050405020304" pitchFamily="18" charset="0"/>
                    <a:ea typeface="仿宋" panose="02010609060101010101" pitchFamily="49" charset="-122"/>
                    <a:cs typeface="Times New Roman" panose="02020603050405020304" pitchFamily="18" charset="0"/>
                  </a:rPr>
                  <a:t>x</a:t>
                </a:r>
                <a:r>
                  <a:rPr lang="en-US" altLang="zh-CN" sz="2800" b="1" dirty="0" smtClean="0">
                    <a:cs typeface="Times New Roman" panose="02020603050405020304" pitchFamily="18" charset="0"/>
                  </a:rPr>
                  <a:t>)</a:t>
                </a:r>
                <a:r>
                  <a:rPr lang="zh-CN" altLang="en-US" sz="2800" b="1" dirty="0" smtClean="0">
                    <a:latin typeface="仿宋" panose="02010609060101010101" pitchFamily="49" charset="-122"/>
                    <a:ea typeface="仿宋" panose="02010609060101010101" pitchFamily="49" charset="-122"/>
                  </a:rPr>
                  <a:t>在区间</a:t>
                </a:r>
                <a:r>
                  <a:rPr lang="en-US" altLang="zh-CN" sz="2800" b="1" i="1" dirty="0" smtClean="0">
                    <a:latin typeface="Times New Roman" panose="02020603050405020304" pitchFamily="18" charset="0"/>
                    <a:ea typeface="仿宋" panose="02010609060101010101" pitchFamily="49" charset="-122"/>
                    <a:cs typeface="Times New Roman" panose="02020603050405020304" pitchFamily="18" charset="0"/>
                  </a:rPr>
                  <a:t>D</a:t>
                </a:r>
                <a:r>
                  <a:rPr lang="zh-CN" altLang="en-US" sz="2800" b="1" dirty="0" smtClean="0">
                    <a:latin typeface="仿宋" panose="02010609060101010101" pitchFamily="49" charset="-122"/>
                    <a:ea typeface="仿宋" panose="02010609060101010101" pitchFamily="49" charset="-122"/>
                  </a:rPr>
                  <a:t>上的</a:t>
                </a:r>
                <a:endParaRPr lang="en-US" altLang="zh-CN" sz="2800" b="1" dirty="0" smtClean="0">
                  <a:latin typeface="仿宋" panose="02010609060101010101" pitchFamily="49" charset="-122"/>
                  <a:ea typeface="仿宋" panose="02010609060101010101" pitchFamily="49" charset="-122"/>
                </a:endParaRPr>
              </a:p>
              <a:p>
                <a:endParaRPr lang="en-US" altLang="zh-CN" sz="2800" b="1" dirty="0" smtClean="0">
                  <a:latin typeface="仿宋" panose="02010609060101010101" pitchFamily="49" charset="-122"/>
                  <a:ea typeface="仿宋" panose="02010609060101010101" pitchFamily="49" charset="-122"/>
                </a:endParaRPr>
              </a:p>
              <a:p>
                <a:r>
                  <a:rPr lang="zh-CN" altLang="en-US" sz="2800" b="1" dirty="0" smtClean="0">
                    <a:latin typeface="仿宋" panose="02010609060101010101" pitchFamily="49" charset="-122"/>
                    <a:ea typeface="仿宋" panose="02010609060101010101" pitchFamily="49" charset="-122"/>
                  </a:rPr>
                  <a:t>单调性如何？</a:t>
                </a:r>
                <a:endParaRPr lang="en-US" altLang="zh-CN" sz="2800" b="1" dirty="0" smtClean="0">
                  <a:latin typeface="仿宋" panose="02010609060101010101" pitchFamily="49" charset="-122"/>
                  <a:ea typeface="仿宋" panose="02010609060101010101" pitchFamily="49" charset="-122"/>
                </a:endParaRPr>
              </a:p>
              <a:p>
                <a:endParaRPr lang="en-US" altLang="zh-CN" sz="3200" b="1" dirty="0" smtClean="0">
                  <a:latin typeface="仿宋" panose="02010609060101010101" pitchFamily="49" charset="-122"/>
                  <a:ea typeface="仿宋" panose="02010609060101010101" pitchFamily="49" charset="-122"/>
                </a:endParaRPr>
              </a:p>
              <a:p>
                <a:r>
                  <a:rPr lang="en-US" altLang="zh-CN" sz="3200" b="1" dirty="0" smtClean="0">
                    <a:latin typeface="仿宋" panose="02010609060101010101" pitchFamily="49" charset="-122"/>
                    <a:ea typeface="仿宋" panose="02010609060101010101" pitchFamily="49" charset="-122"/>
                  </a:rPr>
                  <a:t>2.</a:t>
                </a:r>
                <a:r>
                  <a:rPr lang="zh-CN" altLang="en-US" sz="3200" b="1" dirty="0" smtClean="0">
                    <a:latin typeface="仿宋" panose="02010609060101010101" pitchFamily="49" charset="-122"/>
                    <a:ea typeface="仿宋" panose="02010609060101010101" pitchFamily="49" charset="-122"/>
                  </a:rPr>
                  <a:t>探究作业：</a:t>
                </a:r>
              </a:p>
              <a:p>
                <a:r>
                  <a:rPr lang="en-US" altLang="zh-CN" sz="2800" b="1" dirty="0" smtClean="0"/>
                  <a:t>      </a:t>
                </a:r>
              </a:p>
              <a:p>
                <a:r>
                  <a:rPr lang="en-US" altLang="zh-CN" sz="2800" b="1" dirty="0" smtClean="0"/>
                  <a:t>        </a:t>
                </a:r>
                <a:r>
                  <a:rPr lang="zh-CN" altLang="en-US" sz="2800" b="1" dirty="0" smtClean="0">
                    <a:latin typeface="仿宋" panose="02010609060101010101" pitchFamily="49" charset="-122"/>
                    <a:ea typeface="仿宋" panose="02010609060101010101" pitchFamily="49" charset="-122"/>
                  </a:rPr>
                  <a:t>研究函数</a:t>
                </a:r>
                <a:r>
                  <a:rPr lang="zh-CN" altLang="en-US" sz="2800" b="1" dirty="0" smtClean="0"/>
                  <a:t>                  </a:t>
                </a:r>
                <a:r>
                  <a:rPr lang="en-US" sz="2800" b="1" dirty="0" smtClean="0"/>
                  <a:t>          </a:t>
                </a:r>
                <a:r>
                  <a:rPr lang="zh-CN" altLang="en-US" sz="2800" b="1" dirty="0" smtClean="0">
                    <a:latin typeface="仿宋" panose="02010609060101010101" pitchFamily="49" charset="-122"/>
                    <a:ea typeface="仿宋" panose="02010609060101010101" pitchFamily="49" charset="-122"/>
                  </a:rPr>
                  <a:t>的单调性，并结合描</a:t>
                </a:r>
                <a:endParaRPr lang="en-US" altLang="zh-CN" sz="2800" b="1" dirty="0" smtClean="0">
                  <a:latin typeface="仿宋" panose="02010609060101010101" pitchFamily="49" charset="-122"/>
                  <a:ea typeface="仿宋" panose="02010609060101010101" pitchFamily="49" charset="-122"/>
                </a:endParaRPr>
              </a:p>
              <a:p>
                <a:endParaRPr lang="en-US" altLang="zh-CN" sz="2800" b="1" dirty="0" smtClean="0">
                  <a:latin typeface="仿宋" panose="02010609060101010101" pitchFamily="49" charset="-122"/>
                  <a:ea typeface="仿宋" panose="02010609060101010101" pitchFamily="49" charset="-122"/>
                </a:endParaRPr>
              </a:p>
              <a:p>
                <a:r>
                  <a:rPr lang="zh-CN" altLang="en-US" sz="2800" b="1" dirty="0" smtClean="0">
                    <a:latin typeface="仿宋" panose="02010609060101010101" pitchFamily="49" charset="-122"/>
                    <a:ea typeface="仿宋" panose="02010609060101010101" pitchFamily="49" charset="-122"/>
                  </a:rPr>
                  <a:t>点法画出函数的草图．</a:t>
                </a:r>
                <a:endParaRPr lang="en-US" altLang="zh-CN" sz="2800" b="1" dirty="0" smtClean="0">
                  <a:latin typeface="仿宋" panose="02010609060101010101" pitchFamily="49" charset="-122"/>
                  <a:ea typeface="仿宋" panose="02010609060101010101" pitchFamily="49" charset="-122"/>
                </a:endParaRPr>
              </a:p>
              <a:p>
                <a:endParaRPr lang="zh-CN" altLang="en-US" sz="4000" b="1" dirty="0" smtClean="0">
                  <a:latin typeface="Times New Roman" panose="02020603050405020304" pitchFamily="18" charset="0"/>
                  <a:cs typeface="Times New Roman" panose="02020603050405020304" pitchFamily="18" charset="0"/>
                </a:endParaRPr>
              </a:p>
            </p:txBody>
          </p:sp>
          <p:sp>
            <p:nvSpPr>
              <p:cNvPr id="3" name="WordArt 145"/>
              <p:cNvSpPr>
                <a:spLocks noChangeArrowheads="1" noChangeShapeType="1" noTextEdit="1"/>
              </p:cNvSpPr>
              <p:nvPr/>
            </p:nvSpPr>
            <p:spPr bwMode="auto">
              <a:xfrm>
                <a:off x="3857620" y="23159"/>
                <a:ext cx="1143008" cy="642942"/>
              </a:xfrm>
              <a:prstGeom prst="rect">
                <a:avLst/>
              </a:prstGeom>
            </p:spPr>
            <p:txBody>
              <a:bodyPr wrap="none" fromWordArt="1">
                <a:prstTxWarp prst="textPlain">
                  <a:avLst>
                    <a:gd name="adj" fmla="val 50000"/>
                  </a:avLst>
                </a:prstTxWarp>
              </a:bodyPr>
              <a:lstStyle/>
              <a:p>
                <a:r>
                  <a:rPr lang="zh-CN" altLang="en-US" sz="3600" kern="10" dirty="0" smtClean="0">
                    <a:ln w="19050" cap="sq">
                      <a:noFill/>
                      <a:round/>
                      <a:headEnd type="none" w="sm" len="sm"/>
                      <a:tailEnd type="none" w="sm" len="sm"/>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作业</a:t>
                </a:r>
                <a:endParaRPr lang="zh-CN" altLang="en-US" sz="3600" kern="10" dirty="0">
                  <a:ln w="19050" cap="sq">
                    <a:noFill/>
                    <a:round/>
                    <a:headEnd type="none" w="sm" len="sm"/>
                    <a:tailEnd type="none" w="sm" len="sm"/>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grpSp>
        <p:graphicFrame>
          <p:nvGraphicFramePr>
            <p:cNvPr id="94215" name="Object 7"/>
            <p:cNvGraphicFramePr>
              <a:graphicFrameLocks noChangeAspect="1"/>
            </p:cNvGraphicFramePr>
            <p:nvPr/>
          </p:nvGraphicFramePr>
          <p:xfrm>
            <a:off x="2571736" y="5112480"/>
            <a:ext cx="2143140" cy="820214"/>
          </p:xfrm>
          <a:graphic>
            <a:graphicData uri="http://schemas.openxmlformats.org/presentationml/2006/ole">
              <p:oleObj spid="_x0000_s37890" name="Equation" r:id="rId4" imgW="24688800" imgH="9448800" progId="Equation.DSMT4">
                <p:embed/>
              </p:oleObj>
            </a:graphicData>
          </a:graphic>
        </p:graphicFrame>
      </p:grpSp>
      <p:graphicFrame>
        <p:nvGraphicFramePr>
          <p:cNvPr id="8" name="Object 7"/>
          <p:cNvGraphicFramePr>
            <a:graphicFrameLocks noChangeAspect="1"/>
          </p:cNvGraphicFramePr>
          <p:nvPr/>
        </p:nvGraphicFramePr>
        <p:xfrm>
          <a:off x="1285852" y="2428844"/>
          <a:ext cx="2433638" cy="954087"/>
        </p:xfrm>
        <a:graphic>
          <a:graphicData uri="http://schemas.openxmlformats.org/presentationml/2006/ole">
            <p:oleObj spid="_x0000_s37889" name="Equation" r:id="rId5" imgW="28041600" imgH="1097280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914990"/>
            <a:ext cx="8496944" cy="3810154"/>
          </a:xfrm>
        </p:spPr>
        <p:txBody>
          <a:bodyPr>
            <a:noAutofit/>
          </a:bodyPr>
          <a:lstStyle/>
          <a:p>
            <a:r>
              <a:rPr lang="zh-CN" altLang="en-US" b="1" dirty="0" smtClean="0">
                <a:solidFill>
                  <a:schemeClr val="tx1"/>
                </a:solidFill>
                <a:latin typeface="宋体" pitchFamily="2" charset="-122"/>
                <a:ea typeface="宋体" pitchFamily="2" charset="-122"/>
              </a:rPr>
              <a:t>唐朝诗人白居易写过这样的诗句“早潮才落晚潮来，一月周流六十回。不独光阴朝复暮，杭州老去被潮催。</a:t>
            </a:r>
            <a:r>
              <a:rPr lang="en-US" altLang="zh-CN" b="1" dirty="0" smtClean="0">
                <a:solidFill>
                  <a:schemeClr val="tx1"/>
                </a:solidFill>
                <a:latin typeface="宋体" pitchFamily="2" charset="-122"/>
                <a:ea typeface="宋体" pitchFamily="2" charset="-122"/>
              </a:rPr>
              <a:t>”</a:t>
            </a:r>
            <a:r>
              <a:rPr lang="zh-CN" altLang="en-US" b="1" dirty="0" smtClean="0">
                <a:solidFill>
                  <a:schemeClr val="tx1"/>
                </a:solidFill>
                <a:latin typeface="宋体" pitchFamily="2" charset="-122"/>
                <a:ea typeface="宋体" pitchFamily="2" charset="-122"/>
              </a:rPr>
              <a:t>意思是每天潮水接连涨落，早潮刚落晚潮又来，一月</a:t>
            </a:r>
            <a:r>
              <a:rPr lang="en-US" altLang="zh-CN" b="1" dirty="0" smtClean="0">
                <a:solidFill>
                  <a:schemeClr val="tx1"/>
                </a:solidFill>
                <a:latin typeface="宋体" pitchFamily="2" charset="-122"/>
                <a:ea typeface="宋体" pitchFamily="2" charset="-122"/>
              </a:rPr>
              <a:t>30</a:t>
            </a:r>
            <a:r>
              <a:rPr lang="zh-CN" altLang="en-US" b="1" dirty="0" smtClean="0">
                <a:solidFill>
                  <a:schemeClr val="tx1"/>
                </a:solidFill>
                <a:latin typeface="宋体" pitchFamily="2" charset="-122"/>
                <a:ea typeface="宋体" pitchFamily="2" charset="-122"/>
              </a:rPr>
              <a:t>天之中要这样周而复始地涨落</a:t>
            </a:r>
            <a:r>
              <a:rPr lang="en-US" altLang="zh-CN" b="1" dirty="0" smtClean="0">
                <a:solidFill>
                  <a:schemeClr val="tx1"/>
                </a:solidFill>
                <a:latin typeface="宋体" pitchFamily="2" charset="-122"/>
                <a:ea typeface="宋体" pitchFamily="2" charset="-122"/>
              </a:rPr>
              <a:t>60</a:t>
            </a:r>
            <a:r>
              <a:rPr lang="zh-CN" altLang="en-US" b="1" dirty="0" smtClean="0">
                <a:solidFill>
                  <a:schemeClr val="tx1"/>
                </a:solidFill>
                <a:latin typeface="宋体" pitchFamily="2" charset="-122"/>
                <a:ea typeface="宋体" pitchFamily="2" charset="-122"/>
              </a:rPr>
              <a:t>次，这是古人面对钱塘江的潮长潮落情不自禁的发出宇宙无穷而人生时间有限的感慨。如今随着科技水平的发展，利用先进的科学技术，我们的科学家可以实时监测潮汐变化，绘制潮汐曲线图，让它更好的服务于我们的生活。例如发电、捕鱼、发展海洋航运、海洋生物养殖等等。</a:t>
            </a:r>
            <a:endParaRPr lang="en-US" altLang="zh-CN" b="1" dirty="0" smtClean="0">
              <a:solidFill>
                <a:schemeClr val="tx1"/>
              </a:solidFill>
              <a:latin typeface="宋体" pitchFamily="2" charset="-122"/>
              <a:ea typeface="宋体" pitchFamily="2" charset="-122"/>
            </a:endParaRPr>
          </a:p>
          <a:p>
            <a:r>
              <a:rPr lang="zh-CN" altLang="en-US" b="1" dirty="0" smtClean="0">
                <a:solidFill>
                  <a:schemeClr val="tx1"/>
                </a:solidFill>
                <a:latin typeface="宋体" pitchFamily="2" charset="-122"/>
                <a:ea typeface="宋体" pitchFamily="2" charset="-122"/>
              </a:rPr>
              <a:t>下面这个就是科学家绘制的钱塘江某日的潮汐曲线图。</a:t>
            </a:r>
          </a:p>
        </p:txBody>
      </p:sp>
      <p:sp>
        <p:nvSpPr>
          <p:cNvPr id="6" name="矩形 329852"/>
          <p:cNvSpPr/>
          <p:nvPr/>
        </p:nvSpPr>
        <p:spPr>
          <a:xfrm>
            <a:off x="177800" y="76835"/>
            <a:ext cx="2738015" cy="687869"/>
          </a:xfrm>
          <a:prstGeom prst="rect">
            <a:avLst/>
          </a:prstGeom>
          <a:solidFill>
            <a:srgbClr val="FFFF00"/>
          </a:solidFill>
          <a:ln w="19050" cap="flat" cmpd="sng">
            <a:solidFill>
              <a:srgbClr val="3333CC"/>
            </a:solidFill>
            <a:prstDash val="solid"/>
            <a:miter/>
            <a:headEnd type="none" w="med" len="med"/>
            <a:tailEnd type="none" w="med" len="med"/>
          </a:ln>
        </p:spPr>
        <p:txBody>
          <a:bodyPr lIns="92075" tIns="46037" rIns="92075" bIns="46037" anchor="ctr"/>
          <a:lstStyle/>
          <a:p>
            <a:pPr algn="ctr"/>
            <a:r>
              <a:rPr lang="zh-CN" altLang="en-US" sz="2400" b="1" dirty="0" smtClean="0">
                <a:solidFill>
                  <a:srgbClr val="3333CC"/>
                </a:solidFill>
                <a:latin typeface="宋体" pitchFamily="2" charset="-122"/>
                <a:ea typeface="宋体" pitchFamily="2" charset="-122"/>
              </a:rPr>
              <a:t>情境与问题</a:t>
            </a:r>
            <a:endParaRPr lang="zh-CN" altLang="en-US" sz="2400" b="1" dirty="0">
              <a:solidFill>
                <a:srgbClr val="3333CC"/>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908646" y="332656"/>
            <a:ext cx="5327650" cy="6480175"/>
            <a:chOff x="1384" y="119"/>
            <a:chExt cx="3356" cy="4082"/>
          </a:xfrm>
        </p:grpSpPr>
        <p:grpSp>
          <p:nvGrpSpPr>
            <p:cNvPr id="3" name="Group 3"/>
            <p:cNvGrpSpPr/>
            <p:nvPr/>
          </p:nvGrpSpPr>
          <p:grpSpPr bwMode="auto">
            <a:xfrm>
              <a:off x="1384" y="119"/>
              <a:ext cx="3356" cy="4082"/>
              <a:chOff x="1066" y="119"/>
              <a:chExt cx="3356" cy="4082"/>
            </a:xfrm>
          </p:grpSpPr>
          <p:sp>
            <p:nvSpPr>
              <p:cNvPr id="35846" name="Rectangle 4"/>
              <p:cNvSpPr>
                <a:spLocks noChangeArrowheads="1"/>
              </p:cNvSpPr>
              <p:nvPr/>
            </p:nvSpPr>
            <p:spPr bwMode="auto">
              <a:xfrm>
                <a:off x="1370" y="343"/>
                <a:ext cx="2880" cy="3591"/>
              </a:xfrm>
              <a:prstGeom prst="rect">
                <a:avLst/>
              </a:prstGeom>
              <a:noFill/>
              <a:ln w="9525">
                <a:noFill/>
                <a:miter lim="800000"/>
              </a:ln>
            </p:spPr>
            <p:txBody>
              <a:bodyPr>
                <a:spAutoFit/>
              </a:bodyPr>
              <a:lstStyle/>
              <a:p>
                <a:pPr eaLnBrk="1" hangingPunct="1">
                  <a:lnSpc>
                    <a:spcPct val="125000"/>
                  </a:lnSpc>
                </a:pPr>
                <a:r>
                  <a:rPr lang="zh-CN" altLang="en-US" sz="3200" b="1">
                    <a:ea typeface="黑体" panose="02010609060101010101" pitchFamily="49" charset="-122"/>
                  </a:rPr>
                  <a:t>数与形</a:t>
                </a:r>
                <a:r>
                  <a:rPr lang="en-US" altLang="zh-CN" sz="3200" b="1">
                    <a:ea typeface="黑体" panose="02010609060101010101" pitchFamily="49" charset="-122"/>
                  </a:rPr>
                  <a:t>,</a:t>
                </a:r>
                <a:r>
                  <a:rPr lang="zh-CN" altLang="en-US" sz="3200" b="1">
                    <a:ea typeface="黑体" panose="02010609060101010101" pitchFamily="49" charset="-122"/>
                  </a:rPr>
                  <a:t>本是相倚依</a:t>
                </a:r>
                <a:r>
                  <a:rPr lang="en-US" altLang="zh-CN" sz="3200" b="1">
                    <a:ea typeface="黑体" panose="02010609060101010101" pitchFamily="49" charset="-122"/>
                  </a:rPr>
                  <a:t>,</a:t>
                </a:r>
              </a:p>
              <a:p>
                <a:pPr eaLnBrk="1" hangingPunct="1">
                  <a:lnSpc>
                    <a:spcPct val="125000"/>
                  </a:lnSpc>
                </a:pPr>
                <a:r>
                  <a:rPr lang="zh-CN" altLang="en-US" sz="3200" b="1">
                    <a:ea typeface="黑体" panose="02010609060101010101" pitchFamily="49" charset="-122"/>
                  </a:rPr>
                  <a:t>焉能分作两边飞</a:t>
                </a:r>
                <a:r>
                  <a:rPr lang="en-US" altLang="zh-CN" sz="3200" b="1">
                    <a:ea typeface="黑体" panose="02010609060101010101" pitchFamily="49" charset="-122"/>
                  </a:rPr>
                  <a:t>;</a:t>
                </a:r>
              </a:p>
              <a:p>
                <a:pPr eaLnBrk="1" hangingPunct="1">
                  <a:lnSpc>
                    <a:spcPct val="125000"/>
                  </a:lnSpc>
                </a:pPr>
                <a:r>
                  <a:rPr lang="zh-CN" altLang="en-US" sz="3200" b="1">
                    <a:solidFill>
                      <a:srgbClr val="FF0000"/>
                    </a:solidFill>
                    <a:ea typeface="黑体" panose="02010609060101010101" pitchFamily="49" charset="-122"/>
                  </a:rPr>
                  <a:t>数无形时少直觉</a:t>
                </a:r>
                <a:r>
                  <a:rPr lang="en-US" altLang="zh-CN" sz="3200" b="1">
                    <a:solidFill>
                      <a:srgbClr val="FF0000"/>
                    </a:solidFill>
                    <a:ea typeface="黑体" panose="02010609060101010101" pitchFamily="49" charset="-122"/>
                  </a:rPr>
                  <a:t>,</a:t>
                </a:r>
              </a:p>
              <a:p>
                <a:pPr eaLnBrk="1" hangingPunct="1">
                  <a:lnSpc>
                    <a:spcPct val="125000"/>
                  </a:lnSpc>
                </a:pPr>
                <a:r>
                  <a:rPr lang="zh-CN" altLang="en-US" sz="3200" b="1">
                    <a:solidFill>
                      <a:srgbClr val="FF0000"/>
                    </a:solidFill>
                    <a:ea typeface="黑体" panose="02010609060101010101" pitchFamily="49" charset="-122"/>
                  </a:rPr>
                  <a:t>形少数时难入微</a:t>
                </a:r>
                <a:r>
                  <a:rPr lang="en-US" altLang="zh-CN" sz="3200" b="1">
                    <a:solidFill>
                      <a:srgbClr val="FF0000"/>
                    </a:solidFill>
                    <a:ea typeface="黑体" panose="02010609060101010101" pitchFamily="49" charset="-122"/>
                  </a:rPr>
                  <a:t>;</a:t>
                </a:r>
              </a:p>
              <a:p>
                <a:pPr eaLnBrk="1" hangingPunct="1">
                  <a:lnSpc>
                    <a:spcPct val="125000"/>
                  </a:lnSpc>
                </a:pPr>
                <a:r>
                  <a:rPr lang="zh-CN" altLang="en-US" sz="3200" b="1">
                    <a:ea typeface="黑体" panose="02010609060101010101" pitchFamily="49" charset="-122"/>
                  </a:rPr>
                  <a:t>数形结合百般好</a:t>
                </a:r>
                <a:r>
                  <a:rPr lang="en-US" altLang="zh-CN" sz="3200" b="1">
                    <a:ea typeface="黑体" panose="02010609060101010101" pitchFamily="49" charset="-122"/>
                  </a:rPr>
                  <a:t>,</a:t>
                </a:r>
              </a:p>
              <a:p>
                <a:pPr eaLnBrk="1" hangingPunct="1">
                  <a:lnSpc>
                    <a:spcPct val="125000"/>
                  </a:lnSpc>
                </a:pPr>
                <a:r>
                  <a:rPr lang="zh-CN" altLang="en-US" sz="3200" b="1">
                    <a:ea typeface="黑体" panose="02010609060101010101" pitchFamily="49" charset="-122"/>
                  </a:rPr>
                  <a:t>隔离分家万事休</a:t>
                </a:r>
                <a:r>
                  <a:rPr lang="en-US" altLang="zh-CN" sz="3200" b="1">
                    <a:ea typeface="黑体" panose="02010609060101010101" pitchFamily="49" charset="-122"/>
                  </a:rPr>
                  <a:t>;</a:t>
                </a:r>
              </a:p>
              <a:p>
                <a:pPr eaLnBrk="1" hangingPunct="1">
                  <a:lnSpc>
                    <a:spcPct val="125000"/>
                  </a:lnSpc>
                </a:pPr>
                <a:r>
                  <a:rPr lang="zh-CN" altLang="en-US" sz="3200" b="1">
                    <a:ea typeface="黑体" panose="02010609060101010101" pitchFamily="49" charset="-122"/>
                  </a:rPr>
                  <a:t>切莫忘</a:t>
                </a:r>
                <a:r>
                  <a:rPr lang="en-US" altLang="zh-CN" sz="3200" b="1">
                    <a:ea typeface="黑体" panose="02010609060101010101" pitchFamily="49" charset="-122"/>
                  </a:rPr>
                  <a:t>,</a:t>
                </a:r>
                <a:r>
                  <a:rPr lang="zh-CN" altLang="en-US" sz="3200" b="1">
                    <a:ea typeface="黑体" panose="02010609060101010101" pitchFamily="49" charset="-122"/>
                  </a:rPr>
                  <a:t>几何代数统一体</a:t>
                </a:r>
                <a:r>
                  <a:rPr lang="en-US" altLang="zh-CN" sz="3200" b="1">
                    <a:ea typeface="黑体" panose="02010609060101010101" pitchFamily="49" charset="-122"/>
                  </a:rPr>
                  <a:t>,</a:t>
                </a:r>
              </a:p>
              <a:p>
                <a:pPr eaLnBrk="1" hangingPunct="1">
                  <a:lnSpc>
                    <a:spcPct val="125000"/>
                  </a:lnSpc>
                </a:pPr>
                <a:r>
                  <a:rPr lang="zh-CN" altLang="en-US" sz="3200" b="1">
                    <a:ea typeface="黑体" panose="02010609060101010101" pitchFamily="49" charset="-122"/>
                  </a:rPr>
                  <a:t>永远联系莫分离</a:t>
                </a:r>
                <a:r>
                  <a:rPr lang="en-US" altLang="zh-CN" sz="3200" b="1">
                    <a:ea typeface="黑体" panose="02010609060101010101" pitchFamily="49" charset="-122"/>
                  </a:rPr>
                  <a:t>.</a:t>
                </a:r>
              </a:p>
              <a:p>
                <a:pPr eaLnBrk="1" hangingPunct="1">
                  <a:lnSpc>
                    <a:spcPct val="150000"/>
                  </a:lnSpc>
                </a:pPr>
                <a:r>
                  <a:rPr lang="en-US" altLang="zh-CN" sz="2800" b="1">
                    <a:solidFill>
                      <a:srgbClr val="0000CC"/>
                    </a:solidFill>
                    <a:latin typeface="楷体_GB2312" pitchFamily="49" charset="-122"/>
                    <a:ea typeface="楷体_GB2312" pitchFamily="49" charset="-122"/>
                  </a:rPr>
                  <a:t>           </a:t>
                </a:r>
                <a:r>
                  <a:rPr lang="en-US" altLang="zh-CN" sz="3200" b="1">
                    <a:ea typeface="楷体_GB2312" pitchFamily="49" charset="-122"/>
                  </a:rPr>
                  <a:t>——</a:t>
                </a:r>
                <a:r>
                  <a:rPr lang="zh-CN" altLang="en-US" sz="3200" b="1">
                    <a:latin typeface="楷体_GB2312" pitchFamily="49" charset="-122"/>
                    <a:ea typeface="楷体_GB2312" pitchFamily="49" charset="-122"/>
                  </a:rPr>
                  <a:t>华罗庚</a:t>
                </a:r>
              </a:p>
            </p:txBody>
          </p:sp>
          <p:pic>
            <p:nvPicPr>
              <p:cNvPr id="35847" name="Picture 5" descr="20060109172450164">
                <a:hlinkClick r:id="rId3"/>
              </p:cNvPr>
              <p:cNvPicPr>
                <a:picLocks noChangeAspect="1" noChangeArrowheads="1"/>
              </p:cNvPicPr>
              <p:nvPr/>
            </p:nvPicPr>
            <p:blipFill>
              <a:blip r:embed="rId4" cstate="print"/>
              <a:srcRect/>
              <a:stretch>
                <a:fillRect/>
              </a:stretch>
            </p:blipFill>
            <p:spPr bwMode="auto">
              <a:xfrm>
                <a:off x="4105" y="164"/>
                <a:ext cx="317" cy="3909"/>
              </a:xfrm>
              <a:prstGeom prst="rect">
                <a:avLst/>
              </a:prstGeom>
              <a:noFill/>
              <a:ln w="9525">
                <a:noFill/>
                <a:miter lim="800000"/>
                <a:headEnd/>
                <a:tailEnd/>
              </a:ln>
            </p:spPr>
          </p:pic>
          <p:pic>
            <p:nvPicPr>
              <p:cNvPr id="35848" name="Picture 6" descr="20060109172450164">
                <a:hlinkClick r:id="rId3"/>
              </p:cNvPr>
              <p:cNvPicPr>
                <a:picLocks noChangeAspect="1" noChangeArrowheads="1"/>
              </p:cNvPicPr>
              <p:nvPr/>
            </p:nvPicPr>
            <p:blipFill>
              <a:blip r:embed="rId4" cstate="print"/>
              <a:srcRect/>
              <a:stretch>
                <a:fillRect/>
              </a:stretch>
            </p:blipFill>
            <p:spPr bwMode="auto">
              <a:xfrm>
                <a:off x="1066" y="119"/>
                <a:ext cx="317" cy="3991"/>
              </a:xfrm>
              <a:prstGeom prst="rect">
                <a:avLst/>
              </a:prstGeom>
              <a:noFill/>
              <a:ln w="9525">
                <a:noFill/>
                <a:miter lim="800000"/>
                <a:headEnd/>
                <a:tailEnd/>
              </a:ln>
            </p:spPr>
          </p:pic>
          <p:pic>
            <p:nvPicPr>
              <p:cNvPr id="35849" name="Picture 7" descr="20060109172450164">
                <a:hlinkClick r:id="rId3"/>
              </p:cNvPr>
              <p:cNvPicPr>
                <a:picLocks noChangeAspect="1" noChangeArrowheads="1"/>
              </p:cNvPicPr>
              <p:nvPr/>
            </p:nvPicPr>
            <p:blipFill>
              <a:blip r:embed="rId5" cstate="print"/>
              <a:srcRect/>
              <a:stretch>
                <a:fillRect/>
              </a:stretch>
            </p:blipFill>
            <p:spPr bwMode="auto">
              <a:xfrm>
                <a:off x="1156" y="3929"/>
                <a:ext cx="3176" cy="272"/>
              </a:xfrm>
              <a:prstGeom prst="rect">
                <a:avLst/>
              </a:prstGeom>
              <a:noFill/>
              <a:ln w="9525">
                <a:noFill/>
                <a:miter lim="800000"/>
                <a:headEnd/>
                <a:tailEnd/>
              </a:ln>
            </p:spPr>
          </p:pic>
        </p:grpSp>
        <p:pic>
          <p:nvPicPr>
            <p:cNvPr id="35845" name="Picture 8" descr="20060109172450164">
              <a:hlinkClick r:id="rId3"/>
            </p:cNvPr>
            <p:cNvPicPr>
              <a:picLocks noChangeAspect="1" noChangeArrowheads="1"/>
            </p:cNvPicPr>
            <p:nvPr/>
          </p:nvPicPr>
          <p:blipFill>
            <a:blip r:embed="rId5" cstate="print"/>
            <a:srcRect/>
            <a:stretch>
              <a:fillRect/>
            </a:stretch>
          </p:blipFill>
          <p:spPr bwMode="auto">
            <a:xfrm>
              <a:off x="1538" y="119"/>
              <a:ext cx="3066" cy="2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190603133245.jpg"/>
          <p:cNvPicPr>
            <a:picLocks noChangeAspect="1"/>
          </p:cNvPicPr>
          <p:nvPr/>
        </p:nvPicPr>
        <p:blipFill>
          <a:blip r:embed="rId2" cstate="print"/>
          <a:stretch>
            <a:fillRect/>
          </a:stretch>
        </p:blipFill>
        <p:spPr>
          <a:xfrm>
            <a:off x="1115616" y="2321496"/>
            <a:ext cx="7322765" cy="4536504"/>
          </a:xfrm>
          <a:prstGeom prst="rect">
            <a:avLst/>
          </a:prstGeom>
        </p:spPr>
      </p:pic>
      <p:sp>
        <p:nvSpPr>
          <p:cNvPr id="5" name="Text Box 2"/>
          <p:cNvSpPr txBox="1">
            <a:spLocks noChangeArrowheads="1"/>
          </p:cNvSpPr>
          <p:nvPr/>
        </p:nvSpPr>
        <p:spPr bwMode="auto">
          <a:xfrm>
            <a:off x="0" y="0"/>
            <a:ext cx="9001125" cy="2246769"/>
          </a:xfrm>
          <a:prstGeom prst="rect">
            <a:avLst/>
          </a:prstGeom>
          <a:solidFill>
            <a:srgbClr val="FFFF00"/>
          </a:solidFill>
          <a:ln>
            <a:noFill/>
          </a:ln>
          <a:effectLst/>
        </p:spPr>
        <p:txBody>
          <a:bodyPr>
            <a:spAutoFit/>
          </a:bodyPr>
          <a:lstStyle>
            <a:lvl1pPr eaLnBrk="0" hangingPunct="0">
              <a:defRPr sz="2200" b="1">
                <a:solidFill>
                  <a:srgbClr val="0000FF"/>
                </a:solidFill>
                <a:latin typeface="宋体" panose="02010600030101010101" pitchFamily="2" charset="-122"/>
                <a:ea typeface="宋体" panose="02010600030101010101" pitchFamily="2" charset="-122"/>
              </a:defRPr>
            </a:lvl1pPr>
            <a:lvl2pPr marL="742950" indent="-285750" eaLnBrk="0" hangingPunct="0">
              <a:defRPr sz="2200" b="1">
                <a:solidFill>
                  <a:srgbClr val="0000FF"/>
                </a:solidFill>
                <a:latin typeface="宋体" panose="02010600030101010101" pitchFamily="2" charset="-122"/>
                <a:ea typeface="宋体" panose="02010600030101010101" pitchFamily="2" charset="-122"/>
              </a:defRPr>
            </a:lvl2pPr>
            <a:lvl3pPr marL="1143000" indent="-228600" eaLnBrk="0" hangingPunct="0">
              <a:defRPr sz="2200" b="1">
                <a:solidFill>
                  <a:srgbClr val="0000FF"/>
                </a:solidFill>
                <a:latin typeface="宋体" panose="02010600030101010101" pitchFamily="2" charset="-122"/>
                <a:ea typeface="宋体" panose="02010600030101010101" pitchFamily="2" charset="-122"/>
              </a:defRPr>
            </a:lvl3pPr>
            <a:lvl4pPr marL="1600200" indent="-228600" eaLnBrk="0" hangingPunct="0">
              <a:defRPr sz="2200" b="1">
                <a:solidFill>
                  <a:srgbClr val="0000FF"/>
                </a:solidFill>
                <a:latin typeface="宋体" panose="02010600030101010101" pitchFamily="2" charset="-122"/>
                <a:ea typeface="宋体" panose="02010600030101010101" pitchFamily="2" charset="-122"/>
              </a:defRPr>
            </a:lvl4pPr>
            <a:lvl5pPr marL="2057400" indent="-228600" eaLnBrk="0" hangingPunct="0">
              <a:defRPr sz="2200" b="1">
                <a:solidFill>
                  <a:srgbClr val="0000FF"/>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9pPr>
          </a:lstStyle>
          <a:p>
            <a:pPr algn="l">
              <a:spcBef>
                <a:spcPct val="50000"/>
              </a:spcBef>
              <a:defRPr/>
            </a:pPr>
            <a:r>
              <a:rPr lang="zh-CN" altLang="en-US" sz="2800" b="0" dirty="0">
                <a:solidFill>
                  <a:schemeClr val="tx1"/>
                </a:solidFill>
              </a:rPr>
              <a:t>观察该图</a:t>
            </a:r>
            <a:r>
              <a:rPr lang="en-US" altLang="zh-CN" sz="2800" b="0" dirty="0" smtClean="0">
                <a:solidFill>
                  <a:schemeClr val="tx1"/>
                </a:solidFill>
              </a:rPr>
              <a:t>,</a:t>
            </a:r>
            <a:r>
              <a:rPr lang="zh-CN" altLang="en-US" sz="2800" b="0" dirty="0" smtClean="0">
                <a:solidFill>
                  <a:schemeClr val="tx1"/>
                </a:solidFill>
              </a:rPr>
              <a:t>思考问题</a:t>
            </a:r>
            <a:endParaRPr lang="en-US" altLang="zh-CN" sz="2800" b="0" dirty="0" smtClean="0">
              <a:solidFill>
                <a:schemeClr val="tx1"/>
              </a:solidFill>
            </a:endParaRPr>
          </a:p>
          <a:p>
            <a:pPr algn="l">
              <a:spcBef>
                <a:spcPct val="50000"/>
              </a:spcBef>
              <a:defRPr/>
            </a:pPr>
            <a:r>
              <a:rPr lang="en-US" altLang="zh-CN" sz="2800" b="0" dirty="0" smtClean="0">
                <a:solidFill>
                  <a:schemeClr val="tx1"/>
                </a:solidFill>
              </a:rPr>
              <a:t>1</a:t>
            </a:r>
            <a:r>
              <a:rPr lang="zh-CN" altLang="en-US" sz="2800" b="0" dirty="0" smtClean="0">
                <a:solidFill>
                  <a:schemeClr val="tx1"/>
                </a:solidFill>
              </a:rPr>
              <a:t>、对比前人和科学家们面对潮汐现象的不同做法，你有什么感想？</a:t>
            </a:r>
            <a:endParaRPr lang="en-US" altLang="zh-CN" sz="2800" b="0" dirty="0" smtClean="0">
              <a:solidFill>
                <a:schemeClr val="tx1"/>
              </a:solidFill>
            </a:endParaRPr>
          </a:p>
          <a:p>
            <a:pPr algn="l">
              <a:spcBef>
                <a:spcPct val="50000"/>
              </a:spcBef>
              <a:defRPr/>
            </a:pPr>
            <a:r>
              <a:rPr lang="en-US" altLang="zh-CN" sz="2800" b="0" dirty="0" smtClean="0">
                <a:solidFill>
                  <a:schemeClr val="tx1"/>
                </a:solidFill>
              </a:rPr>
              <a:t>2</a:t>
            </a:r>
            <a:r>
              <a:rPr lang="zh-CN" altLang="en-US" sz="2800" b="0" dirty="0" smtClean="0">
                <a:solidFill>
                  <a:schemeClr val="tx1"/>
                </a:solidFill>
              </a:rPr>
              <a:t>、从图中你能得到什么信息？</a:t>
            </a:r>
            <a:endParaRPr lang="zh-CN" altLang="en-US" sz="2800" b="0"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p14:dur="250">
        <p:pull dir="d"/>
      </p:transition>
    </mc:Choice>
    <mc:Fallback>
      <p:transition>
        <p:pull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21" descr="estrella_fugaz"/>
          <p:cNvPicPr preferRelativeResize="0">
            <a:picLocks noChangeArrowheads="1"/>
          </p:cNvPicPr>
          <p:nvPr/>
        </p:nvPicPr>
        <p:blipFill>
          <a:blip r:embed="rId3" cstate="print"/>
          <a:srcRect/>
          <a:stretch>
            <a:fillRect/>
          </a:stretch>
        </p:blipFill>
        <p:spPr bwMode="auto">
          <a:xfrm>
            <a:off x="7057670" y="5127698"/>
            <a:ext cx="1525587" cy="1525587"/>
          </a:xfrm>
          <a:prstGeom prst="rect">
            <a:avLst/>
          </a:prstGeom>
          <a:noFill/>
          <a:ln w="9525" cap="flat" algn="ctr">
            <a:noFill/>
            <a:prstDash val="solid"/>
            <a:miter lim="800000"/>
            <a:headEnd type="none" w="med" len="med"/>
            <a:tailEnd type="none" w="med" len="med"/>
          </a:ln>
          <a:effectLst/>
        </p:spPr>
      </p:pic>
      <p:sp>
        <p:nvSpPr>
          <p:cNvPr id="22" name="圆角矩形 21"/>
          <p:cNvSpPr/>
          <p:nvPr/>
        </p:nvSpPr>
        <p:spPr>
          <a:xfrm>
            <a:off x="247174" y="742951"/>
            <a:ext cx="8772049" cy="590994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r>
              <a:rPr lang="zh-CN" altLang="en-US" sz="2800" dirty="0" smtClean="0">
                <a:solidFill>
                  <a:schemeClr val="tx1"/>
                </a:solidFill>
              </a:rPr>
              <a:t>        </a:t>
            </a:r>
            <a:endParaRPr lang="zh-CN" altLang="en-US" sz="2800" dirty="0">
              <a:solidFill>
                <a:schemeClr val="tx1"/>
              </a:solidFill>
            </a:endParaRPr>
          </a:p>
        </p:txBody>
      </p:sp>
      <p:sp>
        <p:nvSpPr>
          <p:cNvPr id="2" name="文本框 1"/>
          <p:cNvSpPr txBox="1"/>
          <p:nvPr/>
        </p:nvSpPr>
        <p:spPr>
          <a:xfrm>
            <a:off x="247174" y="4059556"/>
            <a:ext cx="8520589" cy="2246769"/>
          </a:xfrm>
          <a:prstGeom prst="rect">
            <a:avLst/>
          </a:prstGeom>
          <a:noFill/>
        </p:spPr>
        <p:txBody>
          <a:bodyPr wrap="square" rtlCol="0">
            <a:spAutoFit/>
          </a:bodyPr>
          <a:lstStyle/>
          <a:p>
            <a:r>
              <a:rPr lang="en-US" altLang="zh-CN" sz="2800" dirty="0"/>
              <a:t> </a:t>
            </a:r>
            <a:r>
              <a:rPr lang="zh-CN" altLang="en-US" sz="2800" dirty="0" smtClean="0"/>
              <a:t>，“记忆”在我们的学习过程中扮演着非常重要的角色，因此有关记忆的规律一直都是人们研究的课题.德国心理学家艾宾浩斯曾经对记忆保持量进行了系统的实验研究，并给出了类似下图所示的记忆规律.</a:t>
            </a:r>
            <a:r>
              <a:rPr lang="en-US" altLang="zh-CN" sz="2800" dirty="0" smtClean="0"/>
              <a:t> </a:t>
            </a:r>
            <a:r>
              <a:rPr lang="zh-CN" altLang="en-US" sz="2800" dirty="0" smtClean="0"/>
              <a:t>这</a:t>
            </a:r>
            <a:r>
              <a:rPr lang="zh-CN" altLang="en-US" sz="2800" dirty="0"/>
              <a:t>个函数反映出记忆具有什么规律？你能从中得到什么启发？</a:t>
            </a:r>
          </a:p>
        </p:txBody>
      </p:sp>
      <p:pic>
        <p:nvPicPr>
          <p:cNvPr id="9" name="图片 11"/>
          <p:cNvPicPr>
            <a:picLocks noChangeAspect="1"/>
          </p:cNvPicPr>
          <p:nvPr/>
        </p:nvPicPr>
        <p:blipFill>
          <a:blip r:embed="rId4" cstate="print"/>
          <a:stretch>
            <a:fillRect/>
          </a:stretch>
        </p:blipFill>
        <p:spPr>
          <a:xfrm>
            <a:off x="1730693" y="764704"/>
            <a:ext cx="5721627" cy="3298601"/>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 xmlns:p14="http://schemas.microsoft.com/office/powerpoint/2010/main" val="1961586245"/>
              </p:ext>
            </p:extLst>
          </p:nvPr>
        </p:nvGraphicFramePr>
        <p:xfrm>
          <a:off x="144016" y="692696"/>
          <a:ext cx="8892480" cy="5553828"/>
        </p:xfrm>
        <a:graphic>
          <a:graphicData uri="http://schemas.openxmlformats.org/drawingml/2006/table">
            <a:tbl>
              <a:tblPr/>
              <a:tblGrid>
                <a:gridCol w="4446240"/>
                <a:gridCol w="4446240"/>
              </a:tblGrid>
              <a:tr h="616068">
                <a:tc>
                  <a:txBody>
                    <a:bodyPr/>
                    <a:lstStyle/>
                    <a:p>
                      <a:pPr algn="ctr">
                        <a:lnSpc>
                          <a:spcPct val="150000"/>
                        </a:lnSpc>
                        <a:spcAft>
                          <a:spcPts val="0"/>
                        </a:spcAft>
                        <a:tabLst>
                          <a:tab pos="2340610" algn="l"/>
                        </a:tabLst>
                      </a:pPr>
                      <a:r>
                        <a:rPr lang="zh-CN" altLang="en-US" sz="2400" kern="100" dirty="0" smtClean="0">
                          <a:effectLst/>
                          <a:latin typeface="Times New Roman"/>
                          <a:cs typeface="Times New Roman"/>
                        </a:rPr>
                        <a:t>学习目标</a:t>
                      </a:r>
                      <a:endParaRPr lang="zh-CN" sz="2400" kern="100" dirty="0">
                        <a:effectLst/>
                        <a:latin typeface="宋体"/>
                        <a:cs typeface="Courier New"/>
                      </a:endParaRPr>
                    </a:p>
                  </a:txBody>
                  <a:tcPr marL="27196" marR="2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400" kern="100" dirty="0">
                          <a:effectLst/>
                          <a:latin typeface="Times New Roman"/>
                          <a:cs typeface="Times New Roman"/>
                        </a:rPr>
                        <a:t>素</a:t>
                      </a:r>
                      <a:r>
                        <a:rPr lang="zh-CN" sz="2400" kern="100" dirty="0" smtClean="0">
                          <a:effectLst/>
                          <a:latin typeface="Times New Roman"/>
                          <a:cs typeface="Times New Roman"/>
                        </a:rPr>
                        <a:t>养</a:t>
                      </a:r>
                      <a:r>
                        <a:rPr lang="zh-CN" altLang="en-US" sz="2400" kern="100" dirty="0" smtClean="0">
                          <a:effectLst/>
                          <a:latin typeface="Times New Roman"/>
                          <a:cs typeface="Times New Roman"/>
                        </a:rPr>
                        <a:t>目标</a:t>
                      </a:r>
                      <a:endParaRPr lang="zh-CN" sz="2400" kern="100" dirty="0">
                        <a:effectLst/>
                        <a:latin typeface="宋体"/>
                        <a:cs typeface="Courier New"/>
                      </a:endParaRPr>
                    </a:p>
                  </a:txBody>
                  <a:tcPr marL="27196" marR="2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8548">
                <a:tc>
                  <a:txBody>
                    <a:bodyPr/>
                    <a:lstStyle/>
                    <a:p>
                      <a:pPr algn="just">
                        <a:lnSpc>
                          <a:spcPct val="150000"/>
                        </a:lnSpc>
                        <a:spcAft>
                          <a:spcPts val="0"/>
                        </a:spcAft>
                        <a:tabLst>
                          <a:tab pos="2340610" algn="l"/>
                        </a:tabLst>
                      </a:pPr>
                      <a:r>
                        <a:rPr lang="en-US" sz="2400" kern="100" dirty="0">
                          <a:effectLst/>
                          <a:latin typeface="Times New Roman"/>
                          <a:ea typeface="仿宋_GB2312"/>
                          <a:cs typeface="Courier New"/>
                        </a:rPr>
                        <a:t>1.</a:t>
                      </a:r>
                      <a:r>
                        <a:rPr lang="zh-CN" sz="2400" kern="100" dirty="0">
                          <a:effectLst/>
                          <a:latin typeface="Times New Roman"/>
                          <a:ea typeface="仿宋_GB2312"/>
                          <a:cs typeface="Times New Roman"/>
                        </a:rPr>
                        <a:t>借助函数图像，会用不等式符号表达函数的单调性</a:t>
                      </a:r>
                      <a:r>
                        <a:rPr lang="en-US" sz="2400" kern="100" dirty="0">
                          <a:effectLst/>
                          <a:latin typeface="Times New Roman"/>
                          <a:ea typeface="仿宋_GB2312"/>
                          <a:cs typeface="Courier New"/>
                        </a:rPr>
                        <a:t>.</a:t>
                      </a:r>
                      <a:endParaRPr lang="zh-CN" sz="2400" kern="100" dirty="0">
                        <a:effectLst/>
                        <a:latin typeface="宋体"/>
                        <a:cs typeface="Courier New"/>
                      </a:endParaRPr>
                    </a:p>
                    <a:p>
                      <a:pPr algn="just">
                        <a:lnSpc>
                          <a:spcPct val="150000"/>
                        </a:lnSpc>
                        <a:spcAft>
                          <a:spcPts val="0"/>
                        </a:spcAft>
                        <a:tabLst>
                          <a:tab pos="2340610" algn="l"/>
                        </a:tabLst>
                      </a:pPr>
                      <a:r>
                        <a:rPr lang="en-US" sz="2400" kern="100" dirty="0">
                          <a:effectLst/>
                          <a:latin typeface="Times New Roman"/>
                          <a:ea typeface="仿宋_GB2312"/>
                          <a:cs typeface="Courier New"/>
                        </a:rPr>
                        <a:t>2.</a:t>
                      </a:r>
                      <a:r>
                        <a:rPr lang="zh-CN" sz="2400" kern="100" dirty="0">
                          <a:effectLst/>
                          <a:latin typeface="Times New Roman"/>
                          <a:ea typeface="仿宋_GB2312"/>
                          <a:cs typeface="Times New Roman"/>
                        </a:rPr>
                        <a:t>理解函数单调性的作用和实际意</a:t>
                      </a:r>
                      <a:r>
                        <a:rPr lang="zh-CN" sz="2400" kern="100" dirty="0" smtClean="0">
                          <a:effectLst/>
                          <a:latin typeface="Times New Roman"/>
                          <a:ea typeface="仿宋_GB2312"/>
                          <a:cs typeface="Times New Roman"/>
                        </a:rPr>
                        <a:t>义</a:t>
                      </a:r>
                      <a:r>
                        <a:rPr lang="en-US" sz="2400" kern="100" dirty="0" smtClean="0">
                          <a:effectLst/>
                          <a:latin typeface="Times New Roman"/>
                          <a:ea typeface="仿宋_GB2312"/>
                          <a:cs typeface="Courier New"/>
                        </a:rPr>
                        <a:t>.</a:t>
                      </a:r>
                      <a:endParaRPr lang="zh-CN" sz="2400" kern="100" dirty="0">
                        <a:effectLst/>
                        <a:latin typeface="宋体"/>
                        <a:cs typeface="Courier New"/>
                      </a:endParaRPr>
                    </a:p>
                    <a:p>
                      <a:pPr algn="just">
                        <a:lnSpc>
                          <a:spcPct val="150000"/>
                        </a:lnSpc>
                        <a:spcAft>
                          <a:spcPts val="0"/>
                        </a:spcAft>
                        <a:tabLst>
                          <a:tab pos="2340610" algn="l"/>
                        </a:tabLst>
                      </a:pPr>
                      <a:r>
                        <a:rPr lang="en-US" sz="2400" kern="100" dirty="0">
                          <a:effectLst/>
                          <a:latin typeface="Times New Roman"/>
                          <a:ea typeface="仿宋_GB2312"/>
                          <a:cs typeface="Courier New"/>
                        </a:rPr>
                        <a:t>3.</a:t>
                      </a:r>
                      <a:r>
                        <a:rPr lang="zh-CN" sz="2400" kern="100" dirty="0">
                          <a:effectLst/>
                          <a:latin typeface="Times New Roman"/>
                          <a:ea typeface="仿宋_GB2312"/>
                          <a:cs typeface="Times New Roman"/>
                        </a:rPr>
                        <a:t>在理解函数单调性定义的基础上，会用单调性的定义证明简单函数的单调</a:t>
                      </a:r>
                      <a:r>
                        <a:rPr lang="zh-CN" sz="2400" kern="100" dirty="0" smtClean="0">
                          <a:effectLst/>
                          <a:latin typeface="Times New Roman"/>
                          <a:ea typeface="仿宋_GB2312"/>
                          <a:cs typeface="Times New Roman"/>
                        </a:rPr>
                        <a:t>性</a:t>
                      </a:r>
                      <a:r>
                        <a:rPr lang="en-US" sz="2400" kern="100" dirty="0" smtClean="0">
                          <a:effectLst/>
                          <a:latin typeface="Times New Roman"/>
                          <a:ea typeface="仿宋_GB2312"/>
                          <a:cs typeface="Courier New"/>
                        </a:rPr>
                        <a:t>.</a:t>
                      </a:r>
                      <a:endParaRPr lang="zh-CN" sz="2400" kern="100" dirty="0">
                        <a:effectLst/>
                        <a:latin typeface="宋体"/>
                        <a:cs typeface="Courier New"/>
                      </a:endParaRPr>
                    </a:p>
                  </a:txBody>
                  <a:tcPr marL="27196" marR="2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340610" algn="l"/>
                        </a:tabLst>
                      </a:pPr>
                      <a:r>
                        <a:rPr lang="en-US" sz="2400" kern="100" dirty="0">
                          <a:effectLst/>
                          <a:latin typeface="Times New Roman"/>
                          <a:ea typeface="仿宋_GB2312"/>
                          <a:cs typeface="Courier New"/>
                        </a:rPr>
                        <a:t>1.</a:t>
                      </a:r>
                      <a:r>
                        <a:rPr lang="zh-CN" sz="2400" kern="100" dirty="0">
                          <a:effectLst/>
                          <a:latin typeface="Times New Roman"/>
                          <a:ea typeface="仿宋_GB2312"/>
                          <a:cs typeface="Times New Roman"/>
                        </a:rPr>
                        <a:t>结合实例，经历从具体的直观描述到形式的符号表达的抽象过程</a:t>
                      </a:r>
                      <a:r>
                        <a:rPr lang="en-US" sz="2400" kern="100" dirty="0">
                          <a:effectLst/>
                          <a:latin typeface="Times New Roman"/>
                          <a:ea typeface="仿宋_GB2312"/>
                          <a:cs typeface="Courier New"/>
                        </a:rPr>
                        <a:t>.</a:t>
                      </a:r>
                      <a:endParaRPr lang="zh-CN" sz="2400" kern="100" dirty="0">
                        <a:effectLst/>
                        <a:latin typeface="宋体"/>
                        <a:cs typeface="Courier New"/>
                      </a:endParaRPr>
                    </a:p>
                    <a:p>
                      <a:pPr algn="just">
                        <a:lnSpc>
                          <a:spcPct val="150000"/>
                        </a:lnSpc>
                        <a:spcAft>
                          <a:spcPts val="0"/>
                        </a:spcAft>
                        <a:tabLst>
                          <a:tab pos="2340610" algn="l"/>
                        </a:tabLst>
                      </a:pPr>
                      <a:r>
                        <a:rPr lang="en-US" sz="2400" kern="100" dirty="0">
                          <a:effectLst/>
                          <a:latin typeface="Times New Roman"/>
                          <a:ea typeface="仿宋_GB2312"/>
                          <a:cs typeface="Courier New"/>
                        </a:rPr>
                        <a:t>2.</a:t>
                      </a:r>
                      <a:r>
                        <a:rPr lang="zh-CN" sz="2400" kern="100" dirty="0">
                          <a:effectLst/>
                          <a:latin typeface="Times New Roman"/>
                          <a:ea typeface="仿宋_GB2312"/>
                          <a:cs typeface="Times New Roman"/>
                        </a:rPr>
                        <a:t>加深对函数定义的理解，体会用符号形式表达单调性定义的必要性</a:t>
                      </a:r>
                      <a:r>
                        <a:rPr lang="en-US" sz="2400" kern="100" dirty="0">
                          <a:effectLst/>
                          <a:latin typeface="Times New Roman"/>
                          <a:ea typeface="仿宋_GB2312"/>
                          <a:cs typeface="Courier New"/>
                        </a:rPr>
                        <a:t>.</a:t>
                      </a:r>
                      <a:endParaRPr lang="zh-CN" sz="2400" kern="100" dirty="0">
                        <a:effectLst/>
                        <a:latin typeface="宋体"/>
                        <a:cs typeface="Courier New"/>
                      </a:endParaRPr>
                    </a:p>
                    <a:p>
                      <a:pPr algn="just">
                        <a:lnSpc>
                          <a:spcPct val="150000"/>
                        </a:lnSpc>
                        <a:spcAft>
                          <a:spcPts val="0"/>
                        </a:spcAft>
                        <a:tabLst>
                          <a:tab pos="2340610" algn="l"/>
                        </a:tabLst>
                      </a:pPr>
                      <a:r>
                        <a:rPr lang="en-US" sz="2400" kern="100" dirty="0">
                          <a:effectLst/>
                          <a:latin typeface="Times New Roman"/>
                          <a:ea typeface="仿宋_GB2312"/>
                          <a:cs typeface="Courier New"/>
                        </a:rPr>
                        <a:t>3.</a:t>
                      </a:r>
                      <a:r>
                        <a:rPr lang="zh-CN" sz="2400" kern="100" dirty="0">
                          <a:effectLst/>
                          <a:latin typeface="Times New Roman"/>
                          <a:ea typeface="仿宋_GB2312"/>
                          <a:cs typeface="Times New Roman"/>
                        </a:rPr>
                        <a:t>在函数单调性</a:t>
                      </a:r>
                      <a:r>
                        <a:rPr lang="zh-CN" sz="2400" kern="100" dirty="0" smtClean="0">
                          <a:effectLst/>
                          <a:latin typeface="Times New Roman"/>
                          <a:ea typeface="仿宋_GB2312"/>
                          <a:cs typeface="Times New Roman"/>
                        </a:rPr>
                        <a:t>的</a:t>
                      </a:r>
                      <a:r>
                        <a:rPr lang="zh-CN" altLang="en-US" sz="2400" kern="100" dirty="0" smtClean="0">
                          <a:effectLst/>
                          <a:latin typeface="Times New Roman"/>
                          <a:ea typeface="仿宋_GB2312"/>
                          <a:cs typeface="Times New Roman"/>
                        </a:rPr>
                        <a:t>生成、证明</a:t>
                      </a:r>
                      <a:r>
                        <a:rPr lang="zh-CN" sz="2400" kern="100" dirty="0" smtClean="0">
                          <a:effectLst/>
                          <a:latin typeface="Times New Roman"/>
                          <a:ea typeface="仿宋_GB2312"/>
                          <a:cs typeface="Times New Roman"/>
                        </a:rPr>
                        <a:t>过</a:t>
                      </a:r>
                      <a:r>
                        <a:rPr lang="zh-CN" sz="2400" kern="100" dirty="0">
                          <a:effectLst/>
                          <a:latin typeface="Times New Roman"/>
                          <a:ea typeface="仿宋_GB2312"/>
                          <a:cs typeface="Times New Roman"/>
                        </a:rPr>
                        <a:t>程中，提升逻辑推理和数学运算素养</a:t>
                      </a:r>
                      <a:r>
                        <a:rPr lang="en-US" sz="2400" kern="100" dirty="0">
                          <a:effectLst/>
                          <a:latin typeface="Times New Roman"/>
                          <a:ea typeface="仿宋_GB2312"/>
                          <a:cs typeface="Courier New"/>
                        </a:rPr>
                        <a:t>.</a:t>
                      </a:r>
                      <a:endParaRPr lang="zh-CN" sz="2400" kern="100" dirty="0">
                        <a:effectLst/>
                        <a:latin typeface="宋体"/>
                        <a:cs typeface="Courier New"/>
                      </a:endParaRPr>
                    </a:p>
                  </a:txBody>
                  <a:tcPr marL="27196" marR="2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678274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2"/>
          <p:cNvSpPr txBox="1">
            <a:spLocks noChangeArrowheads="1"/>
          </p:cNvSpPr>
          <p:nvPr/>
        </p:nvSpPr>
        <p:spPr bwMode="auto">
          <a:xfrm>
            <a:off x="35496" y="190381"/>
            <a:ext cx="9001156" cy="646331"/>
          </a:xfrm>
          <a:prstGeom prst="rect">
            <a:avLst/>
          </a:prstGeom>
          <a:solidFill>
            <a:srgbClr val="FFFF00"/>
          </a:solidFill>
          <a:ln>
            <a:noFill/>
          </a:ln>
          <a:effectLst/>
        </p:spPr>
        <p:txBody>
          <a:bodyPr wrap="square">
            <a:spAutoFit/>
          </a:bodyPr>
          <a:lstStyle>
            <a:lvl1pPr eaLnBrk="0" hangingPunct="0">
              <a:defRPr sz="2200" b="1">
                <a:solidFill>
                  <a:srgbClr val="0000FF"/>
                </a:solidFill>
                <a:latin typeface="宋体" panose="02010600030101010101" pitchFamily="2" charset="-122"/>
                <a:ea typeface="宋体" panose="02010600030101010101" pitchFamily="2" charset="-122"/>
              </a:defRPr>
            </a:lvl1pPr>
            <a:lvl2pPr marL="742950" indent="-285750" eaLnBrk="0" hangingPunct="0">
              <a:defRPr sz="2200" b="1">
                <a:solidFill>
                  <a:srgbClr val="0000FF"/>
                </a:solidFill>
                <a:latin typeface="宋体" panose="02010600030101010101" pitchFamily="2" charset="-122"/>
                <a:ea typeface="宋体" panose="02010600030101010101" pitchFamily="2" charset="-122"/>
              </a:defRPr>
            </a:lvl2pPr>
            <a:lvl3pPr marL="1143000" indent="-228600" eaLnBrk="0" hangingPunct="0">
              <a:defRPr sz="2200" b="1">
                <a:solidFill>
                  <a:srgbClr val="0000FF"/>
                </a:solidFill>
                <a:latin typeface="宋体" panose="02010600030101010101" pitchFamily="2" charset="-122"/>
                <a:ea typeface="宋体" panose="02010600030101010101" pitchFamily="2" charset="-122"/>
              </a:defRPr>
            </a:lvl3pPr>
            <a:lvl4pPr marL="1600200" indent="-228600" eaLnBrk="0" hangingPunct="0">
              <a:defRPr sz="2200" b="1">
                <a:solidFill>
                  <a:srgbClr val="0000FF"/>
                </a:solidFill>
                <a:latin typeface="宋体" panose="02010600030101010101" pitchFamily="2" charset="-122"/>
                <a:ea typeface="宋体" panose="02010600030101010101" pitchFamily="2" charset="-122"/>
              </a:defRPr>
            </a:lvl4pPr>
            <a:lvl5pPr marL="2057400" indent="-228600" eaLnBrk="0" hangingPunct="0">
              <a:defRPr sz="2200" b="1">
                <a:solidFill>
                  <a:srgbClr val="0000FF"/>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9pPr>
          </a:lstStyle>
          <a:p>
            <a:pPr>
              <a:spcBef>
                <a:spcPct val="50000"/>
              </a:spcBef>
            </a:pPr>
            <a:r>
              <a:rPr lang="zh-CN" altLang="en-US" sz="3600" dirty="0" smtClean="0">
                <a:solidFill>
                  <a:srgbClr val="FF0000"/>
                </a:solidFill>
                <a:latin typeface="楷体" panose="02010609060101010101" pitchFamily="49" charset="-122"/>
                <a:ea typeface="楷体" panose="02010609060101010101" pitchFamily="49" charset="-122"/>
              </a:rPr>
              <a:t>问题</a:t>
            </a:r>
            <a:r>
              <a:rPr lang="en-US" altLang="zh-CN" sz="36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3600" dirty="0" smtClean="0">
                <a:solidFill>
                  <a:srgbClr val="FF0000"/>
                </a:solidFill>
                <a:latin typeface="楷体" panose="02010609060101010101" pitchFamily="49" charset="-122"/>
                <a:ea typeface="楷体" panose="02010609060101010101" pitchFamily="49" charset="-122"/>
              </a:rPr>
              <a:t> </a:t>
            </a:r>
            <a:r>
              <a:rPr lang="zh-CN" altLang="en-US" sz="2800" dirty="0" smtClean="0">
                <a:solidFill>
                  <a:schemeClr val="tx1"/>
                </a:solidFill>
                <a:latin typeface="+mn-ea"/>
                <a:ea typeface="+mn-ea"/>
              </a:rPr>
              <a:t>观察下列函数的图象</a:t>
            </a:r>
            <a:r>
              <a:rPr lang="en-US" altLang="zh-CN" sz="2800" dirty="0" smtClean="0">
                <a:solidFill>
                  <a:schemeClr val="tx1"/>
                </a:solidFill>
                <a:latin typeface="+mn-ea"/>
                <a:ea typeface="+mn-ea"/>
              </a:rPr>
              <a:t>,</a:t>
            </a:r>
            <a:r>
              <a:rPr lang="zh-CN" altLang="en-US" sz="2800" dirty="0" smtClean="0">
                <a:solidFill>
                  <a:schemeClr val="tx1"/>
                </a:solidFill>
                <a:latin typeface="+mn-ea"/>
                <a:ea typeface="+mn-ea"/>
              </a:rPr>
              <a:t>描述函数有什么变化趋</a:t>
            </a:r>
            <a:r>
              <a:rPr lang="zh-CN" altLang="en-US" sz="2800" dirty="0" smtClean="0">
                <a:solidFill>
                  <a:schemeClr val="tx1"/>
                </a:solidFill>
                <a:latin typeface="+mn-ea"/>
                <a:ea typeface="+mn-ea"/>
              </a:rPr>
              <a:t>势</a:t>
            </a:r>
            <a:endParaRPr lang="zh-CN" altLang="en-US" sz="2800" dirty="0" smtClean="0">
              <a:solidFill>
                <a:schemeClr val="tx1"/>
              </a:solidFill>
              <a:latin typeface="+mn-ea"/>
              <a:ea typeface="+mn-ea"/>
            </a:endParaRPr>
          </a:p>
        </p:txBody>
      </p:sp>
      <p:grpSp>
        <p:nvGrpSpPr>
          <p:cNvPr id="64" name="组合 63"/>
          <p:cNvGrpSpPr/>
          <p:nvPr/>
        </p:nvGrpSpPr>
        <p:grpSpPr>
          <a:xfrm>
            <a:off x="357158" y="1071546"/>
            <a:ext cx="8786842" cy="4000528"/>
            <a:chOff x="357158" y="1500174"/>
            <a:chExt cx="8786842" cy="4000528"/>
          </a:xfrm>
        </p:grpSpPr>
        <p:sp>
          <p:nvSpPr>
            <p:cNvPr id="54" name="Line 2"/>
            <p:cNvSpPr>
              <a:spLocks noChangeShapeType="1"/>
            </p:cNvSpPr>
            <p:nvPr/>
          </p:nvSpPr>
          <p:spPr bwMode="auto">
            <a:xfrm>
              <a:off x="357158" y="4131460"/>
              <a:ext cx="2667000" cy="0"/>
            </a:xfrm>
            <a:prstGeom prst="line">
              <a:avLst/>
            </a:prstGeom>
            <a:noFill/>
            <a:ln w="38100">
              <a:solidFill>
                <a:schemeClr val="tx1"/>
              </a:solidFill>
              <a:round/>
              <a:tailEnd type="triangle" w="med" len="med"/>
            </a:ln>
          </p:spPr>
          <p:txBody>
            <a:bodyPr wrap="none"/>
            <a:lstStyle/>
            <a:p>
              <a:endParaRPr lang="zh-CN" altLang="en-US"/>
            </a:p>
          </p:txBody>
        </p:sp>
        <p:sp>
          <p:nvSpPr>
            <p:cNvPr id="56" name="Text Box 4"/>
            <p:cNvSpPr txBox="1">
              <a:spLocks noChangeArrowheads="1"/>
            </p:cNvSpPr>
            <p:nvPr/>
          </p:nvSpPr>
          <p:spPr bwMode="auto">
            <a:xfrm>
              <a:off x="2736820" y="3969535"/>
              <a:ext cx="387350" cy="579438"/>
            </a:xfrm>
            <a:prstGeom prst="rect">
              <a:avLst/>
            </a:prstGeom>
            <a:noFill/>
            <a:ln w="9525">
              <a:noFill/>
              <a:miter lim="800000"/>
            </a:ln>
          </p:spPr>
          <p:txBody>
            <a:bodyPr wrap="none">
              <a:spAutoFit/>
            </a:bodyPr>
            <a:lstStyle/>
            <a:p>
              <a:r>
                <a:rPr kumimoji="1" lang="en-US" altLang="zh-CN" sz="3200" b="1" i="1" dirty="0">
                  <a:latin typeface="Times New Roman" panose="02020603050405020304" pitchFamily="18" charset="0"/>
                </a:rPr>
                <a:t>x</a:t>
              </a:r>
            </a:p>
          </p:txBody>
        </p:sp>
        <p:sp>
          <p:nvSpPr>
            <p:cNvPr id="57" name="Text Box 6"/>
            <p:cNvSpPr txBox="1">
              <a:spLocks noChangeArrowheads="1"/>
            </p:cNvSpPr>
            <p:nvPr/>
          </p:nvSpPr>
          <p:spPr bwMode="auto">
            <a:xfrm>
              <a:off x="1550958" y="3960010"/>
              <a:ext cx="336550" cy="457200"/>
            </a:xfrm>
            <a:prstGeom prst="rect">
              <a:avLst/>
            </a:prstGeom>
            <a:noFill/>
            <a:ln w="9525">
              <a:noFill/>
              <a:miter lim="800000"/>
            </a:ln>
          </p:spPr>
          <p:txBody>
            <a:bodyPr wrap="none">
              <a:spAutoFit/>
            </a:bodyPr>
            <a:lstStyle/>
            <a:p>
              <a:r>
                <a:rPr kumimoji="1" lang="en-US" altLang="zh-CN" sz="2400" i="1">
                  <a:latin typeface="Times New Roman" panose="02020603050405020304" pitchFamily="18" charset="0"/>
                </a:rPr>
                <a:t>o</a:t>
              </a:r>
            </a:p>
          </p:txBody>
        </p:sp>
        <p:cxnSp>
          <p:nvCxnSpPr>
            <p:cNvPr id="94" name="直接箭头连接符 93"/>
            <p:cNvCxnSpPr/>
            <p:nvPr/>
          </p:nvCxnSpPr>
          <p:spPr>
            <a:xfrm rot="5400000" flipH="1" flipV="1">
              <a:off x="71406" y="3999710"/>
              <a:ext cx="300039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组合 59"/>
            <p:cNvGrpSpPr/>
            <p:nvPr/>
          </p:nvGrpSpPr>
          <p:grpSpPr>
            <a:xfrm>
              <a:off x="428596" y="1500174"/>
              <a:ext cx="2214578" cy="3785420"/>
              <a:chOff x="571472" y="2368999"/>
              <a:chExt cx="2214578" cy="3785420"/>
            </a:xfrm>
          </p:grpSpPr>
          <p:sp>
            <p:nvSpPr>
              <p:cNvPr id="47" name="TextBox 46"/>
              <p:cNvSpPr txBox="1"/>
              <p:nvPr/>
            </p:nvSpPr>
            <p:spPr>
              <a:xfrm>
                <a:off x="1142976" y="2368999"/>
                <a:ext cx="1214446" cy="523220"/>
              </a:xfrm>
              <a:prstGeom prst="rect">
                <a:avLst/>
              </a:prstGeom>
              <a:no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f</a:t>
                </a:r>
                <a:r>
                  <a:rPr lang="en-US" altLang="zh-CN" sz="2800" b="1" dirty="0" smtClean="0">
                    <a:latin typeface="Times New Roman" panose="02020603050405020304" pitchFamily="18" charset="0"/>
                    <a:cs typeface="Times New Roman" panose="02020603050405020304" pitchFamily="18" charset="0"/>
                  </a:rPr>
                  <a:t>(</a:t>
                </a:r>
                <a:r>
                  <a:rPr lang="en-US" altLang="zh-CN" sz="2800" b="1" i="1" dirty="0" smtClean="0">
                    <a:latin typeface="Times New Roman" panose="02020603050405020304" pitchFamily="18" charset="0"/>
                    <a:cs typeface="Times New Roman" panose="02020603050405020304" pitchFamily="18" charset="0"/>
                  </a:rPr>
                  <a:t>x</a:t>
                </a:r>
                <a:r>
                  <a:rPr lang="en-US" altLang="zh-CN" sz="2800" b="1" dirty="0" smtClean="0">
                    <a:latin typeface="Times New Roman" panose="02020603050405020304" pitchFamily="18" charset="0"/>
                    <a:cs typeface="Times New Roman" panose="02020603050405020304" pitchFamily="18" charset="0"/>
                  </a:rPr>
                  <a:t>)=</a:t>
                </a:r>
                <a:r>
                  <a:rPr lang="en-US" altLang="zh-CN" sz="2800" b="1" i="1" dirty="0" smtClean="0">
                    <a:latin typeface="Times New Roman" panose="02020603050405020304" pitchFamily="18" charset="0"/>
                    <a:cs typeface="Times New Roman" panose="02020603050405020304" pitchFamily="18" charset="0"/>
                  </a:rPr>
                  <a:t>x</a:t>
                </a:r>
                <a:endParaRPr lang="zh-CN" altLang="en-US" sz="2800" b="1" dirty="0"/>
              </a:p>
            </p:txBody>
          </p:sp>
          <p:sp>
            <p:nvSpPr>
              <p:cNvPr id="58" name="Text Box 8"/>
              <p:cNvSpPr txBox="1">
                <a:spLocks noChangeArrowheads="1"/>
              </p:cNvSpPr>
              <p:nvPr/>
            </p:nvSpPr>
            <p:spPr bwMode="auto">
              <a:xfrm rot="21466203">
                <a:off x="722973" y="4942892"/>
                <a:ext cx="712787" cy="457200"/>
              </a:xfrm>
              <a:prstGeom prst="rect">
                <a:avLst/>
              </a:prstGeom>
              <a:noFill/>
              <a:ln w="9525">
                <a:noFill/>
                <a:miter lim="800000"/>
              </a:ln>
            </p:spPr>
            <p:txBody>
              <a:bodyPr>
                <a:spAutoFit/>
              </a:bodyPr>
              <a:lstStyle/>
              <a:p>
                <a:r>
                  <a:rPr kumimoji="1" lang="en-US" altLang="zh-CN" sz="2400" b="1" dirty="0">
                    <a:latin typeface="宋体" panose="02010600030101010101" pitchFamily="2" charset="-122"/>
                  </a:rPr>
                  <a:t>-1</a:t>
                </a:r>
              </a:p>
            </p:txBody>
          </p:sp>
          <p:sp>
            <p:nvSpPr>
              <p:cNvPr id="59" name="Text Box 27"/>
              <p:cNvSpPr txBox="1">
                <a:spLocks noChangeArrowheads="1"/>
              </p:cNvSpPr>
              <p:nvPr/>
            </p:nvSpPr>
            <p:spPr bwMode="auto">
              <a:xfrm rot="21466203">
                <a:off x="1437460" y="4045917"/>
                <a:ext cx="431800" cy="457200"/>
              </a:xfrm>
              <a:prstGeom prst="rect">
                <a:avLst/>
              </a:prstGeom>
              <a:noFill/>
              <a:ln w="9525">
                <a:noFill/>
                <a:miter lim="800000"/>
              </a:ln>
            </p:spPr>
            <p:txBody>
              <a:bodyPr>
                <a:spAutoFit/>
              </a:bodyPr>
              <a:lstStyle/>
              <a:p>
                <a:r>
                  <a:rPr kumimoji="1" lang="en-US" altLang="zh-CN" sz="2400" b="1" dirty="0">
                    <a:latin typeface="宋体" panose="02010600030101010101" pitchFamily="2" charset="-122"/>
                  </a:rPr>
                  <a:t>1</a:t>
                </a:r>
              </a:p>
            </p:txBody>
          </p:sp>
          <p:sp>
            <p:nvSpPr>
              <p:cNvPr id="88" name="Text Box 103"/>
              <p:cNvSpPr txBox="1">
                <a:spLocks noChangeArrowheads="1"/>
              </p:cNvSpPr>
              <p:nvPr/>
            </p:nvSpPr>
            <p:spPr bwMode="auto">
              <a:xfrm rot="21466203">
                <a:off x="2223324" y="4954248"/>
                <a:ext cx="309562" cy="457200"/>
              </a:xfrm>
              <a:prstGeom prst="rect">
                <a:avLst/>
              </a:prstGeom>
              <a:noFill/>
              <a:ln w="9525">
                <a:noFill/>
                <a:miter lim="800000"/>
              </a:ln>
            </p:spPr>
            <p:txBody>
              <a:bodyPr>
                <a:spAutoFit/>
              </a:bodyPr>
              <a:lstStyle/>
              <a:p>
                <a:r>
                  <a:rPr kumimoji="1" lang="en-US" altLang="zh-CN" sz="2400" b="1" dirty="0">
                    <a:latin typeface="宋体" panose="02010600030101010101" pitchFamily="2" charset="-122"/>
                  </a:rPr>
                  <a:t>1</a:t>
                </a:r>
              </a:p>
            </p:txBody>
          </p:sp>
          <p:sp>
            <p:nvSpPr>
              <p:cNvPr id="89" name="AutoShape 104"/>
              <p:cNvSpPr>
                <a:spLocks noChangeArrowheads="1"/>
              </p:cNvSpPr>
              <p:nvPr/>
            </p:nvSpPr>
            <p:spPr bwMode="auto">
              <a:xfrm>
                <a:off x="1700184" y="4954248"/>
                <a:ext cx="71437" cy="71437"/>
              </a:xfrm>
              <a:prstGeom prst="octagon">
                <a:avLst>
                  <a:gd name="adj" fmla="val 29287"/>
                </a:avLst>
              </a:prstGeom>
              <a:solidFill>
                <a:schemeClr val="accent1"/>
              </a:solidFill>
              <a:ln w="28575">
                <a:solidFill>
                  <a:schemeClr val="tx1"/>
                </a:solidFill>
                <a:miter lim="800000"/>
              </a:ln>
            </p:spPr>
            <p:txBody>
              <a:bodyPr wrap="none" anchor="ctr"/>
              <a:lstStyle/>
              <a:p>
                <a:pPr>
                  <a:spcBef>
                    <a:spcPct val="50000"/>
                  </a:spcBef>
                </a:pPr>
                <a:endParaRPr lang="zh-CN" altLang="zh-CN" sz="2400" b="1" i="1">
                  <a:solidFill>
                    <a:srgbClr val="FF0000"/>
                  </a:solidFill>
                </a:endParaRPr>
              </a:p>
            </p:txBody>
          </p:sp>
          <p:sp>
            <p:nvSpPr>
              <p:cNvPr id="90" name="Line 117"/>
              <p:cNvSpPr>
                <a:spLocks noChangeShapeType="1"/>
              </p:cNvSpPr>
              <p:nvPr/>
            </p:nvSpPr>
            <p:spPr bwMode="auto">
              <a:xfrm>
                <a:off x="1722409" y="4368469"/>
                <a:ext cx="144462" cy="0"/>
              </a:xfrm>
              <a:prstGeom prst="line">
                <a:avLst/>
              </a:prstGeom>
              <a:noFill/>
              <a:ln w="38100">
                <a:solidFill>
                  <a:schemeClr val="tx1"/>
                </a:solidFill>
                <a:round/>
              </a:ln>
              <a:effectLst/>
            </p:spPr>
            <p:txBody>
              <a:bodyPr/>
              <a:lstStyle/>
              <a:p>
                <a:endParaRPr lang="zh-CN" altLang="en-US"/>
              </a:p>
            </p:txBody>
          </p:sp>
          <p:sp>
            <p:nvSpPr>
              <p:cNvPr id="91" name="Line 118"/>
              <p:cNvSpPr>
                <a:spLocks noChangeShapeType="1"/>
              </p:cNvSpPr>
              <p:nvPr/>
            </p:nvSpPr>
            <p:spPr bwMode="auto">
              <a:xfrm>
                <a:off x="2428860" y="4882810"/>
                <a:ext cx="0" cy="144463"/>
              </a:xfrm>
              <a:prstGeom prst="line">
                <a:avLst/>
              </a:prstGeom>
              <a:noFill/>
              <a:ln w="38100">
                <a:solidFill>
                  <a:schemeClr val="tx1"/>
                </a:solidFill>
                <a:round/>
              </a:ln>
              <a:effectLst/>
            </p:spPr>
            <p:txBody>
              <a:bodyPr/>
              <a:lstStyle/>
              <a:p>
                <a:endParaRPr lang="zh-CN" altLang="en-US"/>
              </a:p>
            </p:txBody>
          </p:sp>
          <p:sp>
            <p:nvSpPr>
              <p:cNvPr id="92" name="Line 119"/>
              <p:cNvSpPr>
                <a:spLocks noChangeShapeType="1"/>
              </p:cNvSpPr>
              <p:nvPr/>
            </p:nvSpPr>
            <p:spPr bwMode="auto">
              <a:xfrm>
                <a:off x="1074709" y="4882810"/>
                <a:ext cx="0" cy="144463"/>
              </a:xfrm>
              <a:prstGeom prst="line">
                <a:avLst/>
              </a:prstGeom>
              <a:noFill/>
              <a:ln w="38100">
                <a:solidFill>
                  <a:schemeClr val="tx1"/>
                </a:solidFill>
                <a:round/>
              </a:ln>
              <a:effectLst/>
            </p:spPr>
            <p:txBody>
              <a:bodyPr/>
              <a:lstStyle/>
              <a:p>
                <a:endParaRPr lang="zh-CN" altLang="en-US"/>
              </a:p>
            </p:txBody>
          </p:sp>
          <p:sp>
            <p:nvSpPr>
              <p:cNvPr id="95" name="Text Box 27"/>
              <p:cNvSpPr txBox="1">
                <a:spLocks noChangeArrowheads="1"/>
              </p:cNvSpPr>
              <p:nvPr/>
            </p:nvSpPr>
            <p:spPr bwMode="auto">
              <a:xfrm rot="21466203">
                <a:off x="1287980" y="5467708"/>
                <a:ext cx="560606" cy="461665"/>
              </a:xfrm>
              <a:prstGeom prst="rect">
                <a:avLst/>
              </a:prstGeom>
              <a:noFill/>
              <a:ln w="9525">
                <a:noFill/>
                <a:miter lim="800000"/>
              </a:ln>
            </p:spPr>
            <p:txBody>
              <a:bodyPr wrap="square">
                <a:spAutoFit/>
              </a:bodyPr>
              <a:lstStyle/>
              <a:p>
                <a:r>
                  <a:rPr kumimoji="1" lang="en-US" altLang="zh-CN" sz="2400" b="1" dirty="0" smtClean="0">
                    <a:latin typeface="宋体" panose="02010600030101010101" pitchFamily="2" charset="-122"/>
                  </a:rPr>
                  <a:t>-1</a:t>
                </a:r>
                <a:endParaRPr kumimoji="1" lang="en-US" altLang="zh-CN" sz="2400" b="1" dirty="0">
                  <a:latin typeface="宋体" panose="02010600030101010101" pitchFamily="2" charset="-122"/>
                </a:endParaRPr>
              </a:p>
            </p:txBody>
          </p:sp>
          <p:sp>
            <p:nvSpPr>
              <p:cNvPr id="96" name="Line 117"/>
              <p:cNvSpPr>
                <a:spLocks noChangeShapeType="1"/>
              </p:cNvSpPr>
              <p:nvPr/>
            </p:nvSpPr>
            <p:spPr bwMode="auto">
              <a:xfrm>
                <a:off x="1707335" y="5665753"/>
                <a:ext cx="144462" cy="0"/>
              </a:xfrm>
              <a:prstGeom prst="line">
                <a:avLst/>
              </a:prstGeom>
              <a:noFill/>
              <a:ln w="38100">
                <a:solidFill>
                  <a:schemeClr val="tx1"/>
                </a:solidFill>
                <a:round/>
              </a:ln>
              <a:effectLst/>
            </p:spPr>
            <p:txBody>
              <a:bodyPr/>
              <a:lstStyle/>
              <a:p>
                <a:endParaRPr lang="zh-CN" altLang="en-US"/>
              </a:p>
            </p:txBody>
          </p:sp>
          <p:cxnSp>
            <p:nvCxnSpPr>
              <p:cNvPr id="98" name="直接连接符 97"/>
              <p:cNvCxnSpPr/>
              <p:nvPr/>
            </p:nvCxnSpPr>
            <p:spPr>
              <a:xfrm rot="5400000" flipH="1" flipV="1">
                <a:off x="571472" y="3939841"/>
                <a:ext cx="2214578" cy="22145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9" name="Text Box 5"/>
            <p:cNvSpPr txBox="1">
              <a:spLocks noChangeArrowheads="1"/>
            </p:cNvSpPr>
            <p:nvPr/>
          </p:nvSpPr>
          <p:spPr bwMode="auto">
            <a:xfrm>
              <a:off x="1285852" y="2142322"/>
              <a:ext cx="477838" cy="579437"/>
            </a:xfrm>
            <a:prstGeom prst="rect">
              <a:avLst/>
            </a:prstGeom>
            <a:noFill/>
            <a:ln w="9525">
              <a:noFill/>
              <a:miter lim="800000"/>
            </a:ln>
          </p:spPr>
          <p:txBody>
            <a:bodyPr>
              <a:spAutoFit/>
            </a:bodyPr>
            <a:lstStyle/>
            <a:p>
              <a:r>
                <a:rPr kumimoji="1" lang="en-US" altLang="zh-CN" sz="3200" b="1" i="1" dirty="0">
                  <a:latin typeface="Times New Roman" panose="02020603050405020304" pitchFamily="18" charset="0"/>
                </a:rPr>
                <a:t>y</a:t>
              </a:r>
            </a:p>
          </p:txBody>
        </p:sp>
        <p:sp>
          <p:nvSpPr>
            <p:cNvPr id="22" name="Line 9"/>
            <p:cNvSpPr>
              <a:spLocks noChangeShapeType="1"/>
            </p:cNvSpPr>
            <p:nvPr/>
          </p:nvSpPr>
          <p:spPr bwMode="auto">
            <a:xfrm>
              <a:off x="2786050" y="4959344"/>
              <a:ext cx="3455988" cy="0"/>
            </a:xfrm>
            <a:prstGeom prst="line">
              <a:avLst/>
            </a:prstGeom>
            <a:noFill/>
            <a:ln w="38100">
              <a:solidFill>
                <a:schemeClr val="tx1"/>
              </a:solidFill>
              <a:miter lim="800000"/>
              <a:tailEnd type="triangle" w="med" len="med"/>
            </a:ln>
          </p:spPr>
          <p:txBody>
            <a:bodyPr wrap="none"/>
            <a:lstStyle/>
            <a:p>
              <a:endParaRPr lang="zh-CN" altLang="en-US"/>
            </a:p>
          </p:txBody>
        </p:sp>
        <p:sp>
          <p:nvSpPr>
            <p:cNvPr id="23" name="Line 10"/>
            <p:cNvSpPr>
              <a:spLocks noChangeShapeType="1"/>
            </p:cNvSpPr>
            <p:nvPr/>
          </p:nvSpPr>
          <p:spPr bwMode="auto">
            <a:xfrm flipV="1">
              <a:off x="4486288" y="2281231"/>
              <a:ext cx="0" cy="2951163"/>
            </a:xfrm>
            <a:prstGeom prst="line">
              <a:avLst/>
            </a:prstGeom>
            <a:noFill/>
            <a:ln w="38100">
              <a:solidFill>
                <a:schemeClr val="tx1"/>
              </a:solidFill>
              <a:miter lim="800000"/>
              <a:tailEnd type="triangle" w="med" len="med"/>
            </a:ln>
          </p:spPr>
          <p:txBody>
            <a:bodyPr wrap="none"/>
            <a:lstStyle/>
            <a:p>
              <a:endParaRPr lang="zh-CN" altLang="en-US"/>
            </a:p>
          </p:txBody>
        </p:sp>
        <p:sp>
          <p:nvSpPr>
            <p:cNvPr id="24" name="Text Box 12"/>
            <p:cNvSpPr txBox="1">
              <a:spLocks noChangeArrowheads="1"/>
            </p:cNvSpPr>
            <p:nvPr/>
          </p:nvSpPr>
          <p:spPr bwMode="auto">
            <a:xfrm>
              <a:off x="6000760" y="4778388"/>
              <a:ext cx="358775" cy="579438"/>
            </a:xfrm>
            <a:prstGeom prst="rect">
              <a:avLst/>
            </a:prstGeom>
            <a:noFill/>
            <a:ln w="9525">
              <a:noFill/>
              <a:miter lim="800000"/>
            </a:ln>
          </p:spPr>
          <p:txBody>
            <a:bodyPr>
              <a:spAutoFit/>
            </a:bodyPr>
            <a:lstStyle/>
            <a:p>
              <a:r>
                <a:rPr lang="en-US" altLang="zh-CN" sz="3200" i="1" dirty="0">
                  <a:latin typeface="Times New Roman" panose="02020603050405020304" pitchFamily="18" charset="0"/>
                </a:rPr>
                <a:t>x</a:t>
              </a:r>
            </a:p>
          </p:txBody>
        </p:sp>
        <p:sp>
          <p:nvSpPr>
            <p:cNvPr id="25" name="Text Box 13"/>
            <p:cNvSpPr txBox="1">
              <a:spLocks noChangeArrowheads="1"/>
            </p:cNvSpPr>
            <p:nvPr/>
          </p:nvSpPr>
          <p:spPr bwMode="auto">
            <a:xfrm>
              <a:off x="4462475" y="4933944"/>
              <a:ext cx="349250" cy="366712"/>
            </a:xfrm>
            <a:prstGeom prst="rect">
              <a:avLst/>
            </a:prstGeom>
            <a:noFill/>
            <a:ln w="9525">
              <a:noFill/>
              <a:miter lim="800000"/>
            </a:ln>
          </p:spPr>
          <p:txBody>
            <a:bodyPr wrap="none">
              <a:spAutoFit/>
            </a:bodyPr>
            <a:lstStyle/>
            <a:p>
              <a:r>
                <a:rPr lang="en-US" altLang="zh-CN" i="1">
                  <a:latin typeface="Times New Roman" panose="02020603050405020304" pitchFamily="18" charset="0"/>
                </a:rPr>
                <a:t>O</a:t>
              </a:r>
            </a:p>
          </p:txBody>
        </p:sp>
        <p:sp>
          <p:nvSpPr>
            <p:cNvPr id="26" name="Text Box 18"/>
            <p:cNvSpPr txBox="1">
              <a:spLocks noChangeArrowheads="1"/>
            </p:cNvSpPr>
            <p:nvPr/>
          </p:nvSpPr>
          <p:spPr bwMode="auto">
            <a:xfrm>
              <a:off x="4143372" y="1992306"/>
              <a:ext cx="365125" cy="579438"/>
            </a:xfrm>
            <a:prstGeom prst="rect">
              <a:avLst/>
            </a:prstGeom>
            <a:noFill/>
            <a:ln w="9525">
              <a:noFill/>
              <a:miter lim="800000"/>
            </a:ln>
          </p:spPr>
          <p:txBody>
            <a:bodyPr wrap="none">
              <a:spAutoFit/>
            </a:bodyPr>
            <a:lstStyle/>
            <a:p>
              <a:r>
                <a:rPr lang="en-US" altLang="zh-CN" sz="3200" b="1" i="1" dirty="0">
                  <a:latin typeface="Times New Roman" panose="02020603050405020304" pitchFamily="18" charset="0"/>
                </a:rPr>
                <a:t>y</a:t>
              </a:r>
            </a:p>
          </p:txBody>
        </p:sp>
        <p:sp>
          <p:nvSpPr>
            <p:cNvPr id="27" name="Text Box 19"/>
            <p:cNvSpPr txBox="1">
              <a:spLocks noChangeArrowheads="1"/>
            </p:cNvSpPr>
            <p:nvPr/>
          </p:nvSpPr>
          <p:spPr bwMode="auto">
            <a:xfrm>
              <a:off x="4751400" y="4872031"/>
              <a:ext cx="338138" cy="457200"/>
            </a:xfrm>
            <a:prstGeom prst="rect">
              <a:avLst/>
            </a:prstGeom>
            <a:noFill/>
            <a:ln w="9525">
              <a:noFill/>
              <a:miter lim="800000"/>
            </a:ln>
          </p:spPr>
          <p:txBody>
            <a:bodyPr wrap="none">
              <a:spAutoFit/>
            </a:bodyPr>
            <a:lstStyle/>
            <a:p>
              <a:r>
                <a:rPr lang="en-US" altLang="zh-CN" sz="2400" b="1">
                  <a:latin typeface="宋体" panose="02010600030101010101" pitchFamily="2" charset="-122"/>
                </a:rPr>
                <a:t>1</a:t>
              </a:r>
            </a:p>
          </p:txBody>
        </p:sp>
        <p:sp>
          <p:nvSpPr>
            <p:cNvPr id="28" name="Text Box 20"/>
            <p:cNvSpPr txBox="1">
              <a:spLocks noChangeArrowheads="1"/>
            </p:cNvSpPr>
            <p:nvPr/>
          </p:nvSpPr>
          <p:spPr bwMode="auto">
            <a:xfrm>
              <a:off x="4214810" y="4135446"/>
              <a:ext cx="287337" cy="457200"/>
            </a:xfrm>
            <a:prstGeom prst="rect">
              <a:avLst/>
            </a:prstGeom>
            <a:noFill/>
            <a:ln w="9525">
              <a:noFill/>
              <a:miter lim="800000"/>
            </a:ln>
          </p:spPr>
          <p:txBody>
            <a:bodyPr>
              <a:spAutoFit/>
            </a:bodyPr>
            <a:lstStyle/>
            <a:p>
              <a:r>
                <a:rPr lang="en-US" altLang="zh-CN" sz="2400" b="1" dirty="0">
                  <a:latin typeface="宋体" panose="02010600030101010101" pitchFamily="2" charset="-122"/>
                </a:rPr>
                <a:t>1</a:t>
              </a:r>
            </a:p>
          </p:txBody>
        </p:sp>
        <p:sp>
          <p:nvSpPr>
            <p:cNvPr id="29" name="Text Box 21"/>
            <p:cNvSpPr txBox="1">
              <a:spLocks noChangeArrowheads="1"/>
            </p:cNvSpPr>
            <p:nvPr/>
          </p:nvSpPr>
          <p:spPr bwMode="auto">
            <a:xfrm>
              <a:off x="5133988" y="4872031"/>
              <a:ext cx="338137" cy="457200"/>
            </a:xfrm>
            <a:prstGeom prst="rect">
              <a:avLst/>
            </a:prstGeom>
            <a:noFill/>
            <a:ln w="9525">
              <a:noFill/>
              <a:miter lim="800000"/>
            </a:ln>
          </p:spPr>
          <p:txBody>
            <a:bodyPr wrap="none">
              <a:spAutoFit/>
            </a:bodyPr>
            <a:lstStyle/>
            <a:p>
              <a:r>
                <a:rPr lang="en-US" altLang="zh-CN" sz="2400" b="1">
                  <a:latin typeface="宋体" panose="02010600030101010101" pitchFamily="2" charset="-122"/>
                </a:rPr>
                <a:t>2</a:t>
              </a:r>
            </a:p>
          </p:txBody>
        </p:sp>
        <p:sp>
          <p:nvSpPr>
            <p:cNvPr id="30" name="Text Box 22"/>
            <p:cNvSpPr txBox="1">
              <a:spLocks noChangeArrowheads="1"/>
            </p:cNvSpPr>
            <p:nvPr/>
          </p:nvSpPr>
          <p:spPr bwMode="auto">
            <a:xfrm>
              <a:off x="4214810" y="2763831"/>
              <a:ext cx="338137" cy="457200"/>
            </a:xfrm>
            <a:prstGeom prst="rect">
              <a:avLst/>
            </a:prstGeom>
            <a:noFill/>
            <a:ln w="9525">
              <a:noFill/>
              <a:miter lim="800000"/>
            </a:ln>
          </p:spPr>
          <p:txBody>
            <a:bodyPr wrap="none">
              <a:spAutoFit/>
            </a:bodyPr>
            <a:lstStyle/>
            <a:p>
              <a:r>
                <a:rPr lang="en-US" altLang="zh-CN" sz="2400" b="1" dirty="0">
                  <a:latin typeface="宋体" panose="02010600030101010101" pitchFamily="2" charset="-122"/>
                </a:rPr>
                <a:t>4</a:t>
              </a:r>
            </a:p>
          </p:txBody>
        </p:sp>
        <p:sp>
          <p:nvSpPr>
            <p:cNvPr id="31" name="Text Box 23"/>
            <p:cNvSpPr txBox="1">
              <a:spLocks noChangeArrowheads="1"/>
            </p:cNvSpPr>
            <p:nvPr/>
          </p:nvSpPr>
          <p:spPr bwMode="auto">
            <a:xfrm>
              <a:off x="3765563" y="4872031"/>
              <a:ext cx="720725" cy="457200"/>
            </a:xfrm>
            <a:prstGeom prst="rect">
              <a:avLst/>
            </a:prstGeom>
            <a:noFill/>
            <a:ln w="9525">
              <a:noFill/>
              <a:miter lim="800000"/>
            </a:ln>
          </p:spPr>
          <p:txBody>
            <a:bodyPr>
              <a:spAutoFit/>
            </a:bodyPr>
            <a:lstStyle/>
            <a:p>
              <a:r>
                <a:rPr lang="en-US" altLang="zh-CN" sz="2400" b="1">
                  <a:latin typeface="宋体" panose="02010600030101010101" pitchFamily="2" charset="-122"/>
                </a:rPr>
                <a:t>-1</a:t>
              </a:r>
            </a:p>
          </p:txBody>
        </p:sp>
        <p:sp>
          <p:nvSpPr>
            <p:cNvPr id="32" name="Text Box 24"/>
            <p:cNvSpPr txBox="1">
              <a:spLocks noChangeArrowheads="1"/>
            </p:cNvSpPr>
            <p:nvPr/>
          </p:nvSpPr>
          <p:spPr bwMode="auto">
            <a:xfrm>
              <a:off x="3333763" y="4872031"/>
              <a:ext cx="647700" cy="457200"/>
            </a:xfrm>
            <a:prstGeom prst="rect">
              <a:avLst/>
            </a:prstGeom>
            <a:noFill/>
            <a:ln w="9525">
              <a:noFill/>
              <a:miter lim="800000"/>
            </a:ln>
          </p:spPr>
          <p:txBody>
            <a:bodyPr>
              <a:spAutoFit/>
            </a:bodyPr>
            <a:lstStyle/>
            <a:p>
              <a:r>
                <a:rPr lang="en-US" altLang="zh-CN" sz="2400" b="1">
                  <a:latin typeface="宋体" panose="02010600030101010101" pitchFamily="2" charset="-122"/>
                </a:rPr>
                <a:t>-2</a:t>
              </a:r>
            </a:p>
          </p:txBody>
        </p:sp>
        <p:sp>
          <p:nvSpPr>
            <p:cNvPr id="33" name="AutoShape 25"/>
            <p:cNvSpPr>
              <a:spLocks noChangeArrowheads="1"/>
            </p:cNvSpPr>
            <p:nvPr/>
          </p:nvSpPr>
          <p:spPr bwMode="auto">
            <a:xfrm>
              <a:off x="4441838" y="4914894"/>
              <a:ext cx="71437" cy="71437"/>
            </a:xfrm>
            <a:prstGeom prst="octagon">
              <a:avLst>
                <a:gd name="adj" fmla="val 29287"/>
              </a:avLst>
            </a:prstGeom>
            <a:solidFill>
              <a:schemeClr val="accent1"/>
            </a:solidFill>
            <a:ln w="28575">
              <a:solidFill>
                <a:schemeClr val="tx1"/>
              </a:solidFill>
              <a:miter lim="800000"/>
            </a:ln>
          </p:spPr>
          <p:txBody>
            <a:bodyPr wrap="none" anchor="ctr"/>
            <a:lstStyle/>
            <a:p>
              <a:pPr>
                <a:spcBef>
                  <a:spcPct val="50000"/>
                </a:spcBef>
              </a:pPr>
              <a:endParaRPr lang="zh-CN" altLang="zh-CN" sz="2400" b="1" i="1">
                <a:solidFill>
                  <a:srgbClr val="FF0000"/>
                </a:solidFill>
              </a:endParaRPr>
            </a:p>
          </p:txBody>
        </p:sp>
        <p:sp>
          <p:nvSpPr>
            <p:cNvPr id="34" name="Line 115"/>
            <p:cNvSpPr>
              <a:spLocks noChangeShapeType="1"/>
            </p:cNvSpPr>
            <p:nvPr/>
          </p:nvSpPr>
          <p:spPr bwMode="auto">
            <a:xfrm>
              <a:off x="4484700" y="4392606"/>
              <a:ext cx="144463" cy="0"/>
            </a:xfrm>
            <a:prstGeom prst="line">
              <a:avLst/>
            </a:prstGeom>
            <a:noFill/>
            <a:ln w="38100">
              <a:solidFill>
                <a:schemeClr val="tx1"/>
              </a:solidFill>
              <a:round/>
            </a:ln>
            <a:effectLst/>
          </p:spPr>
          <p:txBody>
            <a:bodyPr/>
            <a:lstStyle/>
            <a:p>
              <a:endParaRPr lang="zh-CN" altLang="en-US"/>
            </a:p>
          </p:txBody>
        </p:sp>
        <p:sp>
          <p:nvSpPr>
            <p:cNvPr id="35" name="Line 116"/>
            <p:cNvSpPr>
              <a:spLocks noChangeShapeType="1"/>
            </p:cNvSpPr>
            <p:nvPr/>
          </p:nvSpPr>
          <p:spPr bwMode="auto">
            <a:xfrm>
              <a:off x="4484700" y="3024181"/>
              <a:ext cx="144463" cy="0"/>
            </a:xfrm>
            <a:prstGeom prst="line">
              <a:avLst/>
            </a:prstGeom>
            <a:noFill/>
            <a:ln w="38100">
              <a:solidFill>
                <a:schemeClr val="tx1"/>
              </a:solidFill>
              <a:round/>
            </a:ln>
            <a:effectLst/>
          </p:spPr>
          <p:txBody>
            <a:bodyPr/>
            <a:lstStyle/>
            <a:p>
              <a:endParaRPr lang="zh-CN" altLang="en-US"/>
            </a:p>
          </p:txBody>
        </p:sp>
        <p:sp>
          <p:nvSpPr>
            <p:cNvPr id="36" name="Line 120"/>
            <p:cNvSpPr>
              <a:spLocks noChangeShapeType="1"/>
            </p:cNvSpPr>
            <p:nvPr/>
          </p:nvSpPr>
          <p:spPr bwMode="auto">
            <a:xfrm>
              <a:off x="5357818" y="4848239"/>
              <a:ext cx="0" cy="144463"/>
            </a:xfrm>
            <a:prstGeom prst="line">
              <a:avLst/>
            </a:prstGeom>
            <a:noFill/>
            <a:ln w="38100">
              <a:solidFill>
                <a:schemeClr val="tx1"/>
              </a:solidFill>
              <a:round/>
            </a:ln>
            <a:effectLst/>
          </p:spPr>
          <p:txBody>
            <a:bodyPr/>
            <a:lstStyle/>
            <a:p>
              <a:endParaRPr lang="zh-CN" altLang="en-US"/>
            </a:p>
          </p:txBody>
        </p:sp>
        <p:sp>
          <p:nvSpPr>
            <p:cNvPr id="37" name="Line 121"/>
            <p:cNvSpPr>
              <a:spLocks noChangeShapeType="1"/>
            </p:cNvSpPr>
            <p:nvPr/>
          </p:nvSpPr>
          <p:spPr bwMode="auto">
            <a:xfrm>
              <a:off x="4918088" y="4824406"/>
              <a:ext cx="0" cy="144463"/>
            </a:xfrm>
            <a:prstGeom prst="line">
              <a:avLst/>
            </a:prstGeom>
            <a:noFill/>
            <a:ln w="38100">
              <a:solidFill>
                <a:schemeClr val="tx1"/>
              </a:solidFill>
              <a:round/>
            </a:ln>
            <a:effectLst/>
          </p:spPr>
          <p:txBody>
            <a:bodyPr/>
            <a:lstStyle/>
            <a:p>
              <a:endParaRPr lang="zh-CN" altLang="en-US"/>
            </a:p>
          </p:txBody>
        </p:sp>
        <p:sp>
          <p:nvSpPr>
            <p:cNvPr id="38" name="Line 122"/>
            <p:cNvSpPr>
              <a:spLocks noChangeShapeType="1"/>
            </p:cNvSpPr>
            <p:nvPr/>
          </p:nvSpPr>
          <p:spPr bwMode="auto">
            <a:xfrm>
              <a:off x="4054488" y="4824406"/>
              <a:ext cx="0" cy="144463"/>
            </a:xfrm>
            <a:prstGeom prst="line">
              <a:avLst/>
            </a:prstGeom>
            <a:noFill/>
            <a:ln w="38100">
              <a:solidFill>
                <a:schemeClr val="tx1"/>
              </a:solidFill>
              <a:round/>
            </a:ln>
            <a:effectLst/>
          </p:spPr>
          <p:txBody>
            <a:bodyPr/>
            <a:lstStyle/>
            <a:p>
              <a:endParaRPr lang="zh-CN" altLang="en-US"/>
            </a:p>
          </p:txBody>
        </p:sp>
        <p:sp>
          <p:nvSpPr>
            <p:cNvPr id="39" name="Line 123"/>
            <p:cNvSpPr>
              <a:spLocks noChangeShapeType="1"/>
            </p:cNvSpPr>
            <p:nvPr/>
          </p:nvSpPr>
          <p:spPr bwMode="auto">
            <a:xfrm>
              <a:off x="3643306" y="4848239"/>
              <a:ext cx="0" cy="144463"/>
            </a:xfrm>
            <a:prstGeom prst="line">
              <a:avLst/>
            </a:prstGeom>
            <a:noFill/>
            <a:ln w="38100">
              <a:solidFill>
                <a:schemeClr val="tx1"/>
              </a:solidFill>
              <a:round/>
            </a:ln>
            <a:effectLst/>
          </p:spPr>
          <p:txBody>
            <a:bodyPr/>
            <a:lstStyle/>
            <a:p>
              <a:endParaRPr lang="zh-CN" altLang="en-US"/>
            </a:p>
          </p:txBody>
        </p:sp>
        <p:grpSp>
          <p:nvGrpSpPr>
            <p:cNvPr id="40" name="组合 39"/>
            <p:cNvGrpSpPr/>
            <p:nvPr/>
          </p:nvGrpSpPr>
          <p:grpSpPr>
            <a:xfrm>
              <a:off x="3270738" y="1500174"/>
              <a:ext cx="2447925" cy="3419462"/>
              <a:chOff x="3357554" y="2293926"/>
              <a:chExt cx="2447925" cy="3419462"/>
            </a:xfrm>
          </p:grpSpPr>
          <p:sp>
            <p:nvSpPr>
              <p:cNvPr id="41" name="Freeform 11"/>
              <p:cNvSpPr>
                <a:spLocks noChangeAspect="1"/>
              </p:cNvSpPr>
              <p:nvPr/>
            </p:nvSpPr>
            <p:spPr bwMode="auto">
              <a:xfrm>
                <a:off x="3357554" y="3265463"/>
                <a:ext cx="2447925" cy="2447925"/>
              </a:xfrm>
              <a:custGeom>
                <a:avLst/>
                <a:gdLst>
                  <a:gd name="T0" fmla="*/ 0 w 3456"/>
                  <a:gd name="T1" fmla="*/ 0 h 1680"/>
                  <a:gd name="T2" fmla="*/ 1223963 w 3456"/>
                  <a:gd name="T3" fmla="*/ 2447925 h 1680"/>
                  <a:gd name="T4" fmla="*/ 2447925 w 3456"/>
                  <a:gd name="T5" fmla="*/ 0 h 1680"/>
                  <a:gd name="T6" fmla="*/ 0 60000 65536"/>
                  <a:gd name="T7" fmla="*/ 0 60000 65536"/>
                  <a:gd name="T8" fmla="*/ 0 60000 65536"/>
                  <a:gd name="T9" fmla="*/ 0 w 3456"/>
                  <a:gd name="T10" fmla="*/ 0 h 1680"/>
                  <a:gd name="T11" fmla="*/ 3456 w 3456"/>
                  <a:gd name="T12" fmla="*/ 1680 h 1680"/>
                </a:gdLst>
                <a:ahLst/>
                <a:cxnLst>
                  <a:cxn ang="T6">
                    <a:pos x="T0" y="T1"/>
                  </a:cxn>
                  <a:cxn ang="T7">
                    <a:pos x="T2" y="T3"/>
                  </a:cxn>
                  <a:cxn ang="T8">
                    <a:pos x="T4" y="T5"/>
                  </a:cxn>
                </a:cxnLst>
                <a:rect l="T9" t="T10" r="T11" b="T12"/>
                <a:pathLst>
                  <a:path w="3456" h="1680">
                    <a:moveTo>
                      <a:pt x="0" y="0"/>
                    </a:moveTo>
                    <a:cubicBezTo>
                      <a:pt x="576" y="840"/>
                      <a:pt x="1152" y="1680"/>
                      <a:pt x="1728" y="1680"/>
                    </a:cubicBezTo>
                    <a:cubicBezTo>
                      <a:pt x="2304" y="1680"/>
                      <a:pt x="3168" y="280"/>
                      <a:pt x="3456" y="0"/>
                    </a:cubicBezTo>
                  </a:path>
                </a:pathLst>
              </a:custGeom>
              <a:noFill/>
              <a:ln w="57150">
                <a:solidFill>
                  <a:srgbClr val="FF0000"/>
                </a:solidFill>
                <a:round/>
              </a:ln>
            </p:spPr>
            <p:txBody>
              <a:bodyPr wrap="none" anchor="ctr"/>
              <a:lstStyle/>
              <a:p>
                <a:pPr>
                  <a:spcBef>
                    <a:spcPct val="50000"/>
                  </a:spcBef>
                </a:pPr>
                <a:endParaRPr lang="zh-CN" altLang="zh-CN" sz="2400" b="1" i="1">
                  <a:solidFill>
                    <a:srgbClr val="FF0000"/>
                  </a:solidFill>
                </a:endParaRPr>
              </a:p>
            </p:txBody>
          </p:sp>
          <p:sp>
            <p:nvSpPr>
              <p:cNvPr id="42" name="矩形 41"/>
              <p:cNvSpPr/>
              <p:nvPr/>
            </p:nvSpPr>
            <p:spPr>
              <a:xfrm>
                <a:off x="3944436" y="2293926"/>
                <a:ext cx="1229824" cy="523220"/>
              </a:xfrm>
              <a:prstGeom prst="rect">
                <a:avLst/>
              </a:prstGeom>
            </p:spPr>
            <p:txBody>
              <a:bodyPr wrap="none">
                <a:spAutoFit/>
              </a:bodyPr>
              <a:lstStyle/>
              <a:p>
                <a:r>
                  <a:rPr lang="en-US" altLang="zh-CN" sz="2800" b="1" i="1" dirty="0" smtClean="0">
                    <a:latin typeface="Times New Roman" panose="02020603050405020304" pitchFamily="18" charset="0"/>
                    <a:cs typeface="Times New Roman" panose="02020603050405020304" pitchFamily="18" charset="0"/>
                  </a:rPr>
                  <a:t>f</a:t>
                </a:r>
                <a:r>
                  <a:rPr lang="en-US" altLang="zh-CN" sz="2800" b="1" dirty="0" smtClean="0">
                    <a:latin typeface="Times New Roman" panose="02020603050405020304" pitchFamily="18" charset="0"/>
                    <a:cs typeface="Times New Roman" panose="02020603050405020304" pitchFamily="18" charset="0"/>
                  </a:rPr>
                  <a:t>(</a:t>
                </a:r>
                <a:r>
                  <a:rPr lang="en-US" altLang="zh-CN" sz="2800" b="1" i="1" dirty="0" smtClean="0">
                    <a:latin typeface="Times New Roman" panose="02020603050405020304" pitchFamily="18" charset="0"/>
                    <a:cs typeface="Times New Roman" panose="02020603050405020304" pitchFamily="18" charset="0"/>
                  </a:rPr>
                  <a:t>x</a:t>
                </a:r>
                <a:r>
                  <a:rPr lang="en-US" altLang="zh-CN" sz="2800" b="1" dirty="0" smtClean="0">
                    <a:latin typeface="Times New Roman" panose="02020603050405020304" pitchFamily="18" charset="0"/>
                    <a:cs typeface="Times New Roman" panose="02020603050405020304" pitchFamily="18" charset="0"/>
                  </a:rPr>
                  <a:t>)=</a:t>
                </a:r>
                <a:r>
                  <a:rPr lang="en-US" altLang="zh-CN" sz="2800" b="1" i="1" dirty="0" smtClean="0">
                    <a:latin typeface="Times New Roman" panose="02020603050405020304" pitchFamily="18" charset="0"/>
                    <a:cs typeface="Times New Roman" panose="02020603050405020304" pitchFamily="18" charset="0"/>
                  </a:rPr>
                  <a:t>x</a:t>
                </a:r>
                <a:r>
                  <a:rPr lang="en-US" altLang="zh-CN" sz="2800" b="1" baseline="30000" dirty="0" smtClean="0">
                    <a:latin typeface="Times New Roman" panose="02020603050405020304" pitchFamily="18" charset="0"/>
                    <a:cs typeface="Times New Roman" panose="02020603050405020304" pitchFamily="18" charset="0"/>
                  </a:rPr>
                  <a:t>2</a:t>
                </a:r>
                <a:endParaRPr lang="zh-CN" altLang="en-US" sz="2800" b="1" baseline="30000" dirty="0" smtClean="0"/>
              </a:p>
            </p:txBody>
          </p:sp>
        </p:grpSp>
        <p:sp>
          <p:nvSpPr>
            <p:cNvPr id="43" name="Line 2"/>
            <p:cNvSpPr>
              <a:spLocks noChangeShapeType="1"/>
            </p:cNvSpPr>
            <p:nvPr/>
          </p:nvSpPr>
          <p:spPr bwMode="auto">
            <a:xfrm>
              <a:off x="6143636" y="3846502"/>
              <a:ext cx="2667000" cy="0"/>
            </a:xfrm>
            <a:prstGeom prst="line">
              <a:avLst/>
            </a:prstGeom>
            <a:noFill/>
            <a:ln w="38100">
              <a:solidFill>
                <a:schemeClr val="tx1"/>
              </a:solidFill>
              <a:round/>
              <a:tailEnd type="triangle" w="med" len="med"/>
            </a:ln>
          </p:spPr>
          <p:txBody>
            <a:bodyPr wrap="none"/>
            <a:lstStyle/>
            <a:p>
              <a:endParaRPr lang="zh-CN" altLang="en-US"/>
            </a:p>
          </p:txBody>
        </p:sp>
        <p:sp>
          <p:nvSpPr>
            <p:cNvPr id="44" name="Text Box 4"/>
            <p:cNvSpPr txBox="1">
              <a:spLocks noChangeArrowheads="1"/>
            </p:cNvSpPr>
            <p:nvPr/>
          </p:nvSpPr>
          <p:spPr bwMode="auto">
            <a:xfrm>
              <a:off x="8523298" y="3684577"/>
              <a:ext cx="387350" cy="579438"/>
            </a:xfrm>
            <a:prstGeom prst="rect">
              <a:avLst/>
            </a:prstGeom>
            <a:noFill/>
            <a:ln w="9525">
              <a:noFill/>
              <a:miter lim="800000"/>
            </a:ln>
          </p:spPr>
          <p:txBody>
            <a:bodyPr wrap="none">
              <a:spAutoFit/>
            </a:bodyPr>
            <a:lstStyle/>
            <a:p>
              <a:r>
                <a:rPr kumimoji="1" lang="en-US" altLang="zh-CN" sz="3200" b="1" i="1">
                  <a:latin typeface="Times New Roman" panose="02020603050405020304" pitchFamily="18" charset="0"/>
                </a:rPr>
                <a:t>x</a:t>
              </a:r>
            </a:p>
          </p:txBody>
        </p:sp>
        <p:sp>
          <p:nvSpPr>
            <p:cNvPr id="45" name="Text Box 6"/>
            <p:cNvSpPr txBox="1">
              <a:spLocks noChangeArrowheads="1"/>
            </p:cNvSpPr>
            <p:nvPr/>
          </p:nvSpPr>
          <p:spPr bwMode="auto">
            <a:xfrm>
              <a:off x="7072330" y="3675052"/>
              <a:ext cx="336550" cy="457200"/>
            </a:xfrm>
            <a:prstGeom prst="rect">
              <a:avLst/>
            </a:prstGeom>
            <a:noFill/>
            <a:ln w="9525">
              <a:noFill/>
              <a:miter lim="800000"/>
            </a:ln>
          </p:spPr>
          <p:txBody>
            <a:bodyPr wrap="none">
              <a:spAutoFit/>
            </a:bodyPr>
            <a:lstStyle/>
            <a:p>
              <a:r>
                <a:rPr kumimoji="1" lang="en-US" altLang="zh-CN" sz="2400" i="1">
                  <a:latin typeface="Times New Roman" panose="02020603050405020304" pitchFamily="18" charset="0"/>
                </a:rPr>
                <a:t>o</a:t>
              </a:r>
            </a:p>
          </p:txBody>
        </p:sp>
        <p:cxnSp>
          <p:nvCxnSpPr>
            <p:cNvPr id="46" name="直接箭头连接符 45"/>
            <p:cNvCxnSpPr/>
            <p:nvPr/>
          </p:nvCxnSpPr>
          <p:spPr>
            <a:xfrm rot="5400000" flipH="1" flipV="1">
              <a:off x="5857884" y="3714752"/>
              <a:ext cx="300039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 Box 27"/>
            <p:cNvSpPr txBox="1">
              <a:spLocks noChangeArrowheads="1"/>
            </p:cNvSpPr>
            <p:nvPr/>
          </p:nvSpPr>
          <p:spPr bwMode="auto">
            <a:xfrm rot="21466203">
              <a:off x="7081062" y="2892134"/>
              <a:ext cx="431800" cy="457200"/>
            </a:xfrm>
            <a:prstGeom prst="rect">
              <a:avLst/>
            </a:prstGeom>
            <a:noFill/>
            <a:ln w="9525">
              <a:noFill/>
              <a:miter lim="800000"/>
            </a:ln>
          </p:spPr>
          <p:txBody>
            <a:bodyPr>
              <a:spAutoFit/>
            </a:bodyPr>
            <a:lstStyle/>
            <a:p>
              <a:r>
                <a:rPr kumimoji="1" lang="en-US" altLang="zh-CN" sz="2400" b="1" dirty="0">
                  <a:latin typeface="宋体" panose="02010600030101010101" pitchFamily="2" charset="-122"/>
                </a:rPr>
                <a:t>1</a:t>
              </a:r>
            </a:p>
          </p:txBody>
        </p:sp>
        <p:sp>
          <p:nvSpPr>
            <p:cNvPr id="49" name="Text Box 103"/>
            <p:cNvSpPr txBox="1">
              <a:spLocks noChangeArrowheads="1"/>
            </p:cNvSpPr>
            <p:nvPr/>
          </p:nvSpPr>
          <p:spPr bwMode="auto">
            <a:xfrm rot="21466203">
              <a:off x="7866926" y="3800465"/>
              <a:ext cx="309562" cy="457200"/>
            </a:xfrm>
            <a:prstGeom prst="rect">
              <a:avLst/>
            </a:prstGeom>
            <a:noFill/>
            <a:ln w="9525">
              <a:noFill/>
              <a:miter lim="800000"/>
            </a:ln>
          </p:spPr>
          <p:txBody>
            <a:bodyPr>
              <a:spAutoFit/>
            </a:bodyPr>
            <a:lstStyle/>
            <a:p>
              <a:r>
                <a:rPr kumimoji="1" lang="en-US" altLang="zh-CN" sz="2400" b="1" dirty="0">
                  <a:latin typeface="宋体" panose="02010600030101010101" pitchFamily="2" charset="-122"/>
                </a:rPr>
                <a:t>1</a:t>
              </a:r>
            </a:p>
          </p:txBody>
        </p:sp>
        <p:sp>
          <p:nvSpPr>
            <p:cNvPr id="50" name="AutoShape 104"/>
            <p:cNvSpPr>
              <a:spLocks noChangeArrowheads="1"/>
            </p:cNvSpPr>
            <p:nvPr/>
          </p:nvSpPr>
          <p:spPr bwMode="auto">
            <a:xfrm>
              <a:off x="7343786" y="3800465"/>
              <a:ext cx="71437" cy="71437"/>
            </a:xfrm>
            <a:prstGeom prst="octagon">
              <a:avLst>
                <a:gd name="adj" fmla="val 29287"/>
              </a:avLst>
            </a:prstGeom>
            <a:solidFill>
              <a:schemeClr val="accent1"/>
            </a:solidFill>
            <a:ln w="28575">
              <a:solidFill>
                <a:schemeClr val="tx1"/>
              </a:solidFill>
              <a:miter lim="800000"/>
            </a:ln>
          </p:spPr>
          <p:txBody>
            <a:bodyPr wrap="none" anchor="ctr"/>
            <a:lstStyle/>
            <a:p>
              <a:pPr>
                <a:spcBef>
                  <a:spcPct val="50000"/>
                </a:spcBef>
              </a:pPr>
              <a:endParaRPr lang="zh-CN" altLang="zh-CN" sz="2400" b="1" i="1">
                <a:solidFill>
                  <a:srgbClr val="FF0000"/>
                </a:solidFill>
              </a:endParaRPr>
            </a:p>
          </p:txBody>
        </p:sp>
        <p:sp>
          <p:nvSpPr>
            <p:cNvPr id="51" name="Line 117"/>
            <p:cNvSpPr>
              <a:spLocks noChangeShapeType="1"/>
            </p:cNvSpPr>
            <p:nvPr/>
          </p:nvSpPr>
          <p:spPr bwMode="auto">
            <a:xfrm>
              <a:off x="7366011" y="3214686"/>
              <a:ext cx="144462" cy="0"/>
            </a:xfrm>
            <a:prstGeom prst="line">
              <a:avLst/>
            </a:prstGeom>
            <a:noFill/>
            <a:ln w="38100">
              <a:solidFill>
                <a:schemeClr val="tx1"/>
              </a:solidFill>
              <a:round/>
            </a:ln>
            <a:effectLst/>
          </p:spPr>
          <p:txBody>
            <a:bodyPr/>
            <a:lstStyle/>
            <a:p>
              <a:endParaRPr lang="zh-CN" altLang="en-US"/>
            </a:p>
          </p:txBody>
        </p:sp>
        <p:sp>
          <p:nvSpPr>
            <p:cNvPr id="52" name="Line 118"/>
            <p:cNvSpPr>
              <a:spLocks noChangeShapeType="1"/>
            </p:cNvSpPr>
            <p:nvPr/>
          </p:nvSpPr>
          <p:spPr bwMode="auto">
            <a:xfrm>
              <a:off x="8072462" y="3729027"/>
              <a:ext cx="0" cy="144463"/>
            </a:xfrm>
            <a:prstGeom prst="line">
              <a:avLst/>
            </a:prstGeom>
            <a:noFill/>
            <a:ln w="38100">
              <a:solidFill>
                <a:schemeClr val="tx1"/>
              </a:solidFill>
              <a:round/>
            </a:ln>
            <a:effectLst/>
          </p:spPr>
          <p:txBody>
            <a:bodyPr/>
            <a:lstStyle/>
            <a:p>
              <a:endParaRPr lang="zh-CN" altLang="en-US"/>
            </a:p>
          </p:txBody>
        </p:sp>
        <p:sp>
          <p:nvSpPr>
            <p:cNvPr id="53" name="Text Box 5"/>
            <p:cNvSpPr txBox="1">
              <a:spLocks noChangeArrowheads="1"/>
            </p:cNvSpPr>
            <p:nvPr/>
          </p:nvSpPr>
          <p:spPr bwMode="auto">
            <a:xfrm>
              <a:off x="7072330" y="1857364"/>
              <a:ext cx="477838" cy="579437"/>
            </a:xfrm>
            <a:prstGeom prst="rect">
              <a:avLst/>
            </a:prstGeom>
            <a:noFill/>
            <a:ln w="9525">
              <a:noFill/>
              <a:miter lim="800000"/>
            </a:ln>
          </p:spPr>
          <p:txBody>
            <a:bodyPr>
              <a:spAutoFit/>
            </a:bodyPr>
            <a:lstStyle/>
            <a:p>
              <a:r>
                <a:rPr kumimoji="1" lang="en-US" altLang="zh-CN" sz="3200" b="1" i="1" dirty="0">
                  <a:latin typeface="Times New Roman" panose="02020603050405020304" pitchFamily="18" charset="0"/>
                </a:rPr>
                <a:t>y</a:t>
              </a:r>
            </a:p>
          </p:txBody>
        </p:sp>
        <p:grpSp>
          <p:nvGrpSpPr>
            <p:cNvPr id="55" name="组合 54"/>
            <p:cNvGrpSpPr/>
            <p:nvPr/>
          </p:nvGrpSpPr>
          <p:grpSpPr>
            <a:xfrm>
              <a:off x="6143636" y="1500174"/>
              <a:ext cx="3000364" cy="1716100"/>
              <a:chOff x="3286116" y="1643050"/>
              <a:chExt cx="3000364" cy="1716100"/>
            </a:xfrm>
          </p:grpSpPr>
          <p:sp>
            <p:nvSpPr>
              <p:cNvPr id="60" name="TextBox 59"/>
              <p:cNvSpPr txBox="1"/>
              <p:nvPr/>
            </p:nvSpPr>
            <p:spPr>
              <a:xfrm>
                <a:off x="3428960" y="1643050"/>
                <a:ext cx="2857520" cy="523220"/>
              </a:xfrm>
              <a:prstGeom prst="rect">
                <a:avLst/>
              </a:prstGeom>
              <a:no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f</a:t>
                </a:r>
                <a:r>
                  <a:rPr lang="en-US" altLang="zh-CN" sz="2800" b="1" dirty="0" smtClean="0">
                    <a:latin typeface="Times New Roman" panose="02020603050405020304" pitchFamily="18" charset="0"/>
                    <a:cs typeface="Times New Roman" panose="02020603050405020304" pitchFamily="18" charset="0"/>
                  </a:rPr>
                  <a:t>(</a:t>
                </a:r>
                <a:r>
                  <a:rPr lang="en-US" altLang="zh-CN" sz="2800" b="1" i="1" dirty="0" smtClean="0">
                    <a:latin typeface="Times New Roman" panose="02020603050405020304" pitchFamily="18" charset="0"/>
                    <a:cs typeface="Times New Roman" panose="02020603050405020304" pitchFamily="18" charset="0"/>
                  </a:rPr>
                  <a:t>x</a:t>
                </a:r>
                <a:r>
                  <a:rPr lang="en-US" altLang="zh-CN" sz="2800" b="1" dirty="0" smtClean="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ea typeface="华文新魏"/>
                    <a:cs typeface="Times New Roman" panose="02020603050405020304" pitchFamily="18" charset="0"/>
                  </a:rPr>
                  <a:t> 0.001</a:t>
                </a:r>
                <a:r>
                  <a:rPr lang="en-US" altLang="zh-CN" sz="2800" i="1" dirty="0" smtClean="0">
                    <a:latin typeface="Times New Roman" panose="02020603050405020304" pitchFamily="18" charset="0"/>
                    <a:ea typeface="华文新魏"/>
                    <a:cs typeface="Times New Roman" panose="02020603050405020304" pitchFamily="18" charset="0"/>
                  </a:rPr>
                  <a:t>x</a:t>
                </a:r>
                <a:r>
                  <a:rPr lang="en-US" altLang="zh-CN" sz="2800" dirty="0" smtClean="0">
                    <a:latin typeface="Times New Roman" panose="02020603050405020304" pitchFamily="18" charset="0"/>
                    <a:ea typeface="华文新魏"/>
                    <a:cs typeface="Times New Roman" panose="02020603050405020304" pitchFamily="18" charset="0"/>
                  </a:rPr>
                  <a:t>+1</a:t>
                </a:r>
                <a:endParaRPr lang="zh-CN" altLang="en-US" sz="2800" b="1" dirty="0"/>
              </a:p>
            </p:txBody>
          </p:sp>
          <p:cxnSp>
            <p:nvCxnSpPr>
              <p:cNvPr id="61" name="直接连接符 60"/>
              <p:cNvCxnSpPr/>
              <p:nvPr/>
            </p:nvCxnSpPr>
            <p:spPr>
              <a:xfrm>
                <a:off x="3286116" y="3357562"/>
                <a:ext cx="257176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2" name="文本框 51"/>
          <p:cNvSpPr txBox="1">
            <a:spLocks noChangeArrowheads="1"/>
          </p:cNvSpPr>
          <p:nvPr/>
        </p:nvSpPr>
        <p:spPr bwMode="auto">
          <a:xfrm>
            <a:off x="142844" y="5691862"/>
            <a:ext cx="3000396" cy="830997"/>
          </a:xfrm>
          <a:prstGeom prst="rect">
            <a:avLst/>
          </a:prstGeom>
          <a:noFill/>
          <a:ln w="28575">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FontTx/>
              <a:buNone/>
            </a:pPr>
            <a:r>
              <a:rPr lang="zh-CN" altLang="en-US" sz="2400" b="1" dirty="0" smtClean="0">
                <a:latin typeface="华文新魏" panose="02010800040101010101" pitchFamily="2" charset="-122"/>
                <a:ea typeface="华文新魏" panose="02010800040101010101" pitchFamily="2" charset="-122"/>
              </a:rPr>
              <a:t>在区间</a:t>
            </a:r>
            <a:r>
              <a:rPr lang="en-US" altLang="zh-CN" sz="2400" b="1" dirty="0" smtClean="0">
                <a:latin typeface="Times New Roman" panose="02020603050405020304" pitchFamily="18" charset="0"/>
                <a:ea typeface="华文新魏" panose="02010800040101010101" pitchFamily="2" charset="-122"/>
                <a:cs typeface="Times New Roman" panose="02020603050405020304" pitchFamily="18" charset="0"/>
              </a:rPr>
              <a:t>(</a:t>
            </a:r>
            <a:r>
              <a:rPr lang="zh-CN" altLang="en-US" sz="2400" b="1" dirty="0" smtClean="0">
                <a:latin typeface="Times New Roman" panose="02020603050405020304" pitchFamily="18" charset="0"/>
                <a:ea typeface="华文新魏" panose="02010800040101010101" pitchFamily="2" charset="-122"/>
                <a:cs typeface="Times New Roman" panose="02020603050405020304" pitchFamily="18" charset="0"/>
              </a:rPr>
              <a:t>－</a:t>
            </a:r>
            <a:r>
              <a:rPr lang="en-US" altLang="zh-CN" sz="2400" b="1" dirty="0" smtClean="0">
                <a:latin typeface="Times New Roman" panose="02020603050405020304" pitchFamily="18" charset="0"/>
                <a:ea typeface="华文新魏" panose="02010800040101010101" pitchFamily="2" charset="-122"/>
                <a:cs typeface="Times New Roman" panose="02020603050405020304" pitchFamily="18" charset="0"/>
              </a:rPr>
              <a:t>∞,+ ∞)</a:t>
            </a:r>
            <a:r>
              <a:rPr lang="zh-CN" altLang="en-US" sz="2400" b="1" dirty="0" smtClean="0">
                <a:latin typeface="Times New Roman" panose="02020603050405020304" pitchFamily="18" charset="0"/>
                <a:ea typeface="华文新魏" panose="02010800040101010101" pitchFamily="2" charset="-122"/>
                <a:cs typeface="Times New Roman" panose="02020603050405020304" pitchFamily="18" charset="0"/>
              </a:rPr>
              <a:t>上</a:t>
            </a:r>
            <a:r>
              <a:rPr lang="en-US" altLang="zh-CN" sz="2400" b="1" dirty="0" smtClean="0">
                <a:latin typeface="华文新魏" panose="02010800040101010101" pitchFamily="2" charset="-122"/>
                <a:ea typeface="华文新魏" panose="02010800040101010101" pitchFamily="2" charset="-122"/>
              </a:rPr>
              <a:t>,</a:t>
            </a:r>
          </a:p>
          <a:p>
            <a:pPr>
              <a:spcBef>
                <a:spcPct val="0"/>
              </a:spcBef>
              <a:buFontTx/>
              <a:buNone/>
            </a:pPr>
            <a:r>
              <a:rPr lang="en-US" altLang="zh-CN" sz="2400" b="1" i="1" dirty="0" smtClean="0">
                <a:latin typeface="Times New Roman" panose="02020603050405020304" pitchFamily="18" charset="0"/>
                <a:cs typeface="Times New Roman" panose="02020603050405020304" pitchFamily="18" charset="0"/>
              </a:rPr>
              <a:t>f</a:t>
            </a:r>
            <a:r>
              <a:rPr lang="en-US" altLang="zh-CN" sz="2400" b="1" dirty="0" smtClean="0">
                <a:latin typeface="Times New Roman" panose="02020603050405020304" pitchFamily="18" charset="0"/>
                <a:cs typeface="Times New Roman" panose="02020603050405020304" pitchFamily="18" charset="0"/>
              </a:rPr>
              <a:t>(</a:t>
            </a:r>
            <a:r>
              <a:rPr lang="en-US" altLang="zh-CN" sz="2400" b="1" i="1" dirty="0" smtClean="0">
                <a:latin typeface="Times New Roman" panose="02020603050405020304" pitchFamily="18" charset="0"/>
                <a:cs typeface="Times New Roman" panose="02020603050405020304" pitchFamily="18" charset="0"/>
              </a:rPr>
              <a:t>x</a:t>
            </a:r>
            <a:r>
              <a:rPr lang="en-US" altLang="zh-CN" sz="2400" b="1" dirty="0" smtClean="0">
                <a:latin typeface="Times New Roman" panose="02020603050405020304" pitchFamily="18" charset="0"/>
                <a:cs typeface="Times New Roman" panose="02020603050405020304" pitchFamily="18" charset="0"/>
              </a:rPr>
              <a:t>)</a:t>
            </a:r>
            <a:r>
              <a:rPr lang="zh-CN" altLang="en-US" sz="2400" dirty="0" smtClean="0">
                <a:latin typeface="黑体" panose="02010609060101010101" pitchFamily="49" charset="-122"/>
              </a:rPr>
              <a:t>随着</a:t>
            </a:r>
            <a:r>
              <a:rPr lang="en-US" altLang="zh-CN" sz="2400" b="1" i="1" dirty="0" smtClean="0">
                <a:latin typeface="Times New Roman" panose="02020603050405020304" pitchFamily="18" charset="0"/>
                <a:cs typeface="Times New Roman" panose="02020603050405020304" pitchFamily="18" charset="0"/>
              </a:rPr>
              <a:t>x</a:t>
            </a:r>
            <a:r>
              <a:rPr lang="zh-CN" altLang="en-US" sz="2400" dirty="0" smtClean="0">
                <a:latin typeface="Times New Roman" panose="02020603050405020304" pitchFamily="18" charset="0"/>
                <a:cs typeface="Times New Roman" panose="02020603050405020304" pitchFamily="18" charset="0"/>
              </a:rPr>
              <a:t>增大而</a:t>
            </a:r>
            <a:r>
              <a:rPr lang="zh-CN" altLang="en-US" sz="2400" b="1" dirty="0" smtClean="0">
                <a:solidFill>
                  <a:srgbClr val="0033CC"/>
                </a:solidFill>
                <a:latin typeface="Times New Roman" panose="02020603050405020304" pitchFamily="18" charset="0"/>
                <a:cs typeface="Times New Roman" panose="02020603050405020304" pitchFamily="18" charset="0"/>
              </a:rPr>
              <a:t>增大</a:t>
            </a:r>
            <a:endParaRPr lang="zh-CN" altLang="en-US" sz="2400" b="1" dirty="0">
              <a:solidFill>
                <a:srgbClr val="0033CC"/>
              </a:solidFill>
              <a:latin typeface="黑体" panose="02010609060101010101" pitchFamily="49" charset="-122"/>
            </a:endParaRPr>
          </a:p>
        </p:txBody>
      </p:sp>
      <p:sp>
        <p:nvSpPr>
          <p:cNvPr id="65" name="文本框 51"/>
          <p:cNvSpPr txBox="1">
            <a:spLocks noChangeArrowheads="1"/>
          </p:cNvSpPr>
          <p:nvPr/>
        </p:nvSpPr>
        <p:spPr bwMode="auto">
          <a:xfrm>
            <a:off x="3286116" y="5072074"/>
            <a:ext cx="3000396" cy="830997"/>
          </a:xfrm>
          <a:prstGeom prst="rect">
            <a:avLst/>
          </a:prstGeom>
          <a:noFill/>
          <a:ln w="28575">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FontTx/>
              <a:buNone/>
            </a:pPr>
            <a:r>
              <a:rPr lang="zh-CN" altLang="en-US" sz="2400" b="1" dirty="0" smtClean="0">
                <a:latin typeface="华文新魏" panose="02010800040101010101" pitchFamily="2" charset="-122"/>
                <a:ea typeface="华文新魏" panose="02010800040101010101" pitchFamily="2" charset="-122"/>
              </a:rPr>
              <a:t>在区间</a:t>
            </a:r>
            <a:r>
              <a:rPr lang="en-US" altLang="zh-CN" sz="2400" b="1" dirty="0" smtClean="0">
                <a:latin typeface="Times New Roman" panose="02020603050405020304" pitchFamily="18" charset="0"/>
                <a:ea typeface="华文新魏" panose="02010800040101010101" pitchFamily="2" charset="-122"/>
                <a:cs typeface="Times New Roman" panose="02020603050405020304" pitchFamily="18" charset="0"/>
              </a:rPr>
              <a:t>(</a:t>
            </a:r>
            <a:r>
              <a:rPr lang="zh-CN" altLang="en-US" sz="2400" b="1" dirty="0" smtClean="0">
                <a:latin typeface="Times New Roman" panose="02020603050405020304" pitchFamily="18" charset="0"/>
                <a:ea typeface="华文新魏" panose="02010800040101010101" pitchFamily="2" charset="-122"/>
                <a:cs typeface="Times New Roman" panose="02020603050405020304" pitchFamily="18" charset="0"/>
              </a:rPr>
              <a:t>－</a:t>
            </a:r>
            <a:r>
              <a:rPr lang="en-US" altLang="zh-CN" sz="2400" b="1" dirty="0" smtClean="0">
                <a:latin typeface="Times New Roman" panose="02020603050405020304" pitchFamily="18" charset="0"/>
                <a:ea typeface="华文新魏" panose="02010800040101010101" pitchFamily="2" charset="-122"/>
                <a:cs typeface="Times New Roman" panose="02020603050405020304" pitchFamily="18" charset="0"/>
              </a:rPr>
              <a:t>∞,0)</a:t>
            </a:r>
            <a:r>
              <a:rPr lang="zh-CN" altLang="en-US" sz="2400" b="1" dirty="0" smtClean="0">
                <a:latin typeface="Times New Roman" panose="02020603050405020304" pitchFamily="18" charset="0"/>
                <a:ea typeface="华文新魏" panose="02010800040101010101" pitchFamily="2" charset="-122"/>
                <a:cs typeface="Times New Roman" panose="02020603050405020304" pitchFamily="18" charset="0"/>
              </a:rPr>
              <a:t>上</a:t>
            </a:r>
            <a:r>
              <a:rPr lang="en-US" altLang="zh-CN" sz="2400" b="1" dirty="0" smtClean="0">
                <a:latin typeface="华文新魏" panose="02010800040101010101" pitchFamily="2" charset="-122"/>
                <a:ea typeface="华文新魏" panose="02010800040101010101" pitchFamily="2" charset="-122"/>
              </a:rPr>
              <a:t>,</a:t>
            </a:r>
          </a:p>
          <a:p>
            <a:pPr>
              <a:spcBef>
                <a:spcPct val="0"/>
              </a:spcBef>
              <a:buFontTx/>
              <a:buNone/>
            </a:pPr>
            <a:r>
              <a:rPr lang="en-US" altLang="zh-CN" sz="2400" b="1" i="1" dirty="0" smtClean="0">
                <a:latin typeface="Times New Roman" panose="02020603050405020304" pitchFamily="18" charset="0"/>
                <a:ea typeface="华文新魏"/>
                <a:cs typeface="Times New Roman" panose="02020603050405020304" pitchFamily="18" charset="0"/>
              </a:rPr>
              <a:t>f</a:t>
            </a:r>
            <a:r>
              <a:rPr lang="en-US" altLang="zh-CN" sz="2400" b="1" dirty="0" smtClean="0">
                <a:latin typeface="Times New Roman" panose="02020603050405020304" pitchFamily="18" charset="0"/>
                <a:ea typeface="华文新魏"/>
                <a:cs typeface="Times New Roman" panose="02020603050405020304" pitchFamily="18" charset="0"/>
              </a:rPr>
              <a:t>(</a:t>
            </a:r>
            <a:r>
              <a:rPr lang="en-US" altLang="zh-CN" sz="2400" b="1" i="1" dirty="0" smtClean="0">
                <a:latin typeface="Times New Roman" panose="02020603050405020304" pitchFamily="18" charset="0"/>
                <a:ea typeface="华文新魏"/>
                <a:cs typeface="Times New Roman" panose="02020603050405020304" pitchFamily="18" charset="0"/>
              </a:rPr>
              <a:t>x</a:t>
            </a:r>
            <a:r>
              <a:rPr lang="en-US" altLang="zh-CN" sz="2400" b="1" dirty="0" smtClean="0">
                <a:latin typeface="Times New Roman" panose="02020603050405020304" pitchFamily="18" charset="0"/>
                <a:ea typeface="华文新魏"/>
                <a:cs typeface="Times New Roman" panose="02020603050405020304" pitchFamily="18" charset="0"/>
              </a:rPr>
              <a:t>)</a:t>
            </a:r>
            <a:r>
              <a:rPr lang="zh-CN" altLang="en-US" sz="2400" b="1" dirty="0" smtClean="0">
                <a:latin typeface="黑体" panose="02010609060101010101" pitchFamily="49" charset="-122"/>
                <a:ea typeface="华文新魏"/>
              </a:rPr>
              <a:t>随着</a:t>
            </a:r>
            <a:r>
              <a:rPr lang="en-US" altLang="zh-CN" sz="2400" b="1" i="1" dirty="0" smtClean="0">
                <a:latin typeface="Times New Roman" panose="02020603050405020304" pitchFamily="18" charset="0"/>
                <a:ea typeface="华文新魏"/>
                <a:cs typeface="Times New Roman" panose="02020603050405020304" pitchFamily="18" charset="0"/>
              </a:rPr>
              <a:t>x</a:t>
            </a:r>
            <a:r>
              <a:rPr lang="zh-CN" altLang="en-US" sz="2400" b="1" dirty="0" smtClean="0">
                <a:latin typeface="Times New Roman" panose="02020603050405020304" pitchFamily="18" charset="0"/>
                <a:ea typeface="华文新魏"/>
                <a:cs typeface="Times New Roman" panose="02020603050405020304" pitchFamily="18" charset="0"/>
              </a:rPr>
              <a:t>增大而</a:t>
            </a:r>
            <a:r>
              <a:rPr lang="zh-CN" altLang="en-US" sz="2400" b="1" dirty="0" smtClean="0">
                <a:solidFill>
                  <a:srgbClr val="0033CC"/>
                </a:solidFill>
                <a:latin typeface="Times New Roman" panose="02020603050405020304" pitchFamily="18" charset="0"/>
                <a:cs typeface="Times New Roman" panose="02020603050405020304" pitchFamily="18" charset="0"/>
              </a:rPr>
              <a:t>减小</a:t>
            </a:r>
            <a:endParaRPr lang="zh-CN" altLang="en-US" sz="2400" b="1" dirty="0">
              <a:solidFill>
                <a:srgbClr val="0033CC"/>
              </a:solidFill>
              <a:latin typeface="黑体" panose="02010609060101010101" pitchFamily="49" charset="-122"/>
            </a:endParaRPr>
          </a:p>
        </p:txBody>
      </p:sp>
      <p:sp>
        <p:nvSpPr>
          <p:cNvPr id="66" name="文本框 51"/>
          <p:cNvSpPr txBox="1">
            <a:spLocks noChangeArrowheads="1"/>
          </p:cNvSpPr>
          <p:nvPr/>
        </p:nvSpPr>
        <p:spPr bwMode="auto">
          <a:xfrm>
            <a:off x="3286116" y="5929330"/>
            <a:ext cx="3000396" cy="830997"/>
          </a:xfrm>
          <a:prstGeom prst="rect">
            <a:avLst/>
          </a:prstGeom>
          <a:noFill/>
          <a:ln w="28575">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FontTx/>
              <a:buNone/>
            </a:pPr>
            <a:r>
              <a:rPr lang="zh-CN" altLang="en-US" sz="2400" b="1" dirty="0" smtClean="0">
                <a:latin typeface="华文新魏" panose="02010800040101010101" pitchFamily="2" charset="-122"/>
                <a:ea typeface="华文新魏" panose="02010800040101010101" pitchFamily="2" charset="-122"/>
              </a:rPr>
              <a:t>在区间</a:t>
            </a:r>
            <a:r>
              <a:rPr lang="en-US" altLang="zh-CN" sz="2400" b="1" dirty="0" smtClean="0">
                <a:latin typeface="Times New Roman" panose="02020603050405020304" pitchFamily="18" charset="0"/>
                <a:ea typeface="华文新魏" panose="02010800040101010101" pitchFamily="2" charset="-122"/>
                <a:cs typeface="Times New Roman" panose="02020603050405020304" pitchFamily="18" charset="0"/>
              </a:rPr>
              <a:t>(0,</a:t>
            </a:r>
            <a:r>
              <a:rPr lang="zh-CN" altLang="en-US" sz="2400" b="1" dirty="0" smtClean="0">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400" b="1" dirty="0" smtClean="0">
                <a:latin typeface="Times New Roman" panose="02020603050405020304" pitchFamily="18" charset="0"/>
                <a:ea typeface="华文新魏" panose="02010800040101010101" pitchFamily="2" charset="-122"/>
                <a:cs typeface="Times New Roman" panose="02020603050405020304" pitchFamily="18" charset="0"/>
              </a:rPr>
              <a:t>+∞)</a:t>
            </a:r>
            <a:r>
              <a:rPr lang="zh-CN" altLang="en-US" sz="2400" b="1" dirty="0" smtClean="0">
                <a:latin typeface="Times New Roman" panose="02020603050405020304" pitchFamily="18" charset="0"/>
                <a:ea typeface="华文新魏" panose="02010800040101010101" pitchFamily="2" charset="-122"/>
                <a:cs typeface="Times New Roman" panose="02020603050405020304" pitchFamily="18" charset="0"/>
              </a:rPr>
              <a:t>上</a:t>
            </a:r>
            <a:r>
              <a:rPr lang="en-US" altLang="zh-CN" sz="2400" b="1" dirty="0" smtClean="0">
                <a:latin typeface="华文新魏" panose="02010800040101010101" pitchFamily="2" charset="-122"/>
                <a:ea typeface="华文新魏" panose="02010800040101010101" pitchFamily="2" charset="-122"/>
              </a:rPr>
              <a:t>,</a:t>
            </a:r>
          </a:p>
          <a:p>
            <a:pPr>
              <a:spcBef>
                <a:spcPct val="0"/>
              </a:spcBef>
              <a:buFontTx/>
              <a:buNone/>
            </a:pPr>
            <a:r>
              <a:rPr lang="en-US" altLang="zh-CN" sz="2400" b="1" i="1" dirty="0" smtClean="0">
                <a:latin typeface="Times New Roman" panose="02020603050405020304" pitchFamily="18" charset="0"/>
                <a:cs typeface="Times New Roman" panose="02020603050405020304" pitchFamily="18" charset="0"/>
              </a:rPr>
              <a:t>f</a:t>
            </a:r>
            <a:r>
              <a:rPr lang="en-US" altLang="zh-CN" sz="2400" b="1" dirty="0" smtClean="0">
                <a:latin typeface="Times New Roman" panose="02020603050405020304" pitchFamily="18" charset="0"/>
                <a:cs typeface="Times New Roman" panose="02020603050405020304" pitchFamily="18" charset="0"/>
              </a:rPr>
              <a:t>(</a:t>
            </a:r>
            <a:r>
              <a:rPr lang="en-US" altLang="zh-CN" sz="2400" b="1" i="1" dirty="0" smtClean="0">
                <a:latin typeface="Times New Roman" panose="02020603050405020304" pitchFamily="18" charset="0"/>
                <a:cs typeface="Times New Roman" panose="02020603050405020304" pitchFamily="18" charset="0"/>
              </a:rPr>
              <a:t>x</a:t>
            </a:r>
            <a:r>
              <a:rPr lang="en-US" altLang="zh-CN" sz="2400" b="1" dirty="0" smtClean="0">
                <a:latin typeface="Times New Roman" panose="02020603050405020304" pitchFamily="18" charset="0"/>
                <a:cs typeface="Times New Roman" panose="02020603050405020304" pitchFamily="18" charset="0"/>
              </a:rPr>
              <a:t>)</a:t>
            </a:r>
            <a:r>
              <a:rPr lang="zh-CN" altLang="en-US" sz="2400" b="1" dirty="0" smtClean="0">
                <a:latin typeface="Times New Roman" panose="02020603050405020304" pitchFamily="18" charset="0"/>
                <a:ea typeface="华文新魏"/>
                <a:cs typeface="Times New Roman" panose="02020603050405020304" pitchFamily="18" charset="0"/>
              </a:rPr>
              <a:t>随着</a:t>
            </a:r>
            <a:r>
              <a:rPr lang="en-US" altLang="zh-CN" sz="2400" b="1" i="1" dirty="0" smtClean="0">
                <a:latin typeface="Times New Roman" panose="02020603050405020304" pitchFamily="18" charset="0"/>
                <a:cs typeface="Times New Roman" panose="02020603050405020304" pitchFamily="18" charset="0"/>
              </a:rPr>
              <a:t>x</a:t>
            </a:r>
            <a:r>
              <a:rPr lang="zh-CN" altLang="en-US" sz="2400" b="1" dirty="0" smtClean="0">
                <a:latin typeface="Times New Roman" panose="02020603050405020304" pitchFamily="18" charset="0"/>
                <a:ea typeface="华文新魏"/>
                <a:cs typeface="Times New Roman" panose="02020603050405020304" pitchFamily="18" charset="0"/>
              </a:rPr>
              <a:t>增大而</a:t>
            </a:r>
            <a:r>
              <a:rPr lang="zh-CN" altLang="en-US" sz="2400" b="1" dirty="0" smtClean="0">
                <a:solidFill>
                  <a:srgbClr val="0033CC"/>
                </a:solidFill>
                <a:latin typeface="Times New Roman" panose="02020603050405020304" pitchFamily="18" charset="0"/>
                <a:cs typeface="Times New Roman" panose="02020603050405020304" pitchFamily="18" charset="0"/>
              </a:rPr>
              <a:t>增大</a:t>
            </a:r>
            <a:endParaRPr lang="zh-CN" altLang="en-US" sz="2400" b="1" dirty="0">
              <a:solidFill>
                <a:srgbClr val="0033CC"/>
              </a:solidFill>
              <a:latin typeface="黑体" panose="02010609060101010101" pitchFamily="49" charset="-122"/>
            </a:endParaRPr>
          </a:p>
        </p:txBody>
      </p:sp>
      <p:pic>
        <p:nvPicPr>
          <p:cNvPr id="67" name="Picture 56" descr="问号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2280" y="5445224"/>
            <a:ext cx="1285884" cy="1035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linds(horizontal)">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linds(horizont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250"/>
                                        <p:tgtEl>
                                          <p:spTgt spid="67"/>
                                        </p:tgtEl>
                                      </p:cBhvr>
                                    </p:animEffect>
                                    <p:anim calcmode="lin" valueType="num">
                                      <p:cBhvr>
                                        <p:cTn id="23" dur="250" fill="hold"/>
                                        <p:tgtEl>
                                          <p:spTgt spid="67"/>
                                        </p:tgtEl>
                                        <p:attrNameLst>
                                          <p:attrName>ppt_x</p:attrName>
                                        </p:attrNameLst>
                                      </p:cBhvr>
                                      <p:tavLst>
                                        <p:tav tm="0">
                                          <p:val>
                                            <p:strVal val="#ppt_x"/>
                                          </p:val>
                                        </p:tav>
                                        <p:tav tm="100000">
                                          <p:val>
                                            <p:strVal val="#ppt_x"/>
                                          </p:val>
                                        </p:tav>
                                      </p:tavLst>
                                    </p:anim>
                                    <p:anim calcmode="lin" valueType="num">
                                      <p:cBhvr>
                                        <p:cTn id="24" dur="2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715" name="直接连接符 1006714"/>
          <p:cNvSpPr>
            <a:spLocks noChangeShapeType="1"/>
          </p:cNvSpPr>
          <p:nvPr/>
        </p:nvSpPr>
        <p:spPr bwMode="auto">
          <a:xfrm flipV="1">
            <a:off x="3419475" y="2590812"/>
            <a:ext cx="0" cy="2005012"/>
          </a:xfrm>
          <a:prstGeom prst="line">
            <a:avLst/>
          </a:prstGeom>
          <a:noFill/>
          <a:ln w="38100">
            <a:solidFill>
              <a:srgbClr val="CC0000"/>
            </a:solidFill>
            <a:prstDash val="sysDot"/>
            <a:round/>
          </a:ln>
        </p:spPr>
        <p:txBody>
          <a:bodyPr/>
          <a:lstStyle/>
          <a:p>
            <a:endParaRPr lang="zh-CN" altLang="en-US"/>
          </a:p>
        </p:txBody>
      </p:sp>
      <p:sp>
        <p:nvSpPr>
          <p:cNvPr id="1006700" name="直接连接符 1006699"/>
          <p:cNvSpPr>
            <a:spLocks noChangeShapeType="1"/>
          </p:cNvSpPr>
          <p:nvPr/>
        </p:nvSpPr>
        <p:spPr bwMode="auto">
          <a:xfrm flipV="1">
            <a:off x="4006850" y="4137037"/>
            <a:ext cx="0" cy="431800"/>
          </a:xfrm>
          <a:prstGeom prst="line">
            <a:avLst/>
          </a:prstGeom>
          <a:noFill/>
          <a:ln w="38100">
            <a:solidFill>
              <a:srgbClr val="CC0000"/>
            </a:solidFill>
            <a:prstDash val="sysDot"/>
            <a:round/>
          </a:ln>
        </p:spPr>
        <p:txBody>
          <a:bodyPr/>
          <a:lstStyle/>
          <a:p>
            <a:endParaRPr lang="zh-CN" altLang="en-US"/>
          </a:p>
        </p:txBody>
      </p:sp>
      <p:graphicFrame>
        <p:nvGraphicFramePr>
          <p:cNvPr id="1006643" name="表格 1006642"/>
          <p:cNvGraphicFramePr/>
          <p:nvPr/>
        </p:nvGraphicFramePr>
        <p:xfrm>
          <a:off x="107950" y="5214950"/>
          <a:ext cx="8856663" cy="1455738"/>
        </p:xfrm>
        <a:graphic>
          <a:graphicData uri="http://schemas.openxmlformats.org/drawingml/2006/table">
            <a:tbl>
              <a:tblPr/>
              <a:tblGrid>
                <a:gridCol w="792163"/>
                <a:gridCol w="647700"/>
                <a:gridCol w="693737"/>
                <a:gridCol w="746125"/>
                <a:gridCol w="747713"/>
                <a:gridCol w="747712"/>
                <a:gridCol w="746125"/>
                <a:gridCol w="747713"/>
                <a:gridCol w="746125"/>
                <a:gridCol w="747712"/>
                <a:gridCol w="746125"/>
                <a:gridCol w="747713"/>
              </a:tblGrid>
              <a:tr h="728663">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7075">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4"/>
                        </a:buBlip>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tx1"/>
                        </a:buClr>
                        <a:buChar char="n"/>
                        <a:defRPr sz="2400" kern="1200"/>
                      </a:lvl2pPr>
                      <a:lvl3pPr marL="1143000" lvl="2" indent="-228600">
                        <a:buClr>
                          <a:schemeClr val="hlink"/>
                        </a:buClr>
                        <a:buChar char="w"/>
                        <a:defRPr sz="2000" kern="1200"/>
                      </a:lvl3pPr>
                      <a:lvl4pPr marL="1600200" lvl="3" indent="-228600">
                        <a:buClr>
                          <a:schemeClr val="tx1"/>
                        </a:buClr>
                        <a:buChar char="n"/>
                        <a:defRPr sz="1800" kern="1200"/>
                      </a:lvl4pPr>
                      <a:lvl5pPr marL="2057400" lvl="4" indent="-228600">
                        <a:buClr>
                          <a:schemeClr val="hlink"/>
                        </a:buClr>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5123" name="对象 1006638"/>
          <p:cNvGraphicFramePr>
            <a:graphicFrameLocks/>
          </p:cNvGraphicFramePr>
          <p:nvPr/>
        </p:nvGraphicFramePr>
        <p:xfrm>
          <a:off x="250825" y="5446725"/>
          <a:ext cx="342900" cy="304800"/>
        </p:xfrm>
        <a:graphic>
          <a:graphicData uri="http://schemas.openxmlformats.org/presentationml/2006/ole">
            <p:oleObj spid="_x0000_s23603" r:id="rId5" imgW="8229600" imgH="7315200" progId="Equation.DSMT4">
              <p:embed/>
            </p:oleObj>
          </a:graphicData>
        </a:graphic>
      </p:graphicFrame>
      <p:graphicFrame>
        <p:nvGraphicFramePr>
          <p:cNvPr id="5124" name="对象 1006639"/>
          <p:cNvGraphicFramePr>
            <a:graphicFrameLocks/>
          </p:cNvGraphicFramePr>
          <p:nvPr/>
        </p:nvGraphicFramePr>
        <p:xfrm>
          <a:off x="107950" y="6094425"/>
          <a:ext cx="690563" cy="431800"/>
        </p:xfrm>
        <a:graphic>
          <a:graphicData uri="http://schemas.openxmlformats.org/presentationml/2006/ole">
            <p:oleObj spid="_x0000_s23602" r:id="rId6" imgW="26212800" imgH="12496800" progId="Equation.DSMT4">
              <p:embed/>
            </p:oleObj>
          </a:graphicData>
        </a:graphic>
      </p:graphicFrame>
      <p:graphicFrame>
        <p:nvGraphicFramePr>
          <p:cNvPr id="1006644" name="对象 1006643"/>
          <p:cNvGraphicFramePr>
            <a:graphicFrameLocks/>
          </p:cNvGraphicFramePr>
          <p:nvPr/>
        </p:nvGraphicFramePr>
        <p:xfrm>
          <a:off x="971550" y="5576900"/>
          <a:ext cx="457200" cy="228600"/>
        </p:xfrm>
        <a:graphic>
          <a:graphicData uri="http://schemas.openxmlformats.org/presentationml/2006/ole">
            <p:oleObj spid="_x0000_s23601" r:id="rId7" imgW="10972800" imgH="5486400" progId="Equation.DSMT4">
              <p:embed/>
            </p:oleObj>
          </a:graphicData>
        </a:graphic>
      </p:graphicFrame>
      <p:graphicFrame>
        <p:nvGraphicFramePr>
          <p:cNvPr id="1006645" name="对象 1006644"/>
          <p:cNvGraphicFramePr>
            <a:graphicFrameLocks/>
          </p:cNvGraphicFramePr>
          <p:nvPr/>
        </p:nvGraphicFramePr>
        <p:xfrm>
          <a:off x="971550" y="6226187"/>
          <a:ext cx="457200" cy="228600"/>
        </p:xfrm>
        <a:graphic>
          <a:graphicData uri="http://schemas.openxmlformats.org/presentationml/2006/ole">
            <p:oleObj spid="_x0000_s23600" r:id="rId8" imgW="10972800" imgH="5486400" progId="Equation.DSMT4">
              <p:embed/>
            </p:oleObj>
          </a:graphicData>
        </a:graphic>
      </p:graphicFrame>
      <p:graphicFrame>
        <p:nvGraphicFramePr>
          <p:cNvPr id="1006646" name="对象 1006645"/>
          <p:cNvGraphicFramePr>
            <a:graphicFrameLocks/>
          </p:cNvGraphicFramePr>
          <p:nvPr/>
        </p:nvGraphicFramePr>
        <p:xfrm>
          <a:off x="8316913" y="5518162"/>
          <a:ext cx="457200" cy="228600"/>
        </p:xfrm>
        <a:graphic>
          <a:graphicData uri="http://schemas.openxmlformats.org/presentationml/2006/ole">
            <p:oleObj spid="_x0000_s23599" r:id="rId9" imgW="10972800" imgH="5486400" progId="Equation.DSMT4">
              <p:embed/>
            </p:oleObj>
          </a:graphicData>
        </a:graphic>
      </p:graphicFrame>
      <p:graphicFrame>
        <p:nvGraphicFramePr>
          <p:cNvPr id="1006647" name="对象 1006646"/>
          <p:cNvGraphicFramePr>
            <a:graphicFrameLocks/>
          </p:cNvGraphicFramePr>
          <p:nvPr/>
        </p:nvGraphicFramePr>
        <p:xfrm>
          <a:off x="8316913" y="6226187"/>
          <a:ext cx="457200" cy="228600"/>
        </p:xfrm>
        <a:graphic>
          <a:graphicData uri="http://schemas.openxmlformats.org/presentationml/2006/ole">
            <p:oleObj spid="_x0000_s23598" r:id="rId10" imgW="10972800" imgH="5486400" progId="Equation.DSMT4">
              <p:embed/>
            </p:oleObj>
          </a:graphicData>
        </a:graphic>
      </p:graphicFrame>
      <p:graphicFrame>
        <p:nvGraphicFramePr>
          <p:cNvPr id="1006648" name="对象 1006647"/>
          <p:cNvGraphicFramePr>
            <a:graphicFrameLocks/>
          </p:cNvGraphicFramePr>
          <p:nvPr/>
        </p:nvGraphicFramePr>
        <p:xfrm>
          <a:off x="1619250" y="5446725"/>
          <a:ext cx="423863" cy="307975"/>
        </p:xfrm>
        <a:graphic>
          <a:graphicData uri="http://schemas.openxmlformats.org/presentationml/2006/ole">
            <p:oleObj spid="_x0000_s23597" r:id="rId11" imgW="13411200" imgH="9753600" progId="Equation.DSMT4">
              <p:embed/>
            </p:oleObj>
          </a:graphicData>
        </a:graphic>
      </p:graphicFrame>
      <p:graphicFrame>
        <p:nvGraphicFramePr>
          <p:cNvPr id="1006649" name="对象 1006648"/>
          <p:cNvGraphicFramePr>
            <a:graphicFrameLocks/>
          </p:cNvGraphicFramePr>
          <p:nvPr/>
        </p:nvGraphicFramePr>
        <p:xfrm>
          <a:off x="2339975" y="5441962"/>
          <a:ext cx="423863" cy="317500"/>
        </p:xfrm>
        <a:graphic>
          <a:graphicData uri="http://schemas.openxmlformats.org/presentationml/2006/ole">
            <p:oleObj spid="_x0000_s23596" r:id="rId12" imgW="13411200" imgH="10058400" progId="Equation.DSMT4">
              <p:embed/>
            </p:oleObj>
          </a:graphicData>
        </a:graphic>
      </p:graphicFrame>
      <p:graphicFrame>
        <p:nvGraphicFramePr>
          <p:cNvPr id="1006650" name="对象 1006649"/>
          <p:cNvGraphicFramePr>
            <a:graphicFrameLocks/>
          </p:cNvGraphicFramePr>
          <p:nvPr/>
        </p:nvGraphicFramePr>
        <p:xfrm>
          <a:off x="3140075" y="5446725"/>
          <a:ext cx="423863" cy="307975"/>
        </p:xfrm>
        <a:graphic>
          <a:graphicData uri="http://schemas.openxmlformats.org/presentationml/2006/ole">
            <p:oleObj spid="_x0000_s23595" r:id="rId13" imgW="13411200" imgH="9753600" progId="Equation.DSMT4">
              <p:embed/>
            </p:oleObj>
          </a:graphicData>
        </a:graphic>
      </p:graphicFrame>
      <p:graphicFrame>
        <p:nvGraphicFramePr>
          <p:cNvPr id="1006651" name="对象 1006650"/>
          <p:cNvGraphicFramePr>
            <a:graphicFrameLocks/>
          </p:cNvGraphicFramePr>
          <p:nvPr/>
        </p:nvGraphicFramePr>
        <p:xfrm>
          <a:off x="3856038" y="5446725"/>
          <a:ext cx="414337" cy="307975"/>
        </p:xfrm>
        <a:graphic>
          <a:graphicData uri="http://schemas.openxmlformats.org/presentationml/2006/ole">
            <p:oleObj spid="_x0000_s23594" r:id="rId14" imgW="13106400" imgH="9753600" progId="Equation.DSMT4">
              <p:embed/>
            </p:oleObj>
          </a:graphicData>
        </a:graphic>
      </p:graphicFrame>
      <p:graphicFrame>
        <p:nvGraphicFramePr>
          <p:cNvPr id="1006652" name="对象 1006651"/>
          <p:cNvGraphicFramePr>
            <a:graphicFrameLocks/>
          </p:cNvGraphicFramePr>
          <p:nvPr/>
        </p:nvGraphicFramePr>
        <p:xfrm>
          <a:off x="4730750" y="5446725"/>
          <a:ext cx="201613" cy="317500"/>
        </p:xfrm>
        <a:graphic>
          <a:graphicData uri="http://schemas.openxmlformats.org/presentationml/2006/ole">
            <p:oleObj spid="_x0000_s23593" r:id="rId15" imgW="6400800" imgH="10058400" progId="Equation.DSMT4">
              <p:embed/>
            </p:oleObj>
          </a:graphicData>
        </a:graphic>
      </p:graphicFrame>
      <p:graphicFrame>
        <p:nvGraphicFramePr>
          <p:cNvPr id="1006653" name="对象 1006652"/>
          <p:cNvGraphicFramePr>
            <a:graphicFrameLocks/>
          </p:cNvGraphicFramePr>
          <p:nvPr/>
        </p:nvGraphicFramePr>
        <p:xfrm>
          <a:off x="6230938" y="5446725"/>
          <a:ext cx="212725" cy="307975"/>
        </p:xfrm>
        <a:graphic>
          <a:graphicData uri="http://schemas.openxmlformats.org/presentationml/2006/ole">
            <p:oleObj spid="_x0000_s23592" r:id="rId16" imgW="6705600" imgH="9753600" progId="Equation.DSMT4">
              <p:embed/>
            </p:oleObj>
          </a:graphicData>
        </a:graphic>
      </p:graphicFrame>
      <p:graphicFrame>
        <p:nvGraphicFramePr>
          <p:cNvPr id="1006654" name="对象 1006653"/>
          <p:cNvGraphicFramePr>
            <a:graphicFrameLocks/>
          </p:cNvGraphicFramePr>
          <p:nvPr/>
        </p:nvGraphicFramePr>
        <p:xfrm>
          <a:off x="5518150" y="5457837"/>
          <a:ext cx="173038" cy="307975"/>
        </p:xfrm>
        <a:graphic>
          <a:graphicData uri="http://schemas.openxmlformats.org/presentationml/2006/ole">
            <p:oleObj spid="_x0000_s23591" r:id="rId17" imgW="5486400" imgH="9753600" progId="Equation.DSMT4">
              <p:embed/>
            </p:oleObj>
          </a:graphicData>
        </a:graphic>
      </p:graphicFrame>
      <p:graphicFrame>
        <p:nvGraphicFramePr>
          <p:cNvPr id="1006655" name="对象 1006654"/>
          <p:cNvGraphicFramePr>
            <a:graphicFrameLocks/>
          </p:cNvGraphicFramePr>
          <p:nvPr/>
        </p:nvGraphicFramePr>
        <p:xfrm>
          <a:off x="6991350" y="5441962"/>
          <a:ext cx="211138" cy="317500"/>
        </p:xfrm>
        <a:graphic>
          <a:graphicData uri="http://schemas.openxmlformats.org/presentationml/2006/ole">
            <p:oleObj spid="_x0000_s23590" r:id="rId18" imgW="6705600" imgH="10058400" progId="Equation.DSMT4">
              <p:embed/>
            </p:oleObj>
          </a:graphicData>
        </a:graphic>
      </p:graphicFrame>
      <p:graphicFrame>
        <p:nvGraphicFramePr>
          <p:cNvPr id="1006656" name="对象 1006655"/>
          <p:cNvGraphicFramePr>
            <a:graphicFrameLocks/>
          </p:cNvGraphicFramePr>
          <p:nvPr/>
        </p:nvGraphicFramePr>
        <p:xfrm>
          <a:off x="7683500" y="5446725"/>
          <a:ext cx="201613" cy="307975"/>
        </p:xfrm>
        <a:graphic>
          <a:graphicData uri="http://schemas.openxmlformats.org/presentationml/2006/ole">
            <p:oleObj spid="_x0000_s23589" r:id="rId19" imgW="6400800" imgH="9753600" progId="Equation.DSMT4">
              <p:embed/>
            </p:oleObj>
          </a:graphicData>
        </a:graphic>
      </p:graphicFrame>
      <p:graphicFrame>
        <p:nvGraphicFramePr>
          <p:cNvPr id="1006657" name="对象 1006656"/>
          <p:cNvGraphicFramePr>
            <a:graphicFrameLocks/>
          </p:cNvGraphicFramePr>
          <p:nvPr/>
        </p:nvGraphicFramePr>
        <p:xfrm>
          <a:off x="1692275" y="6137287"/>
          <a:ext cx="374650" cy="317500"/>
        </p:xfrm>
        <a:graphic>
          <a:graphicData uri="http://schemas.openxmlformats.org/presentationml/2006/ole">
            <p:oleObj spid="_x0000_s23588" r:id="rId20" imgW="11887200" imgH="10058400" progId="Equation.DSMT4">
              <p:embed/>
            </p:oleObj>
          </a:graphicData>
        </a:graphic>
      </p:graphicFrame>
      <p:graphicFrame>
        <p:nvGraphicFramePr>
          <p:cNvPr id="1006658" name="对象 1006657"/>
          <p:cNvGraphicFramePr>
            <a:graphicFrameLocks/>
          </p:cNvGraphicFramePr>
          <p:nvPr/>
        </p:nvGraphicFramePr>
        <p:xfrm>
          <a:off x="2498725" y="6137287"/>
          <a:ext cx="201613" cy="317500"/>
        </p:xfrm>
        <a:graphic>
          <a:graphicData uri="http://schemas.openxmlformats.org/presentationml/2006/ole">
            <p:oleObj spid="_x0000_s23587" r:id="rId21" imgW="6400800" imgH="10058400" progId="Equation.DSMT4">
              <p:embed/>
            </p:oleObj>
          </a:graphicData>
        </a:graphic>
      </p:graphicFrame>
      <p:graphicFrame>
        <p:nvGraphicFramePr>
          <p:cNvPr id="1006659" name="对象 1006658"/>
          <p:cNvGraphicFramePr>
            <a:graphicFrameLocks/>
          </p:cNvGraphicFramePr>
          <p:nvPr/>
        </p:nvGraphicFramePr>
        <p:xfrm>
          <a:off x="3217863" y="6138875"/>
          <a:ext cx="201612" cy="307975"/>
        </p:xfrm>
        <a:graphic>
          <a:graphicData uri="http://schemas.openxmlformats.org/presentationml/2006/ole">
            <p:oleObj spid="_x0000_s23586" r:id="rId22" imgW="6400800" imgH="9753600" progId="Equation.DSMT4">
              <p:embed/>
            </p:oleObj>
          </a:graphicData>
        </a:graphic>
      </p:graphicFrame>
      <p:graphicFrame>
        <p:nvGraphicFramePr>
          <p:cNvPr id="1006660" name="对象 1006659"/>
          <p:cNvGraphicFramePr>
            <a:graphicFrameLocks/>
          </p:cNvGraphicFramePr>
          <p:nvPr/>
        </p:nvGraphicFramePr>
        <p:xfrm>
          <a:off x="3967163" y="6146812"/>
          <a:ext cx="173037" cy="307975"/>
        </p:xfrm>
        <a:graphic>
          <a:graphicData uri="http://schemas.openxmlformats.org/presentationml/2006/ole">
            <p:oleObj spid="_x0000_s23585" r:id="rId23" imgW="5486400" imgH="9753600" progId="Equation.DSMT4">
              <p:embed/>
            </p:oleObj>
          </a:graphicData>
        </a:graphic>
      </p:graphicFrame>
      <p:graphicFrame>
        <p:nvGraphicFramePr>
          <p:cNvPr id="1006661" name="对象 1006660"/>
          <p:cNvGraphicFramePr>
            <a:graphicFrameLocks/>
          </p:cNvGraphicFramePr>
          <p:nvPr/>
        </p:nvGraphicFramePr>
        <p:xfrm>
          <a:off x="4730750" y="6137287"/>
          <a:ext cx="201613" cy="317500"/>
        </p:xfrm>
        <a:graphic>
          <a:graphicData uri="http://schemas.openxmlformats.org/presentationml/2006/ole">
            <p:oleObj spid="_x0000_s23584" r:id="rId24" imgW="6400800" imgH="10058400" progId="Equation.DSMT4">
              <p:embed/>
            </p:oleObj>
          </a:graphicData>
        </a:graphic>
      </p:graphicFrame>
      <p:graphicFrame>
        <p:nvGraphicFramePr>
          <p:cNvPr id="1006662" name="对象 1006661"/>
          <p:cNvGraphicFramePr>
            <a:graphicFrameLocks/>
          </p:cNvGraphicFramePr>
          <p:nvPr/>
        </p:nvGraphicFramePr>
        <p:xfrm>
          <a:off x="5508625" y="6146812"/>
          <a:ext cx="173038" cy="307975"/>
        </p:xfrm>
        <a:graphic>
          <a:graphicData uri="http://schemas.openxmlformats.org/presentationml/2006/ole">
            <p:oleObj spid="_x0000_s23583" r:id="rId25" imgW="5486400" imgH="9753600" progId="Equation.DSMT4">
              <p:embed/>
            </p:oleObj>
          </a:graphicData>
        </a:graphic>
      </p:graphicFrame>
      <p:graphicFrame>
        <p:nvGraphicFramePr>
          <p:cNvPr id="1006663" name="对象 1006662"/>
          <p:cNvGraphicFramePr>
            <a:graphicFrameLocks/>
          </p:cNvGraphicFramePr>
          <p:nvPr/>
        </p:nvGraphicFramePr>
        <p:xfrm>
          <a:off x="6242050" y="6146812"/>
          <a:ext cx="201613" cy="307975"/>
        </p:xfrm>
        <a:graphic>
          <a:graphicData uri="http://schemas.openxmlformats.org/presentationml/2006/ole">
            <p:oleObj spid="_x0000_s23582" r:id="rId26" imgW="6400800" imgH="9753600" progId="Equation.DSMT4">
              <p:embed/>
            </p:oleObj>
          </a:graphicData>
        </a:graphic>
      </p:graphicFrame>
      <p:graphicFrame>
        <p:nvGraphicFramePr>
          <p:cNvPr id="1006664" name="对象 1006663"/>
          <p:cNvGraphicFramePr>
            <a:graphicFrameLocks/>
          </p:cNvGraphicFramePr>
          <p:nvPr/>
        </p:nvGraphicFramePr>
        <p:xfrm>
          <a:off x="6970713" y="6137287"/>
          <a:ext cx="201612" cy="317500"/>
        </p:xfrm>
        <a:graphic>
          <a:graphicData uri="http://schemas.openxmlformats.org/presentationml/2006/ole">
            <p:oleObj spid="_x0000_s23581" r:id="rId27" imgW="6400800" imgH="10058400" progId="Equation.DSMT4">
              <p:embed/>
            </p:oleObj>
          </a:graphicData>
        </a:graphic>
      </p:graphicFrame>
      <p:graphicFrame>
        <p:nvGraphicFramePr>
          <p:cNvPr id="1006665" name="对象 1006664"/>
          <p:cNvGraphicFramePr>
            <a:graphicFrameLocks/>
          </p:cNvGraphicFramePr>
          <p:nvPr/>
        </p:nvGraphicFramePr>
        <p:xfrm>
          <a:off x="7653338" y="6137287"/>
          <a:ext cx="374650" cy="317500"/>
        </p:xfrm>
        <a:graphic>
          <a:graphicData uri="http://schemas.openxmlformats.org/presentationml/2006/ole">
            <p:oleObj spid="_x0000_s23580" r:id="rId28" imgW="11887200" imgH="10058400" progId="Equation.DSMT4">
              <p:embed/>
            </p:oleObj>
          </a:graphicData>
        </a:graphic>
      </p:graphicFrame>
      <p:grpSp>
        <p:nvGrpSpPr>
          <p:cNvPr id="2" name="组合 1006696"/>
          <p:cNvGrpSpPr/>
          <p:nvPr/>
        </p:nvGrpSpPr>
        <p:grpSpPr bwMode="auto">
          <a:xfrm>
            <a:off x="1835150" y="1068399"/>
            <a:ext cx="5473700" cy="4003675"/>
            <a:chOff x="1156" y="454"/>
            <a:chExt cx="3448" cy="2522"/>
          </a:xfrm>
        </p:grpSpPr>
        <p:graphicFrame>
          <p:nvGraphicFramePr>
            <p:cNvPr id="5163" name="对象 1006679"/>
            <p:cNvGraphicFramePr>
              <a:graphicFrameLocks/>
            </p:cNvGraphicFramePr>
            <p:nvPr/>
          </p:nvGraphicFramePr>
          <p:xfrm>
            <a:off x="2615" y="454"/>
            <a:ext cx="174" cy="215"/>
          </p:xfrm>
          <a:graphic>
            <a:graphicData uri="http://schemas.openxmlformats.org/presentationml/2006/ole">
              <p:oleObj spid="_x0000_s23579" r:id="rId29" imgW="7924800" imgH="9753600" progId="Equation.DSMT4">
                <p:embed/>
              </p:oleObj>
            </a:graphicData>
          </a:graphic>
        </p:graphicFrame>
        <p:sp>
          <p:nvSpPr>
            <p:cNvPr id="5231" name="直接连接符 1006665"/>
            <p:cNvSpPr>
              <a:spLocks noChangeShapeType="1"/>
            </p:cNvSpPr>
            <p:nvPr/>
          </p:nvSpPr>
          <p:spPr bwMode="auto">
            <a:xfrm>
              <a:off x="1156" y="2659"/>
              <a:ext cx="3448" cy="0"/>
            </a:xfrm>
            <a:prstGeom prst="line">
              <a:avLst/>
            </a:prstGeom>
            <a:noFill/>
            <a:ln w="38100">
              <a:solidFill>
                <a:srgbClr val="000000"/>
              </a:solidFill>
              <a:round/>
              <a:tailEnd type="arrow" w="med" len="med"/>
            </a:ln>
          </p:spPr>
          <p:txBody>
            <a:bodyPr/>
            <a:lstStyle/>
            <a:p>
              <a:endParaRPr lang="zh-CN" altLang="en-US"/>
            </a:p>
          </p:txBody>
        </p:sp>
        <p:sp>
          <p:nvSpPr>
            <p:cNvPr id="5232" name="直接连接符 1006666"/>
            <p:cNvSpPr>
              <a:spLocks noChangeShapeType="1"/>
            </p:cNvSpPr>
            <p:nvPr/>
          </p:nvSpPr>
          <p:spPr bwMode="auto">
            <a:xfrm flipV="1">
              <a:off x="2880" y="481"/>
              <a:ext cx="0" cy="2495"/>
            </a:xfrm>
            <a:prstGeom prst="line">
              <a:avLst/>
            </a:prstGeom>
            <a:noFill/>
            <a:ln w="38100">
              <a:solidFill>
                <a:srgbClr val="000000"/>
              </a:solidFill>
              <a:round/>
              <a:tailEnd type="arrow" w="med" len="med"/>
            </a:ln>
          </p:spPr>
          <p:txBody>
            <a:bodyPr/>
            <a:lstStyle/>
            <a:p>
              <a:endParaRPr lang="zh-CN" altLang="en-US"/>
            </a:p>
          </p:txBody>
        </p:sp>
        <p:sp>
          <p:nvSpPr>
            <p:cNvPr id="5233" name="直接连接符 1006667"/>
            <p:cNvSpPr>
              <a:spLocks noChangeShapeType="1"/>
            </p:cNvSpPr>
            <p:nvPr/>
          </p:nvSpPr>
          <p:spPr bwMode="auto">
            <a:xfrm flipV="1">
              <a:off x="3334" y="2613"/>
              <a:ext cx="0" cy="46"/>
            </a:xfrm>
            <a:prstGeom prst="line">
              <a:avLst/>
            </a:prstGeom>
            <a:noFill/>
            <a:ln w="38100">
              <a:solidFill>
                <a:srgbClr val="000000"/>
              </a:solidFill>
              <a:round/>
            </a:ln>
          </p:spPr>
          <p:txBody>
            <a:bodyPr/>
            <a:lstStyle/>
            <a:p>
              <a:endParaRPr lang="zh-CN" altLang="en-US"/>
            </a:p>
          </p:txBody>
        </p:sp>
        <p:sp>
          <p:nvSpPr>
            <p:cNvPr id="5234" name="直接连接符 1006668"/>
            <p:cNvSpPr>
              <a:spLocks noChangeShapeType="1"/>
            </p:cNvSpPr>
            <p:nvPr/>
          </p:nvSpPr>
          <p:spPr bwMode="auto">
            <a:xfrm flipV="1">
              <a:off x="3787" y="2613"/>
              <a:ext cx="0" cy="46"/>
            </a:xfrm>
            <a:prstGeom prst="line">
              <a:avLst/>
            </a:prstGeom>
            <a:noFill/>
            <a:ln w="38100">
              <a:solidFill>
                <a:srgbClr val="000000"/>
              </a:solidFill>
              <a:round/>
            </a:ln>
          </p:spPr>
          <p:txBody>
            <a:bodyPr/>
            <a:lstStyle/>
            <a:p>
              <a:endParaRPr lang="zh-CN" altLang="en-US"/>
            </a:p>
          </p:txBody>
        </p:sp>
        <p:sp>
          <p:nvSpPr>
            <p:cNvPr id="5235" name="直接连接符 1006669"/>
            <p:cNvSpPr>
              <a:spLocks noChangeShapeType="1"/>
            </p:cNvSpPr>
            <p:nvPr/>
          </p:nvSpPr>
          <p:spPr bwMode="auto">
            <a:xfrm flipV="1">
              <a:off x="4241" y="2613"/>
              <a:ext cx="0" cy="46"/>
            </a:xfrm>
            <a:prstGeom prst="line">
              <a:avLst/>
            </a:prstGeom>
            <a:noFill/>
            <a:ln w="38100">
              <a:solidFill>
                <a:srgbClr val="000000"/>
              </a:solidFill>
              <a:round/>
            </a:ln>
          </p:spPr>
          <p:txBody>
            <a:bodyPr/>
            <a:lstStyle/>
            <a:p>
              <a:endParaRPr lang="zh-CN" altLang="en-US"/>
            </a:p>
          </p:txBody>
        </p:sp>
        <p:sp>
          <p:nvSpPr>
            <p:cNvPr id="5236" name="直接连接符 1006670"/>
            <p:cNvSpPr>
              <a:spLocks noChangeShapeType="1"/>
            </p:cNvSpPr>
            <p:nvPr/>
          </p:nvSpPr>
          <p:spPr bwMode="auto">
            <a:xfrm flipV="1">
              <a:off x="2426" y="2613"/>
              <a:ext cx="0" cy="46"/>
            </a:xfrm>
            <a:prstGeom prst="line">
              <a:avLst/>
            </a:prstGeom>
            <a:noFill/>
            <a:ln w="38100">
              <a:solidFill>
                <a:srgbClr val="000000"/>
              </a:solidFill>
              <a:round/>
            </a:ln>
          </p:spPr>
          <p:txBody>
            <a:bodyPr/>
            <a:lstStyle/>
            <a:p>
              <a:endParaRPr lang="zh-CN" altLang="en-US"/>
            </a:p>
          </p:txBody>
        </p:sp>
        <p:sp>
          <p:nvSpPr>
            <p:cNvPr id="5237" name="直接连接符 1006671"/>
            <p:cNvSpPr>
              <a:spLocks noChangeShapeType="1"/>
            </p:cNvSpPr>
            <p:nvPr/>
          </p:nvSpPr>
          <p:spPr bwMode="auto">
            <a:xfrm flipV="1">
              <a:off x="1973" y="2613"/>
              <a:ext cx="0" cy="46"/>
            </a:xfrm>
            <a:prstGeom prst="line">
              <a:avLst/>
            </a:prstGeom>
            <a:noFill/>
            <a:ln w="38100">
              <a:solidFill>
                <a:srgbClr val="000000"/>
              </a:solidFill>
              <a:round/>
            </a:ln>
          </p:spPr>
          <p:txBody>
            <a:bodyPr/>
            <a:lstStyle/>
            <a:p>
              <a:endParaRPr lang="zh-CN" altLang="en-US"/>
            </a:p>
          </p:txBody>
        </p:sp>
        <p:sp>
          <p:nvSpPr>
            <p:cNvPr id="5238" name="直接连接符 1006672"/>
            <p:cNvSpPr>
              <a:spLocks noChangeShapeType="1"/>
            </p:cNvSpPr>
            <p:nvPr/>
          </p:nvSpPr>
          <p:spPr bwMode="auto">
            <a:xfrm flipV="1">
              <a:off x="1519" y="2613"/>
              <a:ext cx="0" cy="46"/>
            </a:xfrm>
            <a:prstGeom prst="line">
              <a:avLst/>
            </a:prstGeom>
            <a:noFill/>
            <a:ln w="38100">
              <a:solidFill>
                <a:srgbClr val="000000"/>
              </a:solidFill>
              <a:round/>
            </a:ln>
          </p:spPr>
          <p:txBody>
            <a:bodyPr/>
            <a:lstStyle/>
            <a:p>
              <a:endParaRPr lang="zh-CN" altLang="en-US"/>
            </a:p>
          </p:txBody>
        </p:sp>
        <p:sp>
          <p:nvSpPr>
            <p:cNvPr id="5239" name="直接连接符 1006673"/>
            <p:cNvSpPr>
              <a:spLocks noChangeShapeType="1"/>
            </p:cNvSpPr>
            <p:nvPr/>
          </p:nvSpPr>
          <p:spPr bwMode="auto">
            <a:xfrm rot="16200000" flipV="1">
              <a:off x="2903" y="2182"/>
              <a:ext cx="0" cy="46"/>
            </a:xfrm>
            <a:prstGeom prst="line">
              <a:avLst/>
            </a:prstGeom>
            <a:noFill/>
            <a:ln w="38100">
              <a:solidFill>
                <a:srgbClr val="000000"/>
              </a:solidFill>
              <a:round/>
            </a:ln>
          </p:spPr>
          <p:txBody>
            <a:bodyPr/>
            <a:lstStyle/>
            <a:p>
              <a:endParaRPr lang="zh-CN" altLang="en-US"/>
            </a:p>
          </p:txBody>
        </p:sp>
        <p:sp>
          <p:nvSpPr>
            <p:cNvPr id="5240" name="直接连接符 1006674"/>
            <p:cNvSpPr>
              <a:spLocks noChangeShapeType="1"/>
            </p:cNvSpPr>
            <p:nvPr/>
          </p:nvSpPr>
          <p:spPr bwMode="auto">
            <a:xfrm rot="16200000" flipV="1">
              <a:off x="2903" y="1728"/>
              <a:ext cx="0" cy="46"/>
            </a:xfrm>
            <a:prstGeom prst="line">
              <a:avLst/>
            </a:prstGeom>
            <a:noFill/>
            <a:ln w="38100">
              <a:solidFill>
                <a:srgbClr val="000000"/>
              </a:solidFill>
              <a:round/>
            </a:ln>
          </p:spPr>
          <p:txBody>
            <a:bodyPr/>
            <a:lstStyle/>
            <a:p>
              <a:endParaRPr lang="zh-CN" altLang="en-US"/>
            </a:p>
          </p:txBody>
        </p:sp>
        <p:sp>
          <p:nvSpPr>
            <p:cNvPr id="5241" name="直接连接符 1006675"/>
            <p:cNvSpPr>
              <a:spLocks noChangeShapeType="1"/>
            </p:cNvSpPr>
            <p:nvPr/>
          </p:nvSpPr>
          <p:spPr bwMode="auto">
            <a:xfrm rot="16200000" flipV="1">
              <a:off x="2903" y="1275"/>
              <a:ext cx="0" cy="46"/>
            </a:xfrm>
            <a:prstGeom prst="line">
              <a:avLst/>
            </a:prstGeom>
            <a:noFill/>
            <a:ln w="38100">
              <a:solidFill>
                <a:srgbClr val="000000"/>
              </a:solidFill>
              <a:round/>
            </a:ln>
          </p:spPr>
          <p:txBody>
            <a:bodyPr/>
            <a:lstStyle/>
            <a:p>
              <a:endParaRPr lang="zh-CN" altLang="en-US"/>
            </a:p>
          </p:txBody>
        </p:sp>
        <p:sp>
          <p:nvSpPr>
            <p:cNvPr id="5242" name="直接连接符 1006676"/>
            <p:cNvSpPr>
              <a:spLocks noChangeShapeType="1"/>
            </p:cNvSpPr>
            <p:nvPr/>
          </p:nvSpPr>
          <p:spPr bwMode="auto">
            <a:xfrm rot="16200000" flipV="1">
              <a:off x="2903" y="821"/>
              <a:ext cx="0" cy="46"/>
            </a:xfrm>
            <a:prstGeom prst="line">
              <a:avLst/>
            </a:prstGeom>
            <a:noFill/>
            <a:ln w="38100">
              <a:solidFill>
                <a:srgbClr val="000000"/>
              </a:solidFill>
              <a:round/>
            </a:ln>
          </p:spPr>
          <p:txBody>
            <a:bodyPr/>
            <a:lstStyle/>
            <a:p>
              <a:endParaRPr lang="zh-CN" altLang="en-US"/>
            </a:p>
          </p:txBody>
        </p:sp>
        <p:graphicFrame>
          <p:nvGraphicFramePr>
            <p:cNvPr id="5164" name="对象 1006677"/>
            <p:cNvGraphicFramePr>
              <a:graphicFrameLocks/>
            </p:cNvGraphicFramePr>
            <p:nvPr/>
          </p:nvGraphicFramePr>
          <p:xfrm>
            <a:off x="2672" y="2704"/>
            <a:ext cx="163" cy="173"/>
          </p:xfrm>
          <a:graphic>
            <a:graphicData uri="http://schemas.openxmlformats.org/presentationml/2006/ole">
              <p:oleObj spid="_x0000_s23578" r:id="rId30" imgW="9448800" imgH="10058400" progId="Equation.DSMT4">
                <p:embed/>
              </p:oleObj>
            </a:graphicData>
          </a:graphic>
        </p:graphicFrame>
        <p:graphicFrame>
          <p:nvGraphicFramePr>
            <p:cNvPr id="5165" name="对象 1006678"/>
            <p:cNvGraphicFramePr>
              <a:graphicFrameLocks/>
            </p:cNvGraphicFramePr>
            <p:nvPr/>
          </p:nvGraphicFramePr>
          <p:xfrm>
            <a:off x="4377" y="2770"/>
            <a:ext cx="181" cy="161"/>
          </p:xfrm>
          <a:graphic>
            <a:graphicData uri="http://schemas.openxmlformats.org/presentationml/2006/ole">
              <p:oleObj spid="_x0000_s23577" r:id="rId31" imgW="8229600" imgH="7315200" progId="Equation.DSMT4">
                <p:embed/>
              </p:oleObj>
            </a:graphicData>
          </a:graphic>
        </p:graphicFrame>
        <p:graphicFrame>
          <p:nvGraphicFramePr>
            <p:cNvPr id="5166" name="对象 1006680"/>
            <p:cNvGraphicFramePr>
              <a:graphicFrameLocks/>
            </p:cNvGraphicFramePr>
            <p:nvPr/>
          </p:nvGraphicFramePr>
          <p:xfrm>
            <a:off x="3284" y="2704"/>
            <a:ext cx="95" cy="169"/>
          </p:xfrm>
          <a:graphic>
            <a:graphicData uri="http://schemas.openxmlformats.org/presentationml/2006/ole">
              <p:oleObj spid="_x0000_s23576" r:id="rId32" imgW="5486400" imgH="9753600" progId="Equation.DSMT4">
                <p:embed/>
              </p:oleObj>
            </a:graphicData>
          </a:graphic>
        </p:graphicFrame>
        <p:graphicFrame>
          <p:nvGraphicFramePr>
            <p:cNvPr id="5167" name="对象 1006681"/>
            <p:cNvGraphicFramePr>
              <a:graphicFrameLocks/>
            </p:cNvGraphicFramePr>
            <p:nvPr/>
          </p:nvGraphicFramePr>
          <p:xfrm>
            <a:off x="3717" y="2704"/>
            <a:ext cx="116" cy="169"/>
          </p:xfrm>
          <a:graphic>
            <a:graphicData uri="http://schemas.openxmlformats.org/presentationml/2006/ole">
              <p:oleObj spid="_x0000_s23575" r:id="rId33" imgW="6705600" imgH="9753600" progId="Equation.DSMT4">
                <p:embed/>
              </p:oleObj>
            </a:graphicData>
          </a:graphic>
        </p:graphicFrame>
        <p:graphicFrame>
          <p:nvGraphicFramePr>
            <p:cNvPr id="5168" name="对象 1006682"/>
            <p:cNvGraphicFramePr>
              <a:graphicFrameLocks/>
            </p:cNvGraphicFramePr>
            <p:nvPr/>
          </p:nvGraphicFramePr>
          <p:xfrm>
            <a:off x="4202" y="2704"/>
            <a:ext cx="116" cy="175"/>
          </p:xfrm>
          <a:graphic>
            <a:graphicData uri="http://schemas.openxmlformats.org/presentationml/2006/ole">
              <p:oleObj spid="_x0000_s23574" r:id="rId34" imgW="6705600" imgH="10058400" progId="Equation.DSMT4">
                <p:embed/>
              </p:oleObj>
            </a:graphicData>
          </a:graphic>
        </p:graphicFrame>
        <p:graphicFrame>
          <p:nvGraphicFramePr>
            <p:cNvPr id="5169" name="对象 1006683"/>
            <p:cNvGraphicFramePr>
              <a:graphicFrameLocks/>
            </p:cNvGraphicFramePr>
            <p:nvPr/>
          </p:nvGraphicFramePr>
          <p:xfrm>
            <a:off x="2290" y="2704"/>
            <a:ext cx="227" cy="169"/>
          </p:xfrm>
          <a:graphic>
            <a:graphicData uri="http://schemas.openxmlformats.org/presentationml/2006/ole">
              <p:oleObj spid="_x0000_s23573" r:id="rId35" imgW="13106400" imgH="9753600" progId="Equation.DSMT4">
                <p:embed/>
              </p:oleObj>
            </a:graphicData>
          </a:graphic>
        </p:graphicFrame>
        <p:graphicFrame>
          <p:nvGraphicFramePr>
            <p:cNvPr id="5170" name="对象 1006684"/>
            <p:cNvGraphicFramePr>
              <a:graphicFrameLocks/>
            </p:cNvGraphicFramePr>
            <p:nvPr/>
          </p:nvGraphicFramePr>
          <p:xfrm>
            <a:off x="1837" y="2704"/>
            <a:ext cx="232" cy="169"/>
          </p:xfrm>
          <a:graphic>
            <a:graphicData uri="http://schemas.openxmlformats.org/presentationml/2006/ole">
              <p:oleObj spid="_x0000_s23572" r:id="rId36" imgW="13411200" imgH="9753600" progId="Equation.DSMT4">
                <p:embed/>
              </p:oleObj>
            </a:graphicData>
          </a:graphic>
        </p:graphicFrame>
        <p:graphicFrame>
          <p:nvGraphicFramePr>
            <p:cNvPr id="5171" name="对象 1006685"/>
            <p:cNvGraphicFramePr>
              <a:graphicFrameLocks/>
            </p:cNvGraphicFramePr>
            <p:nvPr/>
          </p:nvGraphicFramePr>
          <p:xfrm>
            <a:off x="1383" y="2704"/>
            <a:ext cx="232" cy="175"/>
          </p:xfrm>
          <a:graphic>
            <a:graphicData uri="http://schemas.openxmlformats.org/presentationml/2006/ole">
              <p:oleObj spid="_x0000_s23571" r:id="rId37" imgW="13411200" imgH="10058400" progId="Equation.DSMT4">
                <p:embed/>
              </p:oleObj>
            </a:graphicData>
          </a:graphic>
        </p:graphicFrame>
        <p:graphicFrame>
          <p:nvGraphicFramePr>
            <p:cNvPr id="5172" name="对象 1006686"/>
            <p:cNvGraphicFramePr>
              <a:graphicFrameLocks/>
            </p:cNvGraphicFramePr>
            <p:nvPr/>
          </p:nvGraphicFramePr>
          <p:xfrm>
            <a:off x="2737" y="2114"/>
            <a:ext cx="95" cy="169"/>
          </p:xfrm>
          <a:graphic>
            <a:graphicData uri="http://schemas.openxmlformats.org/presentationml/2006/ole">
              <p:oleObj spid="_x0000_s23570" r:id="rId38" imgW="5486400" imgH="9753600" progId="Equation.DSMT4">
                <p:embed/>
              </p:oleObj>
            </a:graphicData>
          </a:graphic>
        </p:graphicFrame>
        <p:graphicFrame>
          <p:nvGraphicFramePr>
            <p:cNvPr id="5173" name="对象 1006687"/>
            <p:cNvGraphicFramePr>
              <a:graphicFrameLocks/>
            </p:cNvGraphicFramePr>
            <p:nvPr/>
          </p:nvGraphicFramePr>
          <p:xfrm>
            <a:off x="2720" y="1657"/>
            <a:ext cx="116" cy="169"/>
          </p:xfrm>
          <a:graphic>
            <a:graphicData uri="http://schemas.openxmlformats.org/presentationml/2006/ole">
              <p:oleObj spid="_x0000_s23569" r:id="rId39" imgW="6705600" imgH="9753600" progId="Equation.DSMT4">
                <p:embed/>
              </p:oleObj>
            </a:graphicData>
          </a:graphic>
        </p:graphicFrame>
        <p:graphicFrame>
          <p:nvGraphicFramePr>
            <p:cNvPr id="5174" name="对象 1006688"/>
            <p:cNvGraphicFramePr>
              <a:graphicFrameLocks/>
            </p:cNvGraphicFramePr>
            <p:nvPr/>
          </p:nvGraphicFramePr>
          <p:xfrm>
            <a:off x="2699" y="754"/>
            <a:ext cx="111" cy="169"/>
          </p:xfrm>
          <a:graphic>
            <a:graphicData uri="http://schemas.openxmlformats.org/presentationml/2006/ole">
              <p:oleObj spid="_x0000_s23568" r:id="rId40" imgW="6400800" imgH="9753600" progId="Equation.DSMT4">
                <p:embed/>
              </p:oleObj>
            </a:graphicData>
          </a:graphic>
        </p:graphicFrame>
        <p:graphicFrame>
          <p:nvGraphicFramePr>
            <p:cNvPr id="5175" name="对象 1006689"/>
            <p:cNvGraphicFramePr>
              <a:graphicFrameLocks/>
            </p:cNvGraphicFramePr>
            <p:nvPr/>
          </p:nvGraphicFramePr>
          <p:xfrm>
            <a:off x="2720" y="1207"/>
            <a:ext cx="116" cy="175"/>
          </p:xfrm>
          <a:graphic>
            <a:graphicData uri="http://schemas.openxmlformats.org/presentationml/2006/ole">
              <p:oleObj spid="_x0000_s23567" r:id="rId41" imgW="6705600" imgH="10058400" progId="Equation.DSMT4">
                <p:embed/>
              </p:oleObj>
            </a:graphicData>
          </a:graphic>
        </p:graphicFrame>
      </p:grpSp>
      <p:sp>
        <p:nvSpPr>
          <p:cNvPr id="5221" name="任意多边形 1006691"/>
          <p:cNvSpPr>
            <a:spLocks noChangeArrowheads="1"/>
          </p:cNvSpPr>
          <p:nvPr/>
        </p:nvSpPr>
        <p:spPr bwMode="auto">
          <a:xfrm>
            <a:off x="3132138" y="1687524"/>
            <a:ext cx="2879725" cy="2881313"/>
          </a:xfrm>
          <a:custGeom>
            <a:avLst/>
            <a:gdLst>
              <a:gd name="T0" fmla="*/ 0 w 1814"/>
              <a:gd name="T1" fmla="*/ 0 h 1815"/>
              <a:gd name="T2" fmla="*/ 2147483647 w 1814"/>
              <a:gd name="T3" fmla="*/ 2147483647 h 1815"/>
              <a:gd name="T4" fmla="*/ 2147483647 w 1814"/>
              <a:gd name="T5" fmla="*/ 2147483647 h 1815"/>
              <a:gd name="T6" fmla="*/ 2147483647 w 1814"/>
              <a:gd name="T7" fmla="*/ 2147483647 h 1815"/>
              <a:gd name="T8" fmla="*/ 2147483647 w 1814"/>
              <a:gd name="T9" fmla="*/ 0 h 1815"/>
              <a:gd name="T10" fmla="*/ 0 60000 65536"/>
              <a:gd name="T11" fmla="*/ 0 60000 65536"/>
              <a:gd name="T12" fmla="*/ 0 60000 65536"/>
              <a:gd name="T13" fmla="*/ 0 60000 65536"/>
              <a:gd name="T14" fmla="*/ 0 60000 65536"/>
              <a:gd name="T15" fmla="*/ 0 w 1814"/>
              <a:gd name="T16" fmla="*/ 0 h 1815"/>
              <a:gd name="T17" fmla="*/ 1814 w 1814"/>
              <a:gd name="T18" fmla="*/ 1815 h 1815"/>
            </a:gdLst>
            <a:ahLst/>
            <a:cxnLst>
              <a:cxn ang="T10">
                <a:pos x="T0" y="T1"/>
              </a:cxn>
              <a:cxn ang="T11">
                <a:pos x="T2" y="T3"/>
              </a:cxn>
              <a:cxn ang="T12">
                <a:pos x="T4" y="T5"/>
              </a:cxn>
              <a:cxn ang="T13">
                <a:pos x="T6" y="T7"/>
              </a:cxn>
              <a:cxn ang="T14">
                <a:pos x="T8" y="T9"/>
              </a:cxn>
            </a:cxnLst>
            <a:rect l="T15" t="T16" r="T17" b="T18"/>
            <a:pathLst>
              <a:path w="1814" h="1815">
                <a:moveTo>
                  <a:pt x="0" y="0"/>
                </a:moveTo>
                <a:cubicBezTo>
                  <a:pt x="151" y="529"/>
                  <a:pt x="302" y="1059"/>
                  <a:pt x="453" y="1361"/>
                </a:cubicBezTo>
                <a:cubicBezTo>
                  <a:pt x="604" y="1663"/>
                  <a:pt x="756" y="1815"/>
                  <a:pt x="907" y="1815"/>
                </a:cubicBezTo>
                <a:cubicBezTo>
                  <a:pt x="1058" y="1815"/>
                  <a:pt x="1210" y="1663"/>
                  <a:pt x="1361" y="1361"/>
                </a:cubicBezTo>
                <a:cubicBezTo>
                  <a:pt x="1512" y="1059"/>
                  <a:pt x="1739" y="227"/>
                  <a:pt x="1814" y="0"/>
                </a:cubicBezTo>
              </a:path>
            </a:pathLst>
          </a:custGeom>
          <a:noFill/>
          <a:ln w="38100">
            <a:solidFill>
              <a:srgbClr val="000000"/>
            </a:solidFill>
            <a:round/>
          </a:ln>
        </p:spPr>
        <p:txBody>
          <a:bodyPr/>
          <a:lstStyle/>
          <a:p>
            <a:endParaRPr lang="zh-CN" altLang="en-US"/>
          </a:p>
        </p:txBody>
      </p:sp>
      <p:graphicFrame>
        <p:nvGraphicFramePr>
          <p:cNvPr id="5147" name="对象 1006698"/>
          <p:cNvGraphicFramePr>
            <a:graphicFrameLocks/>
          </p:cNvGraphicFramePr>
          <p:nvPr/>
        </p:nvGraphicFramePr>
        <p:xfrm>
          <a:off x="3946525" y="4478349"/>
          <a:ext cx="153988" cy="246063"/>
        </p:xfrm>
        <a:graphic>
          <a:graphicData uri="http://schemas.openxmlformats.org/presentationml/2006/ole">
            <p:oleObj spid="_x0000_s23566" r:id="rId42" imgW="3048000" imgH="4876800" progId="Equation.DSMT4">
              <p:embed/>
            </p:oleObj>
          </a:graphicData>
        </a:graphic>
      </p:graphicFrame>
      <p:sp>
        <p:nvSpPr>
          <p:cNvPr id="1006701" name="直接连接符 1006700"/>
          <p:cNvSpPr>
            <a:spLocks noChangeShapeType="1"/>
          </p:cNvSpPr>
          <p:nvPr/>
        </p:nvSpPr>
        <p:spPr bwMode="auto">
          <a:xfrm rot="16200000" flipV="1">
            <a:off x="4865688" y="3854462"/>
            <a:ext cx="0" cy="565150"/>
          </a:xfrm>
          <a:prstGeom prst="line">
            <a:avLst/>
          </a:prstGeom>
          <a:noFill/>
          <a:ln w="38100">
            <a:solidFill>
              <a:srgbClr val="CC0000"/>
            </a:solidFill>
            <a:prstDash val="sysDot"/>
            <a:round/>
          </a:ln>
        </p:spPr>
        <p:txBody>
          <a:bodyPr/>
          <a:lstStyle/>
          <a:p>
            <a:endParaRPr lang="zh-CN" altLang="en-US"/>
          </a:p>
        </p:txBody>
      </p:sp>
      <p:graphicFrame>
        <p:nvGraphicFramePr>
          <p:cNvPr id="5148" name="对象 1006703"/>
          <p:cNvGraphicFramePr>
            <a:graphicFrameLocks/>
          </p:cNvGraphicFramePr>
          <p:nvPr/>
        </p:nvGraphicFramePr>
        <p:xfrm>
          <a:off x="5065713" y="4478349"/>
          <a:ext cx="153987" cy="246063"/>
        </p:xfrm>
        <a:graphic>
          <a:graphicData uri="http://schemas.openxmlformats.org/presentationml/2006/ole">
            <p:oleObj spid="_x0000_s23565" r:id="rId43" imgW="3048000" imgH="4876800" progId="Equation.DSMT4">
              <p:embed/>
            </p:oleObj>
          </a:graphicData>
        </a:graphic>
      </p:graphicFrame>
      <p:graphicFrame>
        <p:nvGraphicFramePr>
          <p:cNvPr id="5149" name="对象 1006704"/>
          <p:cNvGraphicFramePr>
            <a:graphicFrameLocks/>
          </p:cNvGraphicFramePr>
          <p:nvPr/>
        </p:nvGraphicFramePr>
        <p:xfrm>
          <a:off x="3348038" y="4497399"/>
          <a:ext cx="153987" cy="246063"/>
        </p:xfrm>
        <a:graphic>
          <a:graphicData uri="http://schemas.openxmlformats.org/presentationml/2006/ole">
            <p:oleObj spid="_x0000_s23564" r:id="rId44" imgW="3048000" imgH="4876800" progId="Equation.DSMT4">
              <p:embed/>
            </p:oleObj>
          </a:graphicData>
        </a:graphic>
      </p:graphicFrame>
      <p:sp>
        <p:nvSpPr>
          <p:cNvPr id="1006707" name="直接连接符 1006706"/>
          <p:cNvSpPr>
            <a:spLocks noChangeShapeType="1"/>
          </p:cNvSpPr>
          <p:nvPr/>
        </p:nvSpPr>
        <p:spPr bwMode="auto">
          <a:xfrm flipV="1">
            <a:off x="5795963" y="2481274"/>
            <a:ext cx="0" cy="2087563"/>
          </a:xfrm>
          <a:prstGeom prst="line">
            <a:avLst/>
          </a:prstGeom>
          <a:noFill/>
          <a:ln w="38100">
            <a:solidFill>
              <a:srgbClr val="CC0000"/>
            </a:solidFill>
            <a:prstDash val="sysDot"/>
            <a:round/>
          </a:ln>
        </p:spPr>
        <p:txBody>
          <a:bodyPr/>
          <a:lstStyle/>
          <a:p>
            <a:endParaRPr lang="zh-CN" altLang="en-US"/>
          </a:p>
        </p:txBody>
      </p:sp>
      <p:sp>
        <p:nvSpPr>
          <p:cNvPr id="1006708" name="直接连接符 1006707"/>
          <p:cNvSpPr>
            <a:spLocks noChangeShapeType="1"/>
          </p:cNvSpPr>
          <p:nvPr/>
        </p:nvSpPr>
        <p:spPr bwMode="auto">
          <a:xfrm rot="16200000" flipV="1">
            <a:off x="3995738" y="2047886"/>
            <a:ext cx="0" cy="1152525"/>
          </a:xfrm>
          <a:prstGeom prst="line">
            <a:avLst/>
          </a:prstGeom>
          <a:noFill/>
          <a:ln w="38100">
            <a:solidFill>
              <a:srgbClr val="CC0000"/>
            </a:solidFill>
            <a:prstDash val="sysDot"/>
            <a:round/>
          </a:ln>
        </p:spPr>
        <p:txBody>
          <a:bodyPr/>
          <a:lstStyle/>
          <a:p>
            <a:endParaRPr lang="zh-CN" altLang="en-US"/>
          </a:p>
        </p:txBody>
      </p:sp>
      <p:sp>
        <p:nvSpPr>
          <p:cNvPr id="1006712" name="直接连接符 1006711"/>
          <p:cNvSpPr>
            <a:spLocks noChangeShapeType="1"/>
          </p:cNvSpPr>
          <p:nvPr/>
        </p:nvSpPr>
        <p:spPr bwMode="auto">
          <a:xfrm flipV="1">
            <a:off x="5148263" y="4137037"/>
            <a:ext cx="0" cy="431800"/>
          </a:xfrm>
          <a:prstGeom prst="line">
            <a:avLst/>
          </a:prstGeom>
          <a:noFill/>
          <a:ln w="38100">
            <a:solidFill>
              <a:srgbClr val="CC0000"/>
            </a:solidFill>
            <a:prstDash val="sysDot"/>
            <a:round/>
          </a:ln>
        </p:spPr>
        <p:txBody>
          <a:bodyPr/>
          <a:lstStyle/>
          <a:p>
            <a:endParaRPr lang="zh-CN" altLang="en-US"/>
          </a:p>
        </p:txBody>
      </p:sp>
      <p:sp>
        <p:nvSpPr>
          <p:cNvPr id="1006713" name="直接连接符 1006712"/>
          <p:cNvSpPr>
            <a:spLocks noChangeShapeType="1"/>
          </p:cNvSpPr>
          <p:nvPr/>
        </p:nvSpPr>
        <p:spPr bwMode="auto">
          <a:xfrm rot="16200000" flipV="1">
            <a:off x="4283075" y="3859224"/>
            <a:ext cx="0" cy="565150"/>
          </a:xfrm>
          <a:prstGeom prst="line">
            <a:avLst/>
          </a:prstGeom>
          <a:noFill/>
          <a:ln w="38100">
            <a:solidFill>
              <a:srgbClr val="CC0000"/>
            </a:solidFill>
            <a:prstDash val="sysDot"/>
            <a:round/>
          </a:ln>
        </p:spPr>
        <p:txBody>
          <a:bodyPr/>
          <a:lstStyle/>
          <a:p>
            <a:endParaRPr lang="zh-CN" altLang="en-US"/>
          </a:p>
        </p:txBody>
      </p:sp>
      <p:sp>
        <p:nvSpPr>
          <p:cNvPr id="1006714" name="直接连接符 1006713"/>
          <p:cNvSpPr>
            <a:spLocks noChangeShapeType="1"/>
          </p:cNvSpPr>
          <p:nvPr/>
        </p:nvSpPr>
        <p:spPr bwMode="auto">
          <a:xfrm rot="16200000" flipV="1">
            <a:off x="5148263" y="1905011"/>
            <a:ext cx="0" cy="1152525"/>
          </a:xfrm>
          <a:prstGeom prst="line">
            <a:avLst/>
          </a:prstGeom>
          <a:noFill/>
          <a:ln w="38100">
            <a:solidFill>
              <a:srgbClr val="CC0000"/>
            </a:solidFill>
            <a:prstDash val="sysDot"/>
            <a:round/>
          </a:ln>
        </p:spPr>
        <p:txBody>
          <a:bodyPr/>
          <a:lstStyle/>
          <a:p>
            <a:endParaRPr lang="zh-CN" altLang="en-US"/>
          </a:p>
        </p:txBody>
      </p:sp>
      <p:sp>
        <p:nvSpPr>
          <p:cNvPr id="35" name="矩形 34"/>
          <p:cNvSpPr/>
          <p:nvPr/>
        </p:nvSpPr>
        <p:spPr>
          <a:xfrm>
            <a:off x="285720" y="1428736"/>
            <a:ext cx="4248150" cy="3095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6" name="矩形 35"/>
          <p:cNvSpPr/>
          <p:nvPr/>
        </p:nvSpPr>
        <p:spPr>
          <a:xfrm>
            <a:off x="928662" y="5072074"/>
            <a:ext cx="3571900" cy="1714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aphicFrame>
        <p:nvGraphicFramePr>
          <p:cNvPr id="5152" name="Object 123"/>
          <p:cNvGraphicFramePr>
            <a:graphicFrameLocks noChangeAspect="1"/>
          </p:cNvGraphicFramePr>
          <p:nvPr/>
        </p:nvGraphicFramePr>
        <p:xfrm>
          <a:off x="4514850" y="3675074"/>
          <a:ext cx="114300" cy="203200"/>
        </p:xfrm>
        <a:graphic>
          <a:graphicData uri="http://schemas.openxmlformats.org/presentationml/2006/ole">
            <p:oleObj spid="_x0000_s23563" name="公式" r:id="rId45" imgW="2743200" imgH="4876800" progId="Equation.3">
              <p:embed/>
            </p:oleObj>
          </a:graphicData>
        </a:graphic>
      </p:graphicFrame>
      <p:graphicFrame>
        <p:nvGraphicFramePr>
          <p:cNvPr id="13438" name="对象 23555"/>
          <p:cNvGraphicFramePr>
            <a:graphicFrameLocks/>
          </p:cNvGraphicFramePr>
          <p:nvPr/>
        </p:nvGraphicFramePr>
        <p:xfrm>
          <a:off x="4572000" y="3560774"/>
          <a:ext cx="784225" cy="508000"/>
        </p:xfrm>
        <a:graphic>
          <a:graphicData uri="http://schemas.openxmlformats.org/presentationml/2006/ole">
            <p:oleObj spid="_x0000_s23562" name="公式" r:id="rId46" imgW="9448800" imgH="4876800" progId="Equation.3">
              <p:embed/>
            </p:oleObj>
          </a:graphicData>
        </a:graphic>
      </p:graphicFrame>
      <p:graphicFrame>
        <p:nvGraphicFramePr>
          <p:cNvPr id="13439" name="对象 23555"/>
          <p:cNvGraphicFramePr>
            <a:graphicFrameLocks/>
          </p:cNvGraphicFramePr>
          <p:nvPr/>
        </p:nvGraphicFramePr>
        <p:xfrm>
          <a:off x="4932363" y="4492637"/>
          <a:ext cx="354012" cy="508000"/>
        </p:xfrm>
        <a:graphic>
          <a:graphicData uri="http://schemas.openxmlformats.org/presentationml/2006/ole">
            <p:oleObj spid="_x0000_s23561" name="公式" r:id="rId47" imgW="4267200" imgH="4876800" progId="Equation.3">
              <p:embed/>
            </p:oleObj>
          </a:graphicData>
        </a:graphic>
      </p:graphicFrame>
      <p:graphicFrame>
        <p:nvGraphicFramePr>
          <p:cNvPr id="13440" name="对象 23555"/>
          <p:cNvGraphicFramePr>
            <a:graphicFrameLocks/>
          </p:cNvGraphicFramePr>
          <p:nvPr/>
        </p:nvGraphicFramePr>
        <p:xfrm>
          <a:off x="5586413" y="4492637"/>
          <a:ext cx="354012" cy="508000"/>
        </p:xfrm>
        <a:graphic>
          <a:graphicData uri="http://schemas.openxmlformats.org/presentationml/2006/ole">
            <p:oleObj spid="_x0000_s23560" name="公式" r:id="rId48" imgW="4267200" imgH="4876800" progId="Equation.3">
              <p:embed/>
            </p:oleObj>
          </a:graphicData>
        </a:graphic>
      </p:graphicFrame>
      <p:graphicFrame>
        <p:nvGraphicFramePr>
          <p:cNvPr id="13441" name="对象 23555"/>
          <p:cNvGraphicFramePr>
            <a:graphicFrameLocks/>
          </p:cNvGraphicFramePr>
          <p:nvPr/>
        </p:nvGraphicFramePr>
        <p:xfrm>
          <a:off x="4572000" y="1976449"/>
          <a:ext cx="809625" cy="508000"/>
        </p:xfrm>
        <a:graphic>
          <a:graphicData uri="http://schemas.openxmlformats.org/presentationml/2006/ole">
            <p:oleObj spid="_x0000_s23559" name="公式" r:id="rId49" imgW="9753600" imgH="4876800" progId="Equation.3">
              <p:embed/>
            </p:oleObj>
          </a:graphicData>
        </a:graphic>
      </p:graphicFrame>
      <p:graphicFrame>
        <p:nvGraphicFramePr>
          <p:cNvPr id="13446" name="对象 23555"/>
          <p:cNvGraphicFramePr>
            <a:graphicFrameLocks/>
          </p:cNvGraphicFramePr>
          <p:nvPr/>
        </p:nvGraphicFramePr>
        <p:xfrm>
          <a:off x="3281363" y="4497399"/>
          <a:ext cx="354012" cy="508000"/>
        </p:xfrm>
        <a:graphic>
          <a:graphicData uri="http://schemas.openxmlformats.org/presentationml/2006/ole">
            <p:oleObj spid="_x0000_s23558" name="公式" r:id="rId50" imgW="4267200" imgH="4876800" progId="Equation.3">
              <p:embed/>
            </p:oleObj>
          </a:graphicData>
        </a:graphic>
      </p:graphicFrame>
      <p:graphicFrame>
        <p:nvGraphicFramePr>
          <p:cNvPr id="13447" name="对象 23555"/>
          <p:cNvGraphicFramePr>
            <a:graphicFrameLocks/>
          </p:cNvGraphicFramePr>
          <p:nvPr/>
        </p:nvGraphicFramePr>
        <p:xfrm>
          <a:off x="3857625" y="4497399"/>
          <a:ext cx="354013" cy="508000"/>
        </p:xfrm>
        <a:graphic>
          <a:graphicData uri="http://schemas.openxmlformats.org/presentationml/2006/ole">
            <p:oleObj spid="_x0000_s23557" name="公式" r:id="rId51" imgW="4267200" imgH="4876800" progId="Equation.3">
              <p:embed/>
            </p:oleObj>
          </a:graphicData>
        </a:graphic>
      </p:graphicFrame>
      <p:graphicFrame>
        <p:nvGraphicFramePr>
          <p:cNvPr id="13448" name="对象 23555"/>
          <p:cNvGraphicFramePr>
            <a:graphicFrameLocks/>
          </p:cNvGraphicFramePr>
          <p:nvPr/>
        </p:nvGraphicFramePr>
        <p:xfrm>
          <a:off x="3563938" y="3560774"/>
          <a:ext cx="809625" cy="508000"/>
        </p:xfrm>
        <a:graphic>
          <a:graphicData uri="http://schemas.openxmlformats.org/presentationml/2006/ole">
            <p:oleObj spid="_x0000_s23556" name="公式" r:id="rId52" imgW="9753600" imgH="4876800" progId="Equation.3">
              <p:embed/>
            </p:oleObj>
          </a:graphicData>
        </a:graphic>
      </p:graphicFrame>
      <p:graphicFrame>
        <p:nvGraphicFramePr>
          <p:cNvPr id="13449" name="对象 23555"/>
          <p:cNvGraphicFramePr>
            <a:graphicFrameLocks/>
          </p:cNvGraphicFramePr>
          <p:nvPr/>
        </p:nvGraphicFramePr>
        <p:xfrm>
          <a:off x="3505200" y="2047887"/>
          <a:ext cx="784225" cy="508000"/>
        </p:xfrm>
        <a:graphic>
          <a:graphicData uri="http://schemas.openxmlformats.org/presentationml/2006/ole">
            <p:oleObj spid="_x0000_s23555" name="公式" r:id="rId53" imgW="9448800" imgH="4876800" progId="Equation.3">
              <p:embed/>
            </p:oleObj>
          </a:graphicData>
        </a:graphic>
      </p:graphicFrame>
      <p:sp>
        <p:nvSpPr>
          <p:cNvPr id="84" name="Text Box 2"/>
          <p:cNvSpPr txBox="1">
            <a:spLocks noChangeArrowheads="1"/>
          </p:cNvSpPr>
          <p:nvPr/>
        </p:nvSpPr>
        <p:spPr bwMode="auto">
          <a:xfrm>
            <a:off x="428596" y="0"/>
            <a:ext cx="8358246" cy="1077218"/>
          </a:xfrm>
          <a:prstGeom prst="rect">
            <a:avLst/>
          </a:prstGeom>
          <a:solidFill>
            <a:srgbClr val="FFFF00"/>
          </a:solidFill>
          <a:ln>
            <a:noFill/>
          </a:ln>
          <a:effectLst/>
        </p:spPr>
        <p:txBody>
          <a:bodyPr wrap="square">
            <a:spAutoFit/>
          </a:bodyPr>
          <a:lstStyle>
            <a:lvl1pPr eaLnBrk="0" hangingPunct="0">
              <a:defRPr sz="2200" b="1">
                <a:solidFill>
                  <a:srgbClr val="0000FF"/>
                </a:solidFill>
                <a:latin typeface="宋体" panose="02010600030101010101" pitchFamily="2" charset="-122"/>
                <a:ea typeface="宋体" panose="02010600030101010101" pitchFamily="2" charset="-122"/>
              </a:defRPr>
            </a:lvl1pPr>
            <a:lvl2pPr marL="742950" indent="-285750" eaLnBrk="0" hangingPunct="0">
              <a:defRPr sz="2200" b="1">
                <a:solidFill>
                  <a:srgbClr val="0000FF"/>
                </a:solidFill>
                <a:latin typeface="宋体" panose="02010600030101010101" pitchFamily="2" charset="-122"/>
                <a:ea typeface="宋体" panose="02010600030101010101" pitchFamily="2" charset="-122"/>
              </a:defRPr>
            </a:lvl2pPr>
            <a:lvl3pPr marL="1143000" indent="-228600" eaLnBrk="0" hangingPunct="0">
              <a:defRPr sz="2200" b="1">
                <a:solidFill>
                  <a:srgbClr val="0000FF"/>
                </a:solidFill>
                <a:latin typeface="宋体" panose="02010600030101010101" pitchFamily="2" charset="-122"/>
                <a:ea typeface="宋体" panose="02010600030101010101" pitchFamily="2" charset="-122"/>
              </a:defRPr>
            </a:lvl3pPr>
            <a:lvl4pPr marL="1600200" indent="-228600" eaLnBrk="0" hangingPunct="0">
              <a:defRPr sz="2200" b="1">
                <a:solidFill>
                  <a:srgbClr val="0000FF"/>
                </a:solidFill>
                <a:latin typeface="宋体" panose="02010600030101010101" pitchFamily="2" charset="-122"/>
                <a:ea typeface="宋体" panose="02010600030101010101" pitchFamily="2" charset="-122"/>
              </a:defRPr>
            </a:lvl4pPr>
            <a:lvl5pPr marL="2057400" indent="-228600" eaLnBrk="0" hangingPunct="0">
              <a:defRPr sz="2200" b="1">
                <a:solidFill>
                  <a:srgbClr val="0000FF"/>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9pPr>
          </a:lstStyle>
          <a:p>
            <a:pPr>
              <a:spcBef>
                <a:spcPct val="50000"/>
              </a:spcBef>
            </a:pPr>
            <a:r>
              <a:rPr lang="zh-CN" altLang="en-US" sz="3600" dirty="0" smtClean="0">
                <a:solidFill>
                  <a:srgbClr val="FF0000"/>
                </a:solidFill>
                <a:latin typeface="楷体" panose="02010609060101010101" pitchFamily="49" charset="-122"/>
                <a:ea typeface="楷体" panose="02010609060101010101" pitchFamily="49" charset="-122"/>
              </a:rPr>
              <a:t>问题</a:t>
            </a:r>
            <a:r>
              <a:rPr lang="en-US" altLang="zh-CN" sz="36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600" dirty="0" smtClean="0">
                <a:solidFill>
                  <a:srgbClr val="FF0000"/>
                </a:solidFill>
                <a:latin typeface="楷体" panose="02010609060101010101" pitchFamily="49" charset="-122"/>
                <a:ea typeface="楷体" panose="02010609060101010101" pitchFamily="49" charset="-122"/>
              </a:rPr>
              <a:t> </a:t>
            </a:r>
            <a:r>
              <a:rPr lang="zh-CN" altLang="en-US" sz="2800" dirty="0" smtClean="0">
                <a:solidFill>
                  <a:schemeClr val="tx1"/>
                </a:solidFill>
              </a:rPr>
              <a:t>如何利用符号语言描述“在区间</a:t>
            </a:r>
            <a:r>
              <a:rPr lang="en-US" altLang="zh-CN" sz="2800" b="0" dirty="0" smtClean="0">
                <a:solidFill>
                  <a:schemeClr val="tx1"/>
                </a:solidFill>
                <a:latin typeface="+mn-ea"/>
                <a:ea typeface="+mn-ea"/>
              </a:rPr>
              <a:t>(</a:t>
            </a:r>
            <a:r>
              <a:rPr lang="en-US" altLang="zh-CN" sz="2800" b="0" dirty="0" smtClean="0">
                <a:solidFill>
                  <a:schemeClr val="tx1"/>
                </a:solidFill>
                <a:latin typeface="Times New Roman" panose="02020603050405020304" pitchFamily="18" charset="0"/>
                <a:ea typeface="+mn-ea"/>
                <a:cs typeface="Times New Roman" panose="02020603050405020304" pitchFamily="18" charset="0"/>
              </a:rPr>
              <a:t>0</a:t>
            </a:r>
            <a:r>
              <a:rPr lang="en-US" altLang="zh-CN" sz="2800" b="0" dirty="0" smtClean="0">
                <a:solidFill>
                  <a:schemeClr val="tx1"/>
                </a:solidFill>
                <a:latin typeface="+mn-ea"/>
                <a:ea typeface="+mn-ea"/>
              </a:rPr>
              <a:t>,</a:t>
            </a:r>
            <a:r>
              <a:rPr lang="en-US" altLang="zh-CN" sz="2800" b="0" dirty="0" smtClean="0">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b="0" dirty="0" smtClean="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a:t>
            </a:r>
            <a:r>
              <a:rPr lang="zh-CN" altLang="en-US" sz="2800" dirty="0" smtClean="0">
                <a:solidFill>
                  <a:schemeClr val="tx1"/>
                </a:solidFill>
              </a:rPr>
              <a:t>上，</a:t>
            </a:r>
            <a:r>
              <a:rPr lang="en-US" altLang="zh-CN" sz="2800" dirty="0" smtClean="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i="1" dirty="0" smtClean="0">
                <a:solidFill>
                  <a:schemeClr val="tx1"/>
                </a:solidFill>
                <a:latin typeface="Times New Roman" panose="02020603050405020304" pitchFamily="18" charset="0"/>
                <a:cs typeface="Times New Roman" panose="02020603050405020304" pitchFamily="18" charset="0"/>
              </a:rPr>
              <a:t>f</a:t>
            </a:r>
            <a:r>
              <a:rPr lang="en-US" altLang="zh-CN" sz="2800" dirty="0" smtClean="0">
                <a:solidFill>
                  <a:schemeClr val="tx1"/>
                </a:solidFill>
                <a:latin typeface="Times New Roman" panose="02020603050405020304" pitchFamily="18" charset="0"/>
                <a:cs typeface="Times New Roman" panose="02020603050405020304" pitchFamily="18" charset="0"/>
              </a:rPr>
              <a:t>(</a:t>
            </a:r>
            <a:r>
              <a:rPr lang="en-US" altLang="zh-CN" sz="2800" i="1" dirty="0" smtClean="0">
                <a:solidFill>
                  <a:schemeClr val="tx1"/>
                </a:solidFill>
                <a:latin typeface="Times New Roman" panose="02020603050405020304" pitchFamily="18" charset="0"/>
                <a:cs typeface="Times New Roman" panose="02020603050405020304" pitchFamily="18" charset="0"/>
              </a:rPr>
              <a:t>x</a:t>
            </a:r>
            <a:r>
              <a:rPr lang="en-US" altLang="zh-CN" sz="2800" dirty="0" smtClean="0">
                <a:solidFill>
                  <a:schemeClr val="tx1"/>
                </a:solidFill>
                <a:latin typeface="Times New Roman" panose="02020603050405020304" pitchFamily="18" charset="0"/>
                <a:cs typeface="Times New Roman" panose="02020603050405020304" pitchFamily="18" charset="0"/>
              </a:rPr>
              <a:t>)</a:t>
            </a:r>
            <a:r>
              <a:rPr lang="zh-CN" altLang="en-US" sz="2800" dirty="0" smtClean="0">
                <a:solidFill>
                  <a:schemeClr val="tx1"/>
                </a:solidFill>
              </a:rPr>
              <a:t>随着</a:t>
            </a:r>
            <a:r>
              <a:rPr lang="en-US" altLang="zh-CN" sz="2800" i="1" dirty="0" smtClean="0">
                <a:solidFill>
                  <a:schemeClr val="tx1"/>
                </a:solidFill>
                <a:latin typeface="Times New Roman" panose="02020603050405020304" pitchFamily="18" charset="0"/>
                <a:cs typeface="Times New Roman" panose="02020603050405020304" pitchFamily="18" charset="0"/>
              </a:rPr>
              <a:t>x</a:t>
            </a:r>
            <a:r>
              <a:rPr lang="zh-CN" altLang="en-US" sz="2800" dirty="0" smtClean="0">
                <a:solidFill>
                  <a:schemeClr val="tx1"/>
                </a:solidFill>
              </a:rPr>
              <a:t>增大而增大”？</a:t>
            </a:r>
          </a:p>
        </p:txBody>
      </p:sp>
      <p:sp>
        <p:nvSpPr>
          <p:cNvPr id="94" name="圆角矩形 93"/>
          <p:cNvSpPr/>
          <p:nvPr/>
        </p:nvSpPr>
        <p:spPr>
          <a:xfrm>
            <a:off x="6143636" y="1643051"/>
            <a:ext cx="2928958" cy="2643182"/>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文本框 90"/>
          <p:cNvSpPr txBox="1">
            <a:spLocks noChangeArrowheads="1"/>
          </p:cNvSpPr>
          <p:nvPr/>
        </p:nvSpPr>
        <p:spPr bwMode="auto">
          <a:xfrm>
            <a:off x="6215042" y="3571877"/>
            <a:ext cx="5966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b="1" dirty="0">
                <a:solidFill>
                  <a:srgbClr val="FF0000"/>
                </a:solidFill>
                <a:latin typeface="华文新魏" panose="02010800040101010101" pitchFamily="2" charset="-122"/>
                <a:ea typeface="华文新魏" panose="02010800040101010101" pitchFamily="2" charset="-122"/>
              </a:rPr>
              <a:t>都</a:t>
            </a:r>
          </a:p>
        </p:txBody>
      </p:sp>
      <p:grpSp>
        <p:nvGrpSpPr>
          <p:cNvPr id="96" name="组合 100"/>
          <p:cNvGrpSpPr/>
          <p:nvPr/>
        </p:nvGrpSpPr>
        <p:grpSpPr bwMode="auto">
          <a:xfrm>
            <a:off x="6715108" y="1785926"/>
            <a:ext cx="2070086" cy="1214442"/>
            <a:chOff x="-527749" y="3157864"/>
            <a:chExt cx="2069682" cy="1213443"/>
          </a:xfrm>
        </p:grpSpPr>
        <p:sp>
          <p:nvSpPr>
            <p:cNvPr id="97" name="自选图形 93"/>
            <p:cNvSpPr>
              <a:spLocks noChangeArrowheads="1"/>
            </p:cNvSpPr>
            <p:nvPr/>
          </p:nvSpPr>
          <p:spPr bwMode="auto">
            <a:xfrm>
              <a:off x="-527749" y="3157864"/>
              <a:ext cx="2069682" cy="630237"/>
            </a:xfrm>
            <a:prstGeom prst="roundRect">
              <a:avLst>
                <a:gd name="adj" fmla="val 9106"/>
              </a:avLst>
            </a:prstGeom>
            <a:noFill/>
            <a:ln>
              <a:noFill/>
            </a:ln>
            <a:extLst>
              <a:ext uri="{91240B29-F687-4F45-9708-019B960494DF}">
                <a14:hiddenLine xmlns="" xmlns:a14="http://schemas.microsoft.com/office/drawing/2010/main" w="25400">
                  <a:solidFill>
                    <a:srgbClr val="000000"/>
                  </a:solidFill>
                  <a:prstDash val="sysDot"/>
                  <a:round/>
                </a14:hiddenLine>
              </a:ext>
            </a:extLst>
          </p:spPr>
          <p:txBody>
            <a:bodyPr wrap="none"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b="1" dirty="0" smtClean="0">
                  <a:latin typeface="Times New Roman" panose="02020603050405020304" pitchFamily="18" charset="0"/>
                  <a:ea typeface="华文新魏" panose="02010800040101010101" pitchFamily="2" charset="-122"/>
                  <a:cs typeface="Times New Roman" panose="02020603050405020304" pitchFamily="18" charset="0"/>
                </a:rPr>
                <a:t>对</a:t>
              </a:r>
              <a:r>
                <a:rPr lang="en-US" altLang="zh-CN" sz="2800" b="1" dirty="0" smtClean="0">
                  <a:latin typeface="Times New Roman" panose="02020603050405020304" pitchFamily="18" charset="0"/>
                  <a:ea typeface="华文新魏" panose="02010800040101010101" pitchFamily="2" charset="-122"/>
                  <a:cs typeface="Times New Roman" panose="02020603050405020304" pitchFamily="18" charset="0"/>
                </a:rPr>
                <a:t>(0,</a:t>
              </a:r>
              <a:r>
                <a:rPr lang="zh-CN" altLang="en-US" sz="2800" b="1" dirty="0" smtClean="0">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b="1" dirty="0" smtClean="0">
                  <a:latin typeface="Times New Roman" panose="02020603050405020304" pitchFamily="18" charset="0"/>
                  <a:ea typeface="华文新魏" panose="02010800040101010101" pitchFamily="2" charset="-122"/>
                  <a:cs typeface="Times New Roman" panose="02020603050405020304" pitchFamily="18" charset="0"/>
                </a:rPr>
                <a:t>+∞)</a:t>
              </a:r>
              <a:r>
                <a:rPr lang="zh-CN" altLang="en-US" sz="2800" b="1" dirty="0" smtClean="0">
                  <a:latin typeface="Times New Roman" panose="02020603050405020304" pitchFamily="18" charset="0"/>
                  <a:ea typeface="华文新魏" panose="02010800040101010101" pitchFamily="2" charset="-122"/>
                  <a:cs typeface="Times New Roman" panose="02020603050405020304" pitchFamily="18" charset="0"/>
                </a:rPr>
                <a:t>上 </a:t>
              </a:r>
              <a:endParaRPr lang="zh-CN" altLang="en-US" sz="2800" b="1" dirty="0">
                <a:latin typeface="华文新魏" panose="02010800040101010101" pitchFamily="2" charset="-122"/>
                <a:ea typeface="华文新魏" panose="02010800040101010101" pitchFamily="2" charset="-122"/>
              </a:endParaRPr>
            </a:p>
          </p:txBody>
        </p:sp>
        <p:graphicFrame>
          <p:nvGraphicFramePr>
            <p:cNvPr id="98" name="对象 1"/>
            <p:cNvGraphicFramePr>
              <a:graphicFrameLocks noChangeAspect="1"/>
            </p:cNvGraphicFramePr>
            <p:nvPr/>
          </p:nvGraphicFramePr>
          <p:xfrm>
            <a:off x="400764" y="3728898"/>
            <a:ext cx="963613" cy="642409"/>
          </p:xfrm>
          <a:graphic>
            <a:graphicData uri="http://schemas.openxmlformats.org/presentationml/2006/ole">
              <p:oleObj spid="_x0000_s23554" name="Equation" r:id="rId54" imgW="8229600" imgH="5486400" progId="Equation.DSMT4">
                <p:embed/>
              </p:oleObj>
            </a:graphicData>
          </a:graphic>
        </p:graphicFrame>
      </p:grpSp>
      <p:sp>
        <p:nvSpPr>
          <p:cNvPr id="99" name="文本框 89"/>
          <p:cNvSpPr txBox="1">
            <a:spLocks noChangeArrowheads="1"/>
          </p:cNvSpPr>
          <p:nvPr/>
        </p:nvSpPr>
        <p:spPr bwMode="auto">
          <a:xfrm>
            <a:off x="6738929" y="2357431"/>
            <a:ext cx="12620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b="1" dirty="0">
                <a:solidFill>
                  <a:srgbClr val="FF0000"/>
                </a:solidFill>
                <a:latin typeface="华文新魏" panose="02010800040101010101" pitchFamily="2" charset="-122"/>
                <a:ea typeface="华文新魏" panose="02010800040101010101" pitchFamily="2" charset="-122"/>
              </a:rPr>
              <a:t>任意</a:t>
            </a:r>
          </a:p>
        </p:txBody>
      </p:sp>
      <p:sp>
        <p:nvSpPr>
          <p:cNvPr id="100" name="Text Box 1027"/>
          <p:cNvSpPr txBox="1">
            <a:spLocks noChangeArrowheads="1"/>
          </p:cNvSpPr>
          <p:nvPr/>
        </p:nvSpPr>
        <p:spPr bwMode="auto">
          <a:xfrm>
            <a:off x="6786546" y="3000373"/>
            <a:ext cx="1928826" cy="523220"/>
          </a:xfrm>
          <a:prstGeom prst="rect">
            <a:avLst/>
          </a:prstGeom>
          <a:noFill/>
          <a:ln w="9525">
            <a:noFill/>
            <a:miter lim="800000"/>
          </a:ln>
          <a:effectLst/>
        </p:spPr>
        <p:txBody>
          <a:bodyPr wrap="square">
            <a:spAutoFit/>
          </a:bodyPr>
          <a:lstStyle/>
          <a:p>
            <a:pPr>
              <a:spcBef>
                <a:spcPct val="50000"/>
              </a:spcBef>
            </a:pPr>
            <a:r>
              <a:rPr lang="zh-CN" altLang="en-US" sz="2800" b="1" dirty="0" smtClean="0">
                <a:latin typeface="楷体_GB2312" pitchFamily="49" charset="-122"/>
                <a:ea typeface="楷体_GB2312" pitchFamily="49" charset="-122"/>
              </a:rPr>
              <a:t>当</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1</a:t>
            </a:r>
            <a:r>
              <a:rPr kumimoji="1" lang="en-US" altLang="zh-CN" sz="2800" b="1" dirty="0" smtClean="0">
                <a:latin typeface="Times New Roman" panose="02020603050405020304" pitchFamily="18" charset="0"/>
              </a:rPr>
              <a:t>&lt;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2</a:t>
            </a:r>
            <a:r>
              <a:rPr lang="zh-CN" altLang="en-US" sz="2800" b="1" dirty="0" smtClean="0">
                <a:latin typeface="楷体_GB2312" pitchFamily="49" charset="-122"/>
                <a:ea typeface="楷体_GB2312" pitchFamily="49" charset="-122"/>
              </a:rPr>
              <a:t>时</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   </a:t>
            </a:r>
            <a:endParaRPr lang="en-US" altLang="zh-CN" sz="2800" b="1" dirty="0" smtClean="0">
              <a:latin typeface="楷体_GB2312" pitchFamily="49" charset="-122"/>
              <a:ea typeface="楷体_GB2312" pitchFamily="49" charset="-122"/>
            </a:endParaRPr>
          </a:p>
        </p:txBody>
      </p:sp>
      <p:sp>
        <p:nvSpPr>
          <p:cNvPr id="101" name="矩形 100"/>
          <p:cNvSpPr/>
          <p:nvPr/>
        </p:nvSpPr>
        <p:spPr>
          <a:xfrm>
            <a:off x="6643670" y="3643315"/>
            <a:ext cx="2428892" cy="523220"/>
          </a:xfrm>
          <a:prstGeom prst="rect">
            <a:avLst/>
          </a:prstGeom>
        </p:spPr>
        <p:txBody>
          <a:bodyPr wrap="square">
            <a:spAutoFit/>
          </a:bodyPr>
          <a:lstStyle/>
          <a:p>
            <a:r>
              <a:rPr lang="zh-CN" altLang="en-US" sz="2800" b="1" dirty="0" smtClean="0">
                <a:latin typeface="楷体_GB2312" pitchFamily="49" charset="-122"/>
                <a:ea typeface="楷体_GB2312" pitchFamily="49" charset="-122"/>
              </a:rPr>
              <a:t>有</a:t>
            </a:r>
            <a:r>
              <a:rPr kumimoji="1" lang="en-US" altLang="zh-CN" sz="2800" b="1" i="1" dirty="0" smtClean="0">
                <a:latin typeface="Times New Roman" panose="02020603050405020304" pitchFamily="18" charset="0"/>
              </a:rPr>
              <a:t>f</a:t>
            </a:r>
            <a:r>
              <a:rPr kumimoji="1" lang="en-US" altLang="zh-CN" sz="2800" b="1" dirty="0" smtClean="0">
                <a:latin typeface="Times New Roman" panose="02020603050405020304" pitchFamily="18" charset="0"/>
              </a:rPr>
              <a: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1</a:t>
            </a:r>
            <a:r>
              <a:rPr kumimoji="1" lang="en-US" altLang="zh-CN" sz="2800" b="1" dirty="0" smtClean="0">
                <a:latin typeface="Times New Roman" panose="02020603050405020304" pitchFamily="18" charset="0"/>
              </a:rPr>
              <a:t>) </a:t>
            </a:r>
            <a:r>
              <a:rPr kumimoji="1" lang="zh-CN" altLang="en-US" sz="2800" b="1" dirty="0" smtClean="0">
                <a:latin typeface="Times New Roman" panose="02020603050405020304" pitchFamily="18" charset="0"/>
              </a:rPr>
              <a:t>＜ </a:t>
            </a:r>
            <a:r>
              <a:rPr kumimoji="1" lang="en-US" altLang="zh-CN" sz="2800" b="1" i="1" dirty="0" smtClean="0">
                <a:latin typeface="Times New Roman" panose="02020603050405020304" pitchFamily="18" charset="0"/>
              </a:rPr>
              <a:t>f</a:t>
            </a:r>
            <a:r>
              <a:rPr kumimoji="1" lang="en-US" altLang="zh-CN" sz="2800" b="1" dirty="0" smtClean="0">
                <a:latin typeface="Times New Roman" panose="02020603050405020304" pitchFamily="18" charset="0"/>
              </a:rPr>
              <a: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2</a:t>
            </a:r>
            <a:r>
              <a:rPr kumimoji="1" lang="en-US" altLang="zh-CN" sz="2800" b="1" dirty="0" smtClean="0">
                <a:latin typeface="Times New Roman" panose="02020603050405020304" pitchFamily="18" charset="0"/>
              </a:rPr>
              <a:t>)</a:t>
            </a:r>
            <a:r>
              <a:rPr lang="en-US" altLang="zh-CN" sz="2800" b="1" dirty="0" smtClean="0">
                <a:latin typeface="楷体_GB2312" pitchFamily="49" charset="-122"/>
                <a:ea typeface="楷体_GB2312" pitchFamily="49" charset="-122"/>
              </a:rPr>
              <a:t>, </a:t>
            </a:r>
            <a:endParaRPr lang="zh-CN" altLang="en-US" sz="2800" dirty="0"/>
          </a:p>
        </p:txBody>
      </p:sp>
      <p:sp>
        <p:nvSpPr>
          <p:cNvPr id="102" name="矩形 101"/>
          <p:cNvSpPr/>
          <p:nvPr/>
        </p:nvSpPr>
        <p:spPr>
          <a:xfrm>
            <a:off x="4786314" y="1142984"/>
            <a:ext cx="1229824" cy="523220"/>
          </a:xfrm>
          <a:prstGeom prst="rect">
            <a:avLst/>
          </a:prstGeom>
        </p:spPr>
        <p:txBody>
          <a:bodyPr wrap="none">
            <a:spAutoFit/>
          </a:bodyPr>
          <a:lstStyle/>
          <a:p>
            <a:r>
              <a:rPr lang="en-US" altLang="zh-CN" sz="2800" b="1" i="1" dirty="0" smtClean="0">
                <a:latin typeface="Times New Roman" panose="02020603050405020304" pitchFamily="18" charset="0"/>
                <a:cs typeface="Times New Roman" panose="02020603050405020304" pitchFamily="18" charset="0"/>
              </a:rPr>
              <a:t>f</a:t>
            </a:r>
            <a:r>
              <a:rPr lang="en-US" altLang="zh-CN" sz="2800" b="1" dirty="0" smtClean="0">
                <a:latin typeface="Times New Roman" panose="02020603050405020304" pitchFamily="18" charset="0"/>
                <a:cs typeface="Times New Roman" panose="02020603050405020304" pitchFamily="18" charset="0"/>
              </a:rPr>
              <a:t>(</a:t>
            </a:r>
            <a:r>
              <a:rPr lang="en-US" altLang="zh-CN" sz="2800" b="1" i="1" dirty="0" smtClean="0">
                <a:latin typeface="Times New Roman" panose="02020603050405020304" pitchFamily="18" charset="0"/>
                <a:cs typeface="Times New Roman" panose="02020603050405020304" pitchFamily="18" charset="0"/>
              </a:rPr>
              <a:t>x</a:t>
            </a:r>
            <a:r>
              <a:rPr lang="en-US" altLang="zh-CN" sz="2800" b="1" dirty="0" smtClean="0">
                <a:latin typeface="Times New Roman" panose="02020603050405020304" pitchFamily="18" charset="0"/>
                <a:cs typeface="Times New Roman" panose="02020603050405020304" pitchFamily="18" charset="0"/>
              </a:rPr>
              <a:t>)=</a:t>
            </a:r>
            <a:r>
              <a:rPr lang="en-US" altLang="zh-CN" sz="2800" b="1" i="1" dirty="0" smtClean="0">
                <a:latin typeface="Times New Roman" panose="02020603050405020304" pitchFamily="18" charset="0"/>
                <a:cs typeface="Times New Roman" panose="02020603050405020304" pitchFamily="18" charset="0"/>
              </a:rPr>
              <a:t>x</a:t>
            </a:r>
            <a:r>
              <a:rPr lang="en-US" altLang="zh-CN" sz="2800" b="1" baseline="30000" dirty="0" smtClean="0">
                <a:latin typeface="Times New Roman" panose="02020603050405020304" pitchFamily="18" charset="0"/>
                <a:cs typeface="Times New Roman" panose="02020603050405020304" pitchFamily="18" charset="0"/>
              </a:rPr>
              <a:t>2</a:t>
            </a:r>
            <a:endParaRPr lang="zh-CN" altLang="en-US" sz="2800" b="1" baseline="30000" dirty="0" smtClean="0"/>
          </a:p>
        </p:txBody>
      </p:sp>
      <p:grpSp>
        <p:nvGrpSpPr>
          <p:cNvPr id="111" name="组合 110"/>
          <p:cNvGrpSpPr/>
          <p:nvPr/>
        </p:nvGrpSpPr>
        <p:grpSpPr>
          <a:xfrm>
            <a:off x="323528" y="1628800"/>
            <a:ext cx="2928958" cy="2643182"/>
            <a:chOff x="-3500494" y="1643050"/>
            <a:chExt cx="2928958" cy="2643182"/>
          </a:xfrm>
        </p:grpSpPr>
        <p:sp>
          <p:nvSpPr>
            <p:cNvPr id="103" name="圆角矩形 102"/>
            <p:cNvSpPr/>
            <p:nvPr/>
          </p:nvSpPr>
          <p:spPr>
            <a:xfrm>
              <a:off x="-3500494" y="1643050"/>
              <a:ext cx="2928958" cy="2643182"/>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文本框 90"/>
            <p:cNvSpPr txBox="1">
              <a:spLocks noChangeArrowheads="1"/>
            </p:cNvSpPr>
            <p:nvPr/>
          </p:nvSpPr>
          <p:spPr bwMode="auto">
            <a:xfrm>
              <a:off x="-3429088" y="3571876"/>
              <a:ext cx="5966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b="1" dirty="0">
                  <a:solidFill>
                    <a:srgbClr val="FF0000"/>
                  </a:solidFill>
                  <a:latin typeface="华文新魏" panose="02010800040101010101" pitchFamily="2" charset="-122"/>
                  <a:ea typeface="华文新魏" panose="02010800040101010101" pitchFamily="2" charset="-122"/>
                </a:rPr>
                <a:t>都</a:t>
              </a:r>
            </a:p>
          </p:txBody>
        </p:sp>
        <p:grpSp>
          <p:nvGrpSpPr>
            <p:cNvPr id="105" name="组合 100"/>
            <p:cNvGrpSpPr/>
            <p:nvPr/>
          </p:nvGrpSpPr>
          <p:grpSpPr bwMode="auto">
            <a:xfrm>
              <a:off x="-3071866" y="1785925"/>
              <a:ext cx="2070086" cy="1214442"/>
              <a:chOff x="-670565" y="3157864"/>
              <a:chExt cx="2069682" cy="1213443"/>
            </a:xfrm>
          </p:grpSpPr>
          <p:sp>
            <p:nvSpPr>
              <p:cNvPr id="106" name="自选图形 93"/>
              <p:cNvSpPr>
                <a:spLocks noChangeArrowheads="1"/>
              </p:cNvSpPr>
              <p:nvPr/>
            </p:nvSpPr>
            <p:spPr bwMode="auto">
              <a:xfrm>
                <a:off x="-670565" y="3157864"/>
                <a:ext cx="2069682" cy="630237"/>
              </a:xfrm>
              <a:prstGeom prst="roundRect">
                <a:avLst>
                  <a:gd name="adj" fmla="val 9106"/>
                </a:avLst>
              </a:prstGeom>
              <a:noFill/>
              <a:ln>
                <a:noFill/>
              </a:ln>
              <a:extLst>
                <a:ext uri="{91240B29-F687-4F45-9708-019B960494DF}">
                  <a14:hiddenLine xmlns="" xmlns:a14="http://schemas.microsoft.com/office/drawing/2010/main" w="25400">
                    <a:solidFill>
                      <a:srgbClr val="000000"/>
                    </a:solidFill>
                    <a:prstDash val="sysDot"/>
                    <a:round/>
                  </a14:hiddenLine>
                </a:ext>
              </a:extLst>
            </p:spPr>
            <p:txBody>
              <a:bodyPr wrap="none"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b="1" dirty="0" smtClean="0">
                    <a:latin typeface="Times New Roman" panose="02020603050405020304" pitchFamily="18" charset="0"/>
                    <a:ea typeface="华文新魏" panose="02010800040101010101" pitchFamily="2" charset="-122"/>
                    <a:cs typeface="Times New Roman" panose="02020603050405020304" pitchFamily="18" charset="0"/>
                  </a:rPr>
                  <a:t>对</a:t>
                </a:r>
                <a:r>
                  <a:rPr lang="en-US" altLang="zh-CN" sz="2800" b="1" dirty="0" smtClean="0">
                    <a:latin typeface="Times New Roman" panose="02020603050405020304" pitchFamily="18" charset="0"/>
                    <a:ea typeface="华文新魏" panose="02010800040101010101" pitchFamily="2" charset="-122"/>
                    <a:cs typeface="Times New Roman" panose="02020603050405020304" pitchFamily="18" charset="0"/>
                  </a:rPr>
                  <a:t>(</a:t>
                </a:r>
                <a:r>
                  <a:rPr lang="zh-CN" altLang="en-US" sz="2800" b="1" dirty="0" smtClean="0">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b="1" dirty="0" smtClean="0">
                    <a:latin typeface="Times New Roman" panose="02020603050405020304" pitchFamily="18" charset="0"/>
                    <a:ea typeface="华文新魏" panose="02010800040101010101" pitchFamily="2" charset="-122"/>
                    <a:cs typeface="Times New Roman" panose="02020603050405020304" pitchFamily="18" charset="0"/>
                  </a:rPr>
                  <a:t>∞ ,</a:t>
                </a:r>
                <a:r>
                  <a:rPr lang="zh-CN" altLang="en-US" sz="2800" b="1" dirty="0" smtClean="0">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b="1" dirty="0" smtClean="0">
                    <a:latin typeface="Times New Roman" panose="02020603050405020304" pitchFamily="18" charset="0"/>
                    <a:ea typeface="华文新魏" panose="02010800040101010101" pitchFamily="2" charset="-122"/>
                    <a:cs typeface="Times New Roman" panose="02020603050405020304" pitchFamily="18" charset="0"/>
                  </a:rPr>
                  <a:t>0)</a:t>
                </a:r>
                <a:r>
                  <a:rPr lang="zh-CN" altLang="en-US" sz="2800" b="1" dirty="0" smtClean="0">
                    <a:latin typeface="Times New Roman" panose="02020603050405020304" pitchFamily="18" charset="0"/>
                    <a:ea typeface="华文新魏" panose="02010800040101010101" pitchFamily="2" charset="-122"/>
                    <a:cs typeface="Times New Roman" panose="02020603050405020304" pitchFamily="18" charset="0"/>
                  </a:rPr>
                  <a:t>上 </a:t>
                </a:r>
                <a:endParaRPr lang="zh-CN" altLang="en-US" sz="2800" b="1" dirty="0">
                  <a:latin typeface="华文新魏" panose="02010800040101010101" pitchFamily="2" charset="-122"/>
                  <a:ea typeface="华文新魏" panose="02010800040101010101" pitchFamily="2" charset="-122"/>
                </a:endParaRPr>
              </a:p>
            </p:txBody>
          </p:sp>
          <p:graphicFrame>
            <p:nvGraphicFramePr>
              <p:cNvPr id="107" name="对象 1"/>
              <p:cNvGraphicFramePr>
                <a:graphicFrameLocks noChangeAspect="1"/>
              </p:cNvGraphicFramePr>
              <p:nvPr/>
            </p:nvGraphicFramePr>
            <p:xfrm>
              <a:off x="400764" y="3728898"/>
              <a:ext cx="963613" cy="642409"/>
            </p:xfrm>
            <a:graphic>
              <a:graphicData uri="http://schemas.openxmlformats.org/presentationml/2006/ole">
                <p:oleObj spid="_x0000_s23553" name="Equation" r:id="rId55" imgW="8229600" imgH="5486400" progId="Equation.DSMT4">
                  <p:embed/>
                </p:oleObj>
              </a:graphicData>
            </a:graphic>
          </p:graphicFrame>
        </p:grpSp>
        <p:sp>
          <p:nvSpPr>
            <p:cNvPr id="108" name="文本框 89"/>
            <p:cNvSpPr txBox="1">
              <a:spLocks noChangeArrowheads="1"/>
            </p:cNvSpPr>
            <p:nvPr/>
          </p:nvSpPr>
          <p:spPr bwMode="auto">
            <a:xfrm>
              <a:off x="-2905201" y="2357430"/>
              <a:ext cx="12620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b="1" dirty="0">
                  <a:solidFill>
                    <a:srgbClr val="FF0000"/>
                  </a:solidFill>
                  <a:latin typeface="华文新魏" panose="02010800040101010101" pitchFamily="2" charset="-122"/>
                  <a:ea typeface="华文新魏" panose="02010800040101010101" pitchFamily="2" charset="-122"/>
                </a:rPr>
                <a:t>任意</a:t>
              </a:r>
            </a:p>
          </p:txBody>
        </p:sp>
        <p:sp>
          <p:nvSpPr>
            <p:cNvPr id="109" name="Text Box 1027"/>
            <p:cNvSpPr txBox="1">
              <a:spLocks noChangeArrowheads="1"/>
            </p:cNvSpPr>
            <p:nvPr/>
          </p:nvSpPr>
          <p:spPr bwMode="auto">
            <a:xfrm>
              <a:off x="-2857584" y="3000372"/>
              <a:ext cx="1928826" cy="523220"/>
            </a:xfrm>
            <a:prstGeom prst="rect">
              <a:avLst/>
            </a:prstGeom>
            <a:noFill/>
            <a:ln w="9525">
              <a:noFill/>
              <a:miter lim="800000"/>
            </a:ln>
            <a:effectLst/>
          </p:spPr>
          <p:txBody>
            <a:bodyPr wrap="square">
              <a:spAutoFit/>
            </a:bodyPr>
            <a:lstStyle/>
            <a:p>
              <a:pPr>
                <a:spcBef>
                  <a:spcPct val="50000"/>
                </a:spcBef>
              </a:pPr>
              <a:r>
                <a:rPr lang="zh-CN" altLang="en-US" sz="2800" b="1" dirty="0" smtClean="0">
                  <a:latin typeface="楷体_GB2312" pitchFamily="49" charset="-122"/>
                  <a:ea typeface="楷体_GB2312" pitchFamily="49" charset="-122"/>
                </a:rPr>
                <a:t>当</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1</a:t>
              </a:r>
              <a:r>
                <a:rPr kumimoji="1" lang="en-US" altLang="zh-CN" sz="2800" b="1" dirty="0" smtClean="0">
                  <a:latin typeface="Times New Roman" panose="02020603050405020304" pitchFamily="18" charset="0"/>
                </a:rPr>
                <a:t>&lt;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2</a:t>
              </a:r>
              <a:r>
                <a:rPr lang="zh-CN" altLang="en-US" sz="2800" b="1" dirty="0" smtClean="0">
                  <a:latin typeface="楷体_GB2312" pitchFamily="49" charset="-122"/>
                  <a:ea typeface="楷体_GB2312" pitchFamily="49" charset="-122"/>
                </a:rPr>
                <a:t>时</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   </a:t>
              </a:r>
              <a:endParaRPr lang="en-US" altLang="zh-CN" sz="2800" b="1" dirty="0" smtClean="0">
                <a:latin typeface="楷体_GB2312" pitchFamily="49" charset="-122"/>
                <a:ea typeface="楷体_GB2312" pitchFamily="49" charset="-122"/>
              </a:endParaRPr>
            </a:p>
          </p:txBody>
        </p:sp>
        <p:sp>
          <p:nvSpPr>
            <p:cNvPr id="110" name="矩形 109"/>
            <p:cNvSpPr/>
            <p:nvPr/>
          </p:nvSpPr>
          <p:spPr>
            <a:xfrm>
              <a:off x="-3000460" y="3643314"/>
              <a:ext cx="2428892" cy="523220"/>
            </a:xfrm>
            <a:prstGeom prst="rect">
              <a:avLst/>
            </a:prstGeom>
          </p:spPr>
          <p:txBody>
            <a:bodyPr wrap="square">
              <a:spAutoFit/>
            </a:bodyPr>
            <a:lstStyle/>
            <a:p>
              <a:r>
                <a:rPr lang="zh-CN" altLang="en-US" sz="2800" b="1" dirty="0" smtClean="0">
                  <a:latin typeface="楷体_GB2312" pitchFamily="49" charset="-122"/>
                  <a:ea typeface="楷体_GB2312" pitchFamily="49" charset="-122"/>
                </a:rPr>
                <a:t>有</a:t>
              </a:r>
              <a:r>
                <a:rPr kumimoji="1" lang="en-US" altLang="zh-CN" sz="2800" b="1" i="1" dirty="0" smtClean="0">
                  <a:latin typeface="Times New Roman" panose="02020603050405020304" pitchFamily="18" charset="0"/>
                </a:rPr>
                <a:t>f</a:t>
              </a:r>
              <a:r>
                <a:rPr kumimoji="1" lang="en-US" altLang="zh-CN" sz="2800" b="1" dirty="0" smtClean="0">
                  <a:latin typeface="Times New Roman" panose="02020603050405020304" pitchFamily="18" charset="0"/>
                </a:rPr>
                <a: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1</a:t>
              </a:r>
              <a:r>
                <a:rPr kumimoji="1" lang="en-US" altLang="zh-CN" sz="2800" b="1" dirty="0" smtClean="0">
                  <a:latin typeface="Times New Roman" panose="02020603050405020304" pitchFamily="18" charset="0"/>
                </a:rPr>
                <a:t>)</a:t>
              </a:r>
              <a:r>
                <a:rPr kumimoji="1" lang="en-US" altLang="zh-CN" sz="2800" b="1" dirty="0" smtClean="0">
                  <a:solidFill>
                    <a:srgbClr val="0033CC"/>
                  </a:solidFill>
                  <a:latin typeface="Times New Roman" panose="02020603050405020304" pitchFamily="18" charset="0"/>
                </a:rPr>
                <a:t> &gt;</a:t>
              </a:r>
              <a:r>
                <a:rPr kumimoji="1" lang="zh-CN" altLang="en-US" sz="2800" b="1" dirty="0" smtClean="0">
                  <a:solidFill>
                    <a:srgbClr val="0033CC"/>
                  </a:solidFill>
                  <a:latin typeface="Times New Roman" panose="02020603050405020304" pitchFamily="18" charset="0"/>
                </a:rPr>
                <a:t> </a:t>
              </a:r>
              <a:r>
                <a:rPr kumimoji="1" lang="en-US" altLang="zh-CN" sz="2800" b="1" i="1" dirty="0" smtClean="0">
                  <a:latin typeface="Times New Roman" panose="02020603050405020304" pitchFamily="18" charset="0"/>
                </a:rPr>
                <a:t>f</a:t>
              </a:r>
              <a:r>
                <a:rPr kumimoji="1" lang="en-US" altLang="zh-CN" sz="2800" b="1" dirty="0" smtClean="0">
                  <a:latin typeface="Times New Roman" panose="02020603050405020304" pitchFamily="18" charset="0"/>
                </a:rPr>
                <a: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2</a:t>
              </a:r>
              <a:r>
                <a:rPr kumimoji="1" lang="en-US" altLang="zh-CN" sz="2800" b="1" dirty="0" smtClean="0">
                  <a:latin typeface="Times New Roman" panose="02020603050405020304" pitchFamily="18" charset="0"/>
                </a:rPr>
                <a:t>)</a:t>
              </a:r>
              <a:r>
                <a:rPr lang="en-US" altLang="zh-CN" sz="2800" b="1" dirty="0" smtClean="0">
                  <a:latin typeface="楷体_GB2312" pitchFamily="49" charset="-122"/>
                  <a:ea typeface="楷体_GB2312" pitchFamily="49" charset="-122"/>
                </a:rPr>
                <a:t>, </a:t>
              </a:r>
              <a:endParaRPr lang="zh-CN" altLang="en-US" sz="2800" dirty="0"/>
            </a:p>
          </p:txBody>
        </p:sp>
      </p:grpSp>
      <p:sp>
        <p:nvSpPr>
          <p:cNvPr id="112" name="Text Box 2"/>
          <p:cNvSpPr txBox="1">
            <a:spLocks noChangeArrowheads="1"/>
          </p:cNvSpPr>
          <p:nvPr/>
        </p:nvSpPr>
        <p:spPr bwMode="auto">
          <a:xfrm>
            <a:off x="467544" y="0"/>
            <a:ext cx="8358246" cy="1077218"/>
          </a:xfrm>
          <a:prstGeom prst="rect">
            <a:avLst/>
          </a:prstGeom>
          <a:solidFill>
            <a:srgbClr val="FFFF00"/>
          </a:solidFill>
          <a:ln>
            <a:noFill/>
          </a:ln>
          <a:effectLst/>
        </p:spPr>
        <p:txBody>
          <a:bodyPr wrap="square">
            <a:spAutoFit/>
          </a:bodyPr>
          <a:lstStyle>
            <a:lvl1pPr eaLnBrk="0" hangingPunct="0">
              <a:defRPr sz="2200" b="1">
                <a:solidFill>
                  <a:srgbClr val="0000FF"/>
                </a:solidFill>
                <a:latin typeface="宋体" panose="02010600030101010101" pitchFamily="2" charset="-122"/>
                <a:ea typeface="宋体" panose="02010600030101010101" pitchFamily="2" charset="-122"/>
              </a:defRPr>
            </a:lvl1pPr>
            <a:lvl2pPr marL="742950" indent="-285750" eaLnBrk="0" hangingPunct="0">
              <a:defRPr sz="2200" b="1">
                <a:solidFill>
                  <a:srgbClr val="0000FF"/>
                </a:solidFill>
                <a:latin typeface="宋体" panose="02010600030101010101" pitchFamily="2" charset="-122"/>
                <a:ea typeface="宋体" panose="02010600030101010101" pitchFamily="2" charset="-122"/>
              </a:defRPr>
            </a:lvl2pPr>
            <a:lvl3pPr marL="1143000" indent="-228600" eaLnBrk="0" hangingPunct="0">
              <a:defRPr sz="2200" b="1">
                <a:solidFill>
                  <a:srgbClr val="0000FF"/>
                </a:solidFill>
                <a:latin typeface="宋体" panose="02010600030101010101" pitchFamily="2" charset="-122"/>
                <a:ea typeface="宋体" panose="02010600030101010101" pitchFamily="2" charset="-122"/>
              </a:defRPr>
            </a:lvl3pPr>
            <a:lvl4pPr marL="1600200" indent="-228600" eaLnBrk="0" hangingPunct="0">
              <a:defRPr sz="2200" b="1">
                <a:solidFill>
                  <a:srgbClr val="0000FF"/>
                </a:solidFill>
                <a:latin typeface="宋体" panose="02010600030101010101" pitchFamily="2" charset="-122"/>
                <a:ea typeface="宋体" panose="02010600030101010101" pitchFamily="2" charset="-122"/>
              </a:defRPr>
            </a:lvl4pPr>
            <a:lvl5pPr marL="2057400" indent="-228600" eaLnBrk="0" hangingPunct="0">
              <a:defRPr sz="2200" b="1">
                <a:solidFill>
                  <a:srgbClr val="0000FF"/>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9pPr>
          </a:lstStyle>
          <a:p>
            <a:pPr>
              <a:spcBef>
                <a:spcPct val="50000"/>
              </a:spcBef>
            </a:pPr>
            <a:r>
              <a:rPr lang="zh-CN" altLang="en-US" sz="3600" dirty="0" smtClean="0">
                <a:solidFill>
                  <a:srgbClr val="FF0000"/>
                </a:solidFill>
                <a:latin typeface="楷体" panose="02010609060101010101" pitchFamily="49" charset="-122"/>
                <a:ea typeface="楷体" panose="02010609060101010101" pitchFamily="49" charset="-122"/>
              </a:rPr>
              <a:t>问题</a:t>
            </a:r>
            <a:r>
              <a:rPr lang="en-US" altLang="zh-CN" sz="36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600" dirty="0" smtClean="0">
                <a:solidFill>
                  <a:srgbClr val="FF0000"/>
                </a:solidFill>
                <a:latin typeface="楷体" panose="02010609060101010101" pitchFamily="49" charset="-122"/>
                <a:ea typeface="楷体" panose="02010609060101010101" pitchFamily="49" charset="-122"/>
              </a:rPr>
              <a:t> </a:t>
            </a:r>
            <a:r>
              <a:rPr lang="zh-CN" altLang="en-US" sz="2800" dirty="0" smtClean="0">
                <a:solidFill>
                  <a:schemeClr val="tx1"/>
                </a:solidFill>
              </a:rPr>
              <a:t>能仿照这样的描述，说明函数</a:t>
            </a:r>
            <a:r>
              <a:rPr lang="en-US" altLang="zh-CN" sz="2800" i="1" dirty="0" smtClean="0">
                <a:solidFill>
                  <a:schemeClr val="tx1"/>
                </a:solidFill>
                <a:latin typeface="Times New Roman" panose="02020603050405020304" pitchFamily="18" charset="0"/>
                <a:cs typeface="Times New Roman" panose="02020603050405020304" pitchFamily="18" charset="0"/>
              </a:rPr>
              <a:t>f</a:t>
            </a:r>
            <a:r>
              <a:rPr lang="en-US" altLang="zh-CN" sz="2800" dirty="0" smtClean="0">
                <a:solidFill>
                  <a:schemeClr val="tx1"/>
                </a:solidFill>
                <a:latin typeface="Times New Roman" panose="02020603050405020304" pitchFamily="18" charset="0"/>
                <a:cs typeface="Times New Roman" panose="02020603050405020304" pitchFamily="18" charset="0"/>
              </a:rPr>
              <a:t>(</a:t>
            </a:r>
            <a:r>
              <a:rPr lang="en-US" altLang="zh-CN" sz="2800" i="1" dirty="0" smtClean="0">
                <a:solidFill>
                  <a:schemeClr val="tx1"/>
                </a:solidFill>
                <a:latin typeface="Times New Roman" panose="02020603050405020304" pitchFamily="18" charset="0"/>
                <a:cs typeface="Times New Roman" panose="02020603050405020304" pitchFamily="18" charset="0"/>
              </a:rPr>
              <a:t>x</a:t>
            </a:r>
            <a:r>
              <a:rPr lang="en-US" altLang="zh-CN" sz="2800" dirty="0" smtClean="0">
                <a:solidFill>
                  <a:schemeClr val="tx1"/>
                </a:solidFill>
                <a:latin typeface="Times New Roman" panose="02020603050405020304" pitchFamily="18" charset="0"/>
                <a:cs typeface="Times New Roman" panose="02020603050405020304" pitchFamily="18" charset="0"/>
              </a:rPr>
              <a:t>)=</a:t>
            </a:r>
            <a:r>
              <a:rPr lang="en-US" altLang="zh-CN" sz="2800" i="1" dirty="0" smtClean="0">
                <a:solidFill>
                  <a:schemeClr val="tx1"/>
                </a:solidFill>
                <a:latin typeface="Times New Roman" panose="02020603050405020304" pitchFamily="18" charset="0"/>
                <a:cs typeface="Times New Roman" panose="02020603050405020304" pitchFamily="18" charset="0"/>
              </a:rPr>
              <a:t> x</a:t>
            </a:r>
            <a:r>
              <a:rPr lang="en-US" altLang="zh-CN" sz="2800" baseline="30000" dirty="0" smtClean="0">
                <a:solidFill>
                  <a:schemeClr val="tx1"/>
                </a:solidFill>
                <a:latin typeface="Times New Roman" panose="02020603050405020304" pitchFamily="18" charset="0"/>
                <a:cs typeface="Times New Roman" panose="02020603050405020304" pitchFamily="18" charset="0"/>
              </a:rPr>
              <a:t>2</a:t>
            </a:r>
            <a:r>
              <a:rPr lang="zh-CN" altLang="en-US" sz="2800" dirty="0" smtClean="0">
                <a:solidFill>
                  <a:schemeClr val="tx1"/>
                </a:solidFill>
              </a:rPr>
              <a:t>在区间</a:t>
            </a:r>
            <a:r>
              <a:rPr lang="en-US" altLang="zh-CN" sz="2800" dirty="0" smtClean="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a:t>
            </a:r>
            <a:r>
              <a:rPr lang="zh-CN" altLang="en-US" sz="2800" dirty="0" smtClean="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smtClean="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 ,</a:t>
            </a:r>
            <a:r>
              <a:rPr lang="zh-CN" altLang="en-US" sz="2800" dirty="0" smtClean="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smtClean="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0)</a:t>
            </a:r>
            <a:r>
              <a:rPr lang="zh-CN" altLang="en-US" sz="2800" dirty="0" smtClean="0">
                <a:solidFill>
                  <a:schemeClr val="tx1"/>
                </a:solidFill>
              </a:rPr>
              <a:t>上</a:t>
            </a:r>
            <a:r>
              <a:rPr lang="en-US" altLang="zh-CN" sz="2800" i="1" dirty="0" smtClean="0">
                <a:solidFill>
                  <a:schemeClr val="tx1"/>
                </a:solidFill>
                <a:latin typeface="Times New Roman" panose="02020603050405020304" pitchFamily="18" charset="0"/>
                <a:cs typeface="Times New Roman" panose="02020603050405020304" pitchFamily="18" charset="0"/>
              </a:rPr>
              <a:t>f</a:t>
            </a:r>
            <a:r>
              <a:rPr lang="en-US" altLang="zh-CN" sz="2800" dirty="0" smtClean="0">
                <a:solidFill>
                  <a:schemeClr val="tx1"/>
                </a:solidFill>
                <a:latin typeface="Times New Roman" panose="02020603050405020304" pitchFamily="18" charset="0"/>
                <a:cs typeface="Times New Roman" panose="02020603050405020304" pitchFamily="18" charset="0"/>
              </a:rPr>
              <a:t>(</a:t>
            </a:r>
            <a:r>
              <a:rPr lang="en-US" altLang="zh-CN" sz="2800" i="1" dirty="0" smtClean="0">
                <a:solidFill>
                  <a:schemeClr val="tx1"/>
                </a:solidFill>
                <a:latin typeface="Times New Roman" panose="02020603050405020304" pitchFamily="18" charset="0"/>
                <a:cs typeface="Times New Roman" panose="02020603050405020304" pitchFamily="18" charset="0"/>
              </a:rPr>
              <a:t>x</a:t>
            </a:r>
            <a:r>
              <a:rPr lang="en-US" altLang="zh-CN" sz="2800" dirty="0" smtClean="0">
                <a:solidFill>
                  <a:schemeClr val="tx1"/>
                </a:solidFill>
                <a:latin typeface="Times New Roman" panose="02020603050405020304" pitchFamily="18" charset="0"/>
                <a:cs typeface="Times New Roman" panose="02020603050405020304" pitchFamily="18" charset="0"/>
              </a:rPr>
              <a:t>)</a:t>
            </a:r>
            <a:r>
              <a:rPr lang="zh-CN" altLang="en-US" sz="2800" dirty="0" smtClean="0">
                <a:solidFill>
                  <a:schemeClr val="tx1"/>
                </a:solidFill>
              </a:rPr>
              <a:t>随着</a:t>
            </a:r>
            <a:r>
              <a:rPr lang="en-US" altLang="zh-CN" sz="2800" i="1" dirty="0" smtClean="0">
                <a:solidFill>
                  <a:schemeClr val="tx1"/>
                </a:solidFill>
                <a:latin typeface="Times New Roman" panose="02020603050405020304" pitchFamily="18" charset="0"/>
                <a:cs typeface="Times New Roman" panose="02020603050405020304" pitchFamily="18" charset="0"/>
              </a:rPr>
              <a:t>x</a:t>
            </a:r>
            <a:r>
              <a:rPr lang="zh-CN" altLang="en-US" sz="2800" dirty="0" smtClean="0">
                <a:solidFill>
                  <a:schemeClr val="tx1"/>
                </a:solidFill>
              </a:rPr>
              <a:t>增大而减小吗？</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linds(horizontal)">
                                      <p:cBhvr>
                                        <p:cTn id="7" dur="500"/>
                                        <p:tgtEl>
                                          <p:spTgt spid="8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066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066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0666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0666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06647"/>
                                        </p:tgtEl>
                                        <p:attrNameLst>
                                          <p:attrName>style.visibility</p:attrName>
                                        </p:attrNameLst>
                                      </p:cBhvr>
                                      <p:to>
                                        <p:strVal val="visible"/>
                                      </p:to>
                                    </p:set>
                                    <p:animEffect transition="in" filter="wipe(left)">
                                      <p:cBhvr>
                                        <p:cTn id="34" dur="500"/>
                                        <p:tgtEl>
                                          <p:spTgt spid="100664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439"/>
                                        </p:tgtEl>
                                        <p:attrNameLst>
                                          <p:attrName>style.visibility</p:attrName>
                                        </p:attrNameLst>
                                      </p:cBhvr>
                                      <p:to>
                                        <p:strVal val="visible"/>
                                      </p:to>
                                    </p:set>
                                    <p:animEffect transition="in" filter="wipe(down)">
                                      <p:cBhvr>
                                        <p:cTn id="39" dur="500"/>
                                        <p:tgtEl>
                                          <p:spTgt spid="1343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440"/>
                                        </p:tgtEl>
                                        <p:attrNameLst>
                                          <p:attrName>style.visibility</p:attrName>
                                        </p:attrNameLst>
                                      </p:cBhvr>
                                      <p:to>
                                        <p:strVal val="visible"/>
                                      </p:to>
                                    </p:set>
                                    <p:animEffect transition="in" filter="wipe(down)">
                                      <p:cBhvr>
                                        <p:cTn id="44" dur="500"/>
                                        <p:tgtEl>
                                          <p:spTgt spid="134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wipe(down)">
                                      <p:cBhvr>
                                        <p:cTn id="49" dur="500"/>
                                        <p:tgtEl>
                                          <p:spTgt spid="9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blinds(horizontal)">
                                      <p:cBhvr>
                                        <p:cTn id="52" dur="500"/>
                                        <p:tgtEl>
                                          <p:spTgt spid="9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down)">
                                      <p:cBhvr>
                                        <p:cTn id="57" dur="500"/>
                                        <p:tgtEl>
                                          <p:spTgt spid="9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006712"/>
                                        </p:tgtEl>
                                        <p:attrNameLst>
                                          <p:attrName>style.visibility</p:attrName>
                                        </p:attrNameLst>
                                      </p:cBhvr>
                                      <p:to>
                                        <p:strVal val="visible"/>
                                      </p:to>
                                    </p:set>
                                    <p:animEffect transition="in" filter="wipe(down)">
                                      <p:cBhvr>
                                        <p:cTn id="60" dur="500"/>
                                        <p:tgtEl>
                                          <p:spTgt spid="1006712"/>
                                        </p:tgtEl>
                                      </p:cBhvr>
                                    </p:animEffect>
                                  </p:childTnLst>
                                </p:cTn>
                              </p:par>
                              <p:par>
                                <p:cTn id="61" presetID="22" presetClass="entr" presetSubtype="2" fill="hold" nodeType="withEffect">
                                  <p:stCondLst>
                                    <p:cond delay="0"/>
                                  </p:stCondLst>
                                  <p:childTnLst>
                                    <p:set>
                                      <p:cBhvr>
                                        <p:cTn id="62" dur="1" fill="hold">
                                          <p:stCondLst>
                                            <p:cond delay="0"/>
                                          </p:stCondLst>
                                        </p:cTn>
                                        <p:tgtEl>
                                          <p:spTgt spid="13438"/>
                                        </p:tgtEl>
                                        <p:attrNameLst>
                                          <p:attrName>style.visibility</p:attrName>
                                        </p:attrNameLst>
                                      </p:cBhvr>
                                      <p:to>
                                        <p:strVal val="visible"/>
                                      </p:to>
                                    </p:set>
                                    <p:animEffect transition="in" filter="wipe(right)">
                                      <p:cBhvr>
                                        <p:cTn id="63" dur="500"/>
                                        <p:tgtEl>
                                          <p:spTgt spid="13438"/>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1006701"/>
                                        </p:tgtEl>
                                        <p:attrNameLst>
                                          <p:attrName>style.visibility</p:attrName>
                                        </p:attrNameLst>
                                      </p:cBhvr>
                                      <p:to>
                                        <p:strVal val="visible"/>
                                      </p:to>
                                    </p:set>
                                    <p:animEffect transition="in" filter="wipe(right)">
                                      <p:cBhvr>
                                        <p:cTn id="66" dur="500"/>
                                        <p:tgtEl>
                                          <p:spTgt spid="100670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06707"/>
                                        </p:tgtEl>
                                        <p:attrNameLst>
                                          <p:attrName>style.visibility</p:attrName>
                                        </p:attrNameLst>
                                      </p:cBhvr>
                                      <p:to>
                                        <p:strVal val="visible"/>
                                      </p:to>
                                    </p:set>
                                    <p:animEffect transition="in" filter="wipe(down)">
                                      <p:cBhvr>
                                        <p:cTn id="69" dur="500"/>
                                        <p:tgtEl>
                                          <p:spTgt spid="1006707"/>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006714"/>
                                        </p:tgtEl>
                                        <p:attrNameLst>
                                          <p:attrName>style.visibility</p:attrName>
                                        </p:attrNameLst>
                                      </p:cBhvr>
                                      <p:to>
                                        <p:strVal val="visible"/>
                                      </p:to>
                                    </p:set>
                                    <p:animEffect transition="in" filter="wipe(right)">
                                      <p:cBhvr>
                                        <p:cTn id="72" dur="500"/>
                                        <p:tgtEl>
                                          <p:spTgt spid="1006714"/>
                                        </p:tgtEl>
                                      </p:cBhvr>
                                    </p:animEffect>
                                  </p:childTnLst>
                                </p:cTn>
                              </p:par>
                              <p:par>
                                <p:cTn id="73" presetID="22" presetClass="entr" presetSubtype="2" fill="hold" nodeType="withEffect">
                                  <p:stCondLst>
                                    <p:cond delay="0"/>
                                  </p:stCondLst>
                                  <p:childTnLst>
                                    <p:set>
                                      <p:cBhvr>
                                        <p:cTn id="74" dur="1" fill="hold">
                                          <p:stCondLst>
                                            <p:cond delay="0"/>
                                          </p:stCondLst>
                                        </p:cTn>
                                        <p:tgtEl>
                                          <p:spTgt spid="13441"/>
                                        </p:tgtEl>
                                        <p:attrNameLst>
                                          <p:attrName>style.visibility</p:attrName>
                                        </p:attrNameLst>
                                      </p:cBhvr>
                                      <p:to>
                                        <p:strVal val="visible"/>
                                      </p:to>
                                    </p:set>
                                    <p:animEffect transition="in" filter="wipe(right)">
                                      <p:cBhvr>
                                        <p:cTn id="75" dur="500"/>
                                        <p:tgtEl>
                                          <p:spTgt spid="1344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blinds(horizontal)">
                                      <p:cBhvr>
                                        <p:cTn id="80" dur="500"/>
                                        <p:tgtEl>
                                          <p:spTgt spid="100"/>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95"/>
                                        </p:tgtEl>
                                        <p:attrNameLst>
                                          <p:attrName>style.visibility</p:attrName>
                                        </p:attrNameLst>
                                      </p:cBhvr>
                                      <p:to>
                                        <p:strVal val="visible"/>
                                      </p:to>
                                    </p:set>
                                    <p:animEffect transition="in" filter="blinds(horizontal)">
                                      <p:cBhvr>
                                        <p:cTn id="85" dur="500"/>
                                        <p:tgtEl>
                                          <p:spTgt spid="95"/>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blinds(horizontal)">
                                      <p:cBhvr>
                                        <p:cTn id="88" dur="500"/>
                                        <p:tgtEl>
                                          <p:spTgt spid="10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xit" presetSubtype="10" fill="hold" grpId="1" nodeType="clickEffect">
                                  <p:stCondLst>
                                    <p:cond delay="0"/>
                                  </p:stCondLst>
                                  <p:childTnLst>
                                    <p:animEffect transition="out" filter="blinds(horizontal)">
                                      <p:cBhvr>
                                        <p:cTn id="92" dur="500"/>
                                        <p:tgtEl>
                                          <p:spTgt spid="84"/>
                                        </p:tgtEl>
                                      </p:cBhvr>
                                    </p:animEffect>
                                    <p:set>
                                      <p:cBhvr>
                                        <p:cTn id="93" dur="1" fill="hold">
                                          <p:stCondLst>
                                            <p:cond delay="499"/>
                                          </p:stCondLst>
                                        </p:cTn>
                                        <p:tgtEl>
                                          <p:spTgt spid="84"/>
                                        </p:tgtEl>
                                        <p:attrNameLst>
                                          <p:attrName>style.visibility</p:attrName>
                                        </p:attrNameLst>
                                      </p:cBhvr>
                                      <p:to>
                                        <p:strVal val="hidden"/>
                                      </p:to>
                                    </p:set>
                                  </p:childTnLst>
                                </p:cTn>
                              </p:par>
                            </p:childTnLst>
                          </p:cTn>
                        </p:par>
                        <p:par>
                          <p:cTn id="94" fill="hold">
                            <p:stCondLst>
                              <p:cond delay="500"/>
                            </p:stCondLst>
                            <p:childTnLst>
                              <p:par>
                                <p:cTn id="95" presetID="3" presetClass="entr" presetSubtype="10" fill="hold" nodeType="afterEffect">
                                  <p:stCondLst>
                                    <p:cond delay="0"/>
                                  </p:stCondLst>
                                  <p:childTnLst>
                                    <p:set>
                                      <p:cBhvr>
                                        <p:cTn id="96" dur="1" fill="hold">
                                          <p:stCondLst>
                                            <p:cond delay="0"/>
                                          </p:stCondLst>
                                        </p:cTn>
                                        <p:tgtEl>
                                          <p:spTgt spid="112"/>
                                        </p:tgtEl>
                                        <p:attrNameLst>
                                          <p:attrName>style.visibility</p:attrName>
                                        </p:attrNameLst>
                                      </p:cBhvr>
                                      <p:to>
                                        <p:strVal val="visible"/>
                                      </p:to>
                                    </p:set>
                                    <p:animEffect transition="in" filter="blinds(horizontal)">
                                      <p:cBhvr>
                                        <p:cTn id="97" dur="500"/>
                                        <p:tgtEl>
                                          <p:spTgt spid="112"/>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36"/>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3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13446"/>
                                        </p:tgtEl>
                                        <p:attrNameLst>
                                          <p:attrName>style.visibility</p:attrName>
                                        </p:attrNameLst>
                                      </p:cBhvr>
                                      <p:to>
                                        <p:strVal val="visible"/>
                                      </p:to>
                                    </p:set>
                                    <p:animEffect transition="in" filter="wipe(down)">
                                      <p:cBhvr>
                                        <p:cTn id="108" dur="500"/>
                                        <p:tgtEl>
                                          <p:spTgt spid="1344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13447"/>
                                        </p:tgtEl>
                                        <p:attrNameLst>
                                          <p:attrName>style.visibility</p:attrName>
                                        </p:attrNameLst>
                                      </p:cBhvr>
                                      <p:to>
                                        <p:strVal val="visible"/>
                                      </p:to>
                                    </p:set>
                                    <p:animEffect transition="in" filter="wipe(down)">
                                      <p:cBhvr>
                                        <p:cTn id="113" dur="500"/>
                                        <p:tgtEl>
                                          <p:spTgt spid="1344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11"/>
                                        </p:tgtEl>
                                        <p:attrNameLst>
                                          <p:attrName>style.visibility</p:attrName>
                                        </p:attrNameLst>
                                      </p:cBhvr>
                                      <p:to>
                                        <p:strVal val="visible"/>
                                      </p:to>
                                    </p:set>
                                    <p:animEffect transition="in" filter="wipe(left)">
                                      <p:cBhvr>
                                        <p:cTn id="118" dur="500"/>
                                        <p:tgtEl>
                                          <p:spTgt spid="111"/>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006715"/>
                                        </p:tgtEl>
                                        <p:attrNameLst>
                                          <p:attrName>style.visibility</p:attrName>
                                        </p:attrNameLst>
                                      </p:cBhvr>
                                      <p:to>
                                        <p:strVal val="visible"/>
                                      </p:to>
                                    </p:set>
                                    <p:animEffect transition="in" filter="wipe(down)">
                                      <p:cBhvr>
                                        <p:cTn id="121" dur="500"/>
                                        <p:tgtEl>
                                          <p:spTgt spid="1006715"/>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1006708"/>
                                        </p:tgtEl>
                                        <p:attrNameLst>
                                          <p:attrName>style.visibility</p:attrName>
                                        </p:attrNameLst>
                                      </p:cBhvr>
                                      <p:to>
                                        <p:strVal val="visible"/>
                                      </p:to>
                                    </p:set>
                                    <p:animEffect transition="in" filter="wipe(left)">
                                      <p:cBhvr>
                                        <p:cTn id="124" dur="500"/>
                                        <p:tgtEl>
                                          <p:spTgt spid="1006708"/>
                                        </p:tgtEl>
                                      </p:cBhvr>
                                    </p:animEffect>
                                  </p:childTnLst>
                                </p:cTn>
                              </p:par>
                              <p:par>
                                <p:cTn id="125" presetID="22" presetClass="entr" presetSubtype="8" fill="hold" nodeType="withEffect">
                                  <p:stCondLst>
                                    <p:cond delay="0"/>
                                  </p:stCondLst>
                                  <p:childTnLst>
                                    <p:set>
                                      <p:cBhvr>
                                        <p:cTn id="126" dur="1" fill="hold">
                                          <p:stCondLst>
                                            <p:cond delay="0"/>
                                          </p:stCondLst>
                                        </p:cTn>
                                        <p:tgtEl>
                                          <p:spTgt spid="13449"/>
                                        </p:tgtEl>
                                        <p:attrNameLst>
                                          <p:attrName>style.visibility</p:attrName>
                                        </p:attrNameLst>
                                      </p:cBhvr>
                                      <p:to>
                                        <p:strVal val="visible"/>
                                      </p:to>
                                    </p:set>
                                    <p:animEffect transition="in" filter="wipe(left)">
                                      <p:cBhvr>
                                        <p:cTn id="127" dur="500"/>
                                        <p:tgtEl>
                                          <p:spTgt spid="13449"/>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006700"/>
                                        </p:tgtEl>
                                        <p:attrNameLst>
                                          <p:attrName>style.visibility</p:attrName>
                                        </p:attrNameLst>
                                      </p:cBhvr>
                                      <p:to>
                                        <p:strVal val="visible"/>
                                      </p:to>
                                    </p:set>
                                    <p:animEffect transition="in" filter="wipe(down)">
                                      <p:cBhvr>
                                        <p:cTn id="130" dur="500"/>
                                        <p:tgtEl>
                                          <p:spTgt spid="1006700"/>
                                        </p:tgtEl>
                                      </p:cBhvr>
                                    </p:animEffect>
                                  </p:childTnLst>
                                </p:cTn>
                              </p:par>
                              <p:par>
                                <p:cTn id="131" presetID="22" presetClass="entr" presetSubtype="8" fill="hold" nodeType="withEffect">
                                  <p:stCondLst>
                                    <p:cond delay="0"/>
                                  </p:stCondLst>
                                  <p:childTnLst>
                                    <p:set>
                                      <p:cBhvr>
                                        <p:cTn id="132" dur="1" fill="hold">
                                          <p:stCondLst>
                                            <p:cond delay="0"/>
                                          </p:stCondLst>
                                        </p:cTn>
                                        <p:tgtEl>
                                          <p:spTgt spid="13448"/>
                                        </p:tgtEl>
                                        <p:attrNameLst>
                                          <p:attrName>style.visibility</p:attrName>
                                        </p:attrNameLst>
                                      </p:cBhvr>
                                      <p:to>
                                        <p:strVal val="visible"/>
                                      </p:to>
                                    </p:set>
                                    <p:animEffect transition="in" filter="wipe(left)">
                                      <p:cBhvr>
                                        <p:cTn id="133" dur="500"/>
                                        <p:tgtEl>
                                          <p:spTgt spid="13448"/>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006713"/>
                                        </p:tgtEl>
                                        <p:attrNameLst>
                                          <p:attrName>style.visibility</p:attrName>
                                        </p:attrNameLst>
                                      </p:cBhvr>
                                      <p:to>
                                        <p:strVal val="visible"/>
                                      </p:to>
                                    </p:set>
                                    <p:animEffect transition="in" filter="wipe(left)">
                                      <p:cBhvr>
                                        <p:cTn id="136" dur="500"/>
                                        <p:tgtEl>
                                          <p:spTgt spid="1006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715" grpId="0" animBg="1"/>
      <p:bldP spid="1006700" grpId="0" animBg="1"/>
      <p:bldP spid="1006701" grpId="0" animBg="1"/>
      <p:bldP spid="1006707" grpId="0" animBg="1"/>
      <p:bldP spid="1006708" grpId="0" animBg="1"/>
      <p:bldP spid="1006712" grpId="0" animBg="1"/>
      <p:bldP spid="1006713" grpId="0" animBg="1"/>
      <p:bldP spid="1006714" grpId="0" animBg="1"/>
      <p:bldP spid="35" grpId="0" bldLvl="0" animBg="1"/>
      <p:bldP spid="35" grpId="1" animBg="1"/>
      <p:bldP spid="36" grpId="0" bldLvl="0" animBg="1"/>
      <p:bldP spid="36" grpId="1" animBg="1"/>
      <p:bldP spid="84" grpId="0" animBg="1"/>
      <p:bldP spid="84" grpId="1" animBg="1"/>
      <p:bldP spid="94" grpId="0" animBg="1"/>
      <p:bldP spid="95"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1"/>
          <p:cNvGrpSpPr/>
          <p:nvPr/>
        </p:nvGrpSpPr>
        <p:grpSpPr bwMode="auto">
          <a:xfrm>
            <a:off x="71406" y="2254250"/>
            <a:ext cx="3851275" cy="3960813"/>
            <a:chOff x="273" y="1298"/>
            <a:chExt cx="2426" cy="2495"/>
          </a:xfrm>
        </p:grpSpPr>
        <p:graphicFrame>
          <p:nvGraphicFramePr>
            <p:cNvPr id="6154" name="对象 1006679"/>
            <p:cNvGraphicFramePr>
              <a:graphicFrameLocks/>
            </p:cNvGraphicFramePr>
            <p:nvPr/>
          </p:nvGraphicFramePr>
          <p:xfrm>
            <a:off x="273" y="1298"/>
            <a:ext cx="174" cy="215"/>
          </p:xfrm>
          <a:graphic>
            <a:graphicData uri="http://schemas.openxmlformats.org/presentationml/2006/ole">
              <p:oleObj spid="_x0000_s25618" r:id="rId4" imgW="7924800" imgH="9753600" progId="Equation.DSMT4">
                <p:embed/>
              </p:oleObj>
            </a:graphicData>
          </a:graphic>
        </p:graphicFrame>
        <p:sp>
          <p:nvSpPr>
            <p:cNvPr id="6171" name="直接连接符 1006665"/>
            <p:cNvSpPr>
              <a:spLocks noChangeShapeType="1"/>
            </p:cNvSpPr>
            <p:nvPr/>
          </p:nvSpPr>
          <p:spPr bwMode="auto">
            <a:xfrm>
              <a:off x="318" y="3385"/>
              <a:ext cx="2381" cy="18"/>
            </a:xfrm>
            <a:prstGeom prst="line">
              <a:avLst/>
            </a:prstGeom>
            <a:noFill/>
            <a:ln w="38100">
              <a:solidFill>
                <a:srgbClr val="000000"/>
              </a:solidFill>
              <a:round/>
              <a:tailEnd type="arrow" w="med" len="med"/>
            </a:ln>
          </p:spPr>
          <p:txBody>
            <a:bodyPr/>
            <a:lstStyle/>
            <a:p>
              <a:endParaRPr lang="zh-CN" altLang="en-US"/>
            </a:p>
          </p:txBody>
        </p:sp>
        <p:sp>
          <p:nvSpPr>
            <p:cNvPr id="6172" name="直接连接符 1006666"/>
            <p:cNvSpPr>
              <a:spLocks noChangeShapeType="1"/>
            </p:cNvSpPr>
            <p:nvPr/>
          </p:nvSpPr>
          <p:spPr bwMode="auto">
            <a:xfrm flipV="1">
              <a:off x="545" y="1434"/>
              <a:ext cx="0" cy="2359"/>
            </a:xfrm>
            <a:prstGeom prst="line">
              <a:avLst/>
            </a:prstGeom>
            <a:noFill/>
            <a:ln w="38100">
              <a:solidFill>
                <a:srgbClr val="000000"/>
              </a:solidFill>
              <a:round/>
              <a:tailEnd type="arrow" w="med" len="med"/>
            </a:ln>
          </p:spPr>
          <p:txBody>
            <a:bodyPr/>
            <a:lstStyle/>
            <a:p>
              <a:endParaRPr lang="zh-CN" altLang="en-US"/>
            </a:p>
          </p:txBody>
        </p:sp>
        <p:graphicFrame>
          <p:nvGraphicFramePr>
            <p:cNvPr id="6155" name="对象 1006677"/>
            <p:cNvGraphicFramePr>
              <a:graphicFrameLocks/>
            </p:cNvGraphicFramePr>
            <p:nvPr/>
          </p:nvGraphicFramePr>
          <p:xfrm>
            <a:off x="318" y="3430"/>
            <a:ext cx="163" cy="173"/>
          </p:xfrm>
          <a:graphic>
            <a:graphicData uri="http://schemas.openxmlformats.org/presentationml/2006/ole">
              <p:oleObj spid="_x0000_s25617" r:id="rId5" imgW="9448800" imgH="10058400" progId="Equation.DSMT4">
                <p:embed/>
              </p:oleObj>
            </a:graphicData>
          </a:graphic>
        </p:graphicFrame>
        <p:graphicFrame>
          <p:nvGraphicFramePr>
            <p:cNvPr id="6156" name="对象 1006678"/>
            <p:cNvGraphicFramePr>
              <a:graphicFrameLocks/>
            </p:cNvGraphicFramePr>
            <p:nvPr/>
          </p:nvGraphicFramePr>
          <p:xfrm>
            <a:off x="2450" y="3475"/>
            <a:ext cx="181" cy="161"/>
          </p:xfrm>
          <a:graphic>
            <a:graphicData uri="http://schemas.openxmlformats.org/presentationml/2006/ole">
              <p:oleObj spid="_x0000_s25616" r:id="rId6" imgW="8229600" imgH="7315200" progId="Equation.DSMT4">
                <p:embed/>
              </p:oleObj>
            </a:graphicData>
          </a:graphic>
        </p:graphicFrame>
        <p:sp>
          <p:nvSpPr>
            <p:cNvPr id="6173" name="直接连接符 1006706"/>
            <p:cNvSpPr>
              <a:spLocks noChangeShapeType="1"/>
            </p:cNvSpPr>
            <p:nvPr/>
          </p:nvSpPr>
          <p:spPr bwMode="auto">
            <a:xfrm flipV="1">
              <a:off x="2087" y="2115"/>
              <a:ext cx="0" cy="1269"/>
            </a:xfrm>
            <a:prstGeom prst="line">
              <a:avLst/>
            </a:prstGeom>
            <a:noFill/>
            <a:ln w="38100">
              <a:solidFill>
                <a:srgbClr val="CC0000"/>
              </a:solidFill>
              <a:prstDash val="sysDot"/>
              <a:round/>
            </a:ln>
          </p:spPr>
          <p:txBody>
            <a:bodyPr/>
            <a:lstStyle/>
            <a:p>
              <a:endParaRPr lang="zh-CN" altLang="en-US"/>
            </a:p>
          </p:txBody>
        </p:sp>
        <p:sp>
          <p:nvSpPr>
            <p:cNvPr id="6174" name="直接连接符 1006711"/>
            <p:cNvSpPr>
              <a:spLocks noChangeShapeType="1"/>
            </p:cNvSpPr>
            <p:nvPr/>
          </p:nvSpPr>
          <p:spPr bwMode="auto">
            <a:xfrm flipV="1">
              <a:off x="1180" y="2840"/>
              <a:ext cx="0" cy="545"/>
            </a:xfrm>
            <a:prstGeom prst="line">
              <a:avLst/>
            </a:prstGeom>
            <a:noFill/>
            <a:ln w="38100">
              <a:solidFill>
                <a:srgbClr val="CC0000"/>
              </a:solidFill>
              <a:prstDash val="sysDot"/>
              <a:round/>
            </a:ln>
          </p:spPr>
          <p:txBody>
            <a:bodyPr/>
            <a:lstStyle/>
            <a:p>
              <a:endParaRPr lang="zh-CN" altLang="en-US"/>
            </a:p>
          </p:txBody>
        </p:sp>
        <p:graphicFrame>
          <p:nvGraphicFramePr>
            <p:cNvPr id="6157" name="对象 23555"/>
            <p:cNvGraphicFramePr>
              <a:graphicFrameLocks/>
            </p:cNvGraphicFramePr>
            <p:nvPr/>
          </p:nvGraphicFramePr>
          <p:xfrm>
            <a:off x="1202" y="2931"/>
            <a:ext cx="494" cy="320"/>
          </p:xfrm>
          <a:graphic>
            <a:graphicData uri="http://schemas.openxmlformats.org/presentationml/2006/ole">
              <p:oleObj spid="_x0000_s25615" name="公式" r:id="rId7" imgW="9448800" imgH="4876800" progId="Equation.3">
                <p:embed/>
              </p:oleObj>
            </a:graphicData>
          </a:graphic>
        </p:graphicFrame>
        <p:graphicFrame>
          <p:nvGraphicFramePr>
            <p:cNvPr id="6158" name="对象 23555"/>
            <p:cNvGraphicFramePr>
              <a:graphicFrameLocks/>
            </p:cNvGraphicFramePr>
            <p:nvPr/>
          </p:nvGraphicFramePr>
          <p:xfrm>
            <a:off x="1044" y="3339"/>
            <a:ext cx="223" cy="320"/>
          </p:xfrm>
          <a:graphic>
            <a:graphicData uri="http://schemas.openxmlformats.org/presentationml/2006/ole">
              <p:oleObj spid="_x0000_s25614" name="公式" r:id="rId8" imgW="4267200" imgH="4876800" progId="Equation.3">
                <p:embed/>
              </p:oleObj>
            </a:graphicData>
          </a:graphic>
        </p:graphicFrame>
        <p:graphicFrame>
          <p:nvGraphicFramePr>
            <p:cNvPr id="6159" name="对象 23555"/>
            <p:cNvGraphicFramePr>
              <a:graphicFrameLocks/>
            </p:cNvGraphicFramePr>
            <p:nvPr/>
          </p:nvGraphicFramePr>
          <p:xfrm>
            <a:off x="1996" y="3339"/>
            <a:ext cx="223" cy="320"/>
          </p:xfrm>
          <a:graphic>
            <a:graphicData uri="http://schemas.openxmlformats.org/presentationml/2006/ole">
              <p:oleObj spid="_x0000_s25613" name="公式" r:id="rId9" imgW="4267200" imgH="4876800" progId="Equation.3">
                <p:embed/>
              </p:oleObj>
            </a:graphicData>
          </a:graphic>
        </p:graphicFrame>
        <p:graphicFrame>
          <p:nvGraphicFramePr>
            <p:cNvPr id="6160" name="对象 23555"/>
            <p:cNvGraphicFramePr>
              <a:graphicFrameLocks/>
            </p:cNvGraphicFramePr>
            <p:nvPr/>
          </p:nvGraphicFramePr>
          <p:xfrm>
            <a:off x="2154" y="2614"/>
            <a:ext cx="510" cy="320"/>
          </p:xfrm>
          <a:graphic>
            <a:graphicData uri="http://schemas.openxmlformats.org/presentationml/2006/ole">
              <p:oleObj spid="_x0000_s25612" name="公式" r:id="rId10" imgW="9753600" imgH="4876800" progId="Equation.3">
                <p:embed/>
              </p:oleObj>
            </a:graphicData>
          </a:graphic>
        </p:graphicFrame>
        <p:sp>
          <p:nvSpPr>
            <p:cNvPr id="6175" name="Arc 125"/>
            <p:cNvSpPr/>
            <p:nvPr/>
          </p:nvSpPr>
          <p:spPr bwMode="auto">
            <a:xfrm flipV="1">
              <a:off x="385" y="1525"/>
              <a:ext cx="1860" cy="1426"/>
            </a:xfrm>
            <a:custGeom>
              <a:avLst/>
              <a:gdLst>
                <a:gd name="T0" fmla="*/ 0 w 21600"/>
                <a:gd name="T1" fmla="*/ 0 h 21207"/>
                <a:gd name="T2" fmla="*/ 1 w 21600"/>
                <a:gd name="T3" fmla="*/ 0 h 21207"/>
                <a:gd name="T4" fmla="*/ 0 w 21600"/>
                <a:gd name="T5" fmla="*/ 0 h 21207"/>
                <a:gd name="T6" fmla="*/ 0 60000 65536"/>
                <a:gd name="T7" fmla="*/ 0 60000 65536"/>
                <a:gd name="T8" fmla="*/ 0 60000 65536"/>
                <a:gd name="T9" fmla="*/ 0 w 21600"/>
                <a:gd name="T10" fmla="*/ 0 h 21207"/>
                <a:gd name="T11" fmla="*/ 21600 w 21600"/>
                <a:gd name="T12" fmla="*/ 21207 h 21207"/>
              </a:gdLst>
              <a:ahLst/>
              <a:cxnLst>
                <a:cxn ang="T6">
                  <a:pos x="T0" y="T1"/>
                </a:cxn>
                <a:cxn ang="T7">
                  <a:pos x="T2" y="T3"/>
                </a:cxn>
                <a:cxn ang="T8">
                  <a:pos x="T4" y="T5"/>
                </a:cxn>
              </a:cxnLst>
              <a:rect l="T9" t="T10" r="T11" b="T12"/>
              <a:pathLst>
                <a:path w="21600" h="21207" fill="none" extrusionOk="0">
                  <a:moveTo>
                    <a:pt x="4101" y="-1"/>
                  </a:moveTo>
                  <a:cubicBezTo>
                    <a:pt x="14260" y="1964"/>
                    <a:pt x="21600" y="10858"/>
                    <a:pt x="21600" y="21207"/>
                  </a:cubicBezTo>
                </a:path>
                <a:path w="21600" h="21207" stroke="0" extrusionOk="0">
                  <a:moveTo>
                    <a:pt x="4101" y="-1"/>
                  </a:moveTo>
                  <a:cubicBezTo>
                    <a:pt x="14260" y="1964"/>
                    <a:pt x="21600" y="10858"/>
                    <a:pt x="21600" y="21207"/>
                  </a:cubicBezTo>
                  <a:lnTo>
                    <a:pt x="0" y="21207"/>
                  </a:lnTo>
                  <a:close/>
                </a:path>
              </a:pathLst>
            </a:custGeom>
            <a:noFill/>
            <a:ln w="38100">
              <a:solidFill>
                <a:schemeClr val="tx1"/>
              </a:solidFill>
              <a:round/>
            </a:ln>
          </p:spPr>
          <p:txBody>
            <a:bodyPr wrap="none" anchor="ctr"/>
            <a:lstStyle/>
            <a:p>
              <a:endParaRPr lang="zh-CN" altLang="en-US"/>
            </a:p>
          </p:txBody>
        </p:sp>
        <p:graphicFrame>
          <p:nvGraphicFramePr>
            <p:cNvPr id="6161" name="对象 23555"/>
            <p:cNvGraphicFramePr>
              <a:graphicFrameLocks/>
            </p:cNvGraphicFramePr>
            <p:nvPr/>
          </p:nvGraphicFramePr>
          <p:xfrm>
            <a:off x="975" y="2024"/>
            <a:ext cx="717" cy="300"/>
          </p:xfrm>
          <a:graphic>
            <a:graphicData uri="http://schemas.openxmlformats.org/presentationml/2006/ole">
              <p:oleObj spid="_x0000_s25611" name="公式" r:id="rId11" imgW="13716000" imgH="4572000" progId="Equation.3">
                <p:embed/>
              </p:oleObj>
            </a:graphicData>
          </a:graphic>
        </p:graphicFrame>
      </p:grpSp>
      <p:grpSp>
        <p:nvGrpSpPr>
          <p:cNvPr id="4" name="Group 140"/>
          <p:cNvGrpSpPr/>
          <p:nvPr/>
        </p:nvGrpSpPr>
        <p:grpSpPr bwMode="auto">
          <a:xfrm>
            <a:off x="4572000" y="2000240"/>
            <a:ext cx="3851275" cy="4248150"/>
            <a:chOff x="2929" y="1117"/>
            <a:chExt cx="2426" cy="2676"/>
          </a:xfrm>
        </p:grpSpPr>
        <p:graphicFrame>
          <p:nvGraphicFramePr>
            <p:cNvPr id="6146" name="对象 1006679"/>
            <p:cNvGraphicFramePr>
              <a:graphicFrameLocks/>
            </p:cNvGraphicFramePr>
            <p:nvPr/>
          </p:nvGraphicFramePr>
          <p:xfrm>
            <a:off x="2929" y="1298"/>
            <a:ext cx="174" cy="215"/>
          </p:xfrm>
          <a:graphic>
            <a:graphicData uri="http://schemas.openxmlformats.org/presentationml/2006/ole">
              <p:oleObj spid="_x0000_s25610" r:id="rId12" imgW="7924800" imgH="9753600" progId="Equation.DSMT4">
                <p:embed/>
              </p:oleObj>
            </a:graphicData>
          </a:graphic>
        </p:graphicFrame>
        <p:sp>
          <p:nvSpPr>
            <p:cNvPr id="6166" name="直接连接符 1006665"/>
            <p:cNvSpPr>
              <a:spLocks noChangeShapeType="1"/>
            </p:cNvSpPr>
            <p:nvPr/>
          </p:nvSpPr>
          <p:spPr bwMode="auto">
            <a:xfrm>
              <a:off x="2974" y="3385"/>
              <a:ext cx="2381" cy="18"/>
            </a:xfrm>
            <a:prstGeom prst="line">
              <a:avLst/>
            </a:prstGeom>
            <a:noFill/>
            <a:ln w="38100">
              <a:solidFill>
                <a:srgbClr val="000000"/>
              </a:solidFill>
              <a:round/>
              <a:tailEnd type="arrow" w="med" len="med"/>
            </a:ln>
          </p:spPr>
          <p:txBody>
            <a:bodyPr/>
            <a:lstStyle/>
            <a:p>
              <a:endParaRPr lang="zh-CN" altLang="en-US"/>
            </a:p>
          </p:txBody>
        </p:sp>
        <p:sp>
          <p:nvSpPr>
            <p:cNvPr id="6167" name="直接连接符 1006666"/>
            <p:cNvSpPr>
              <a:spLocks noChangeShapeType="1"/>
            </p:cNvSpPr>
            <p:nvPr/>
          </p:nvSpPr>
          <p:spPr bwMode="auto">
            <a:xfrm flipV="1">
              <a:off x="3201" y="1434"/>
              <a:ext cx="0" cy="2359"/>
            </a:xfrm>
            <a:prstGeom prst="line">
              <a:avLst/>
            </a:prstGeom>
            <a:noFill/>
            <a:ln w="38100">
              <a:solidFill>
                <a:srgbClr val="000000"/>
              </a:solidFill>
              <a:round/>
              <a:tailEnd type="arrow" w="med" len="med"/>
            </a:ln>
          </p:spPr>
          <p:txBody>
            <a:bodyPr/>
            <a:lstStyle/>
            <a:p>
              <a:endParaRPr lang="zh-CN" altLang="en-US"/>
            </a:p>
          </p:txBody>
        </p:sp>
        <p:graphicFrame>
          <p:nvGraphicFramePr>
            <p:cNvPr id="6147" name="对象 1006677"/>
            <p:cNvGraphicFramePr>
              <a:graphicFrameLocks/>
            </p:cNvGraphicFramePr>
            <p:nvPr/>
          </p:nvGraphicFramePr>
          <p:xfrm>
            <a:off x="2974" y="3430"/>
            <a:ext cx="163" cy="173"/>
          </p:xfrm>
          <a:graphic>
            <a:graphicData uri="http://schemas.openxmlformats.org/presentationml/2006/ole">
              <p:oleObj spid="_x0000_s25609" r:id="rId13" imgW="9448800" imgH="10058400" progId="Equation.DSMT4">
                <p:embed/>
              </p:oleObj>
            </a:graphicData>
          </a:graphic>
        </p:graphicFrame>
        <p:graphicFrame>
          <p:nvGraphicFramePr>
            <p:cNvPr id="6148" name="对象 1006678"/>
            <p:cNvGraphicFramePr>
              <a:graphicFrameLocks/>
            </p:cNvGraphicFramePr>
            <p:nvPr/>
          </p:nvGraphicFramePr>
          <p:xfrm>
            <a:off x="5106" y="3475"/>
            <a:ext cx="181" cy="161"/>
          </p:xfrm>
          <a:graphic>
            <a:graphicData uri="http://schemas.openxmlformats.org/presentationml/2006/ole">
              <p:oleObj spid="_x0000_s25608" r:id="rId14" imgW="8229600" imgH="7315200" progId="Equation.DSMT4">
                <p:embed/>
              </p:oleObj>
            </a:graphicData>
          </a:graphic>
        </p:graphicFrame>
        <p:sp>
          <p:nvSpPr>
            <p:cNvPr id="6168" name="直接连接符 1006706"/>
            <p:cNvSpPr>
              <a:spLocks noChangeShapeType="1"/>
            </p:cNvSpPr>
            <p:nvPr/>
          </p:nvSpPr>
          <p:spPr bwMode="auto">
            <a:xfrm flipV="1">
              <a:off x="4743" y="2931"/>
              <a:ext cx="0" cy="453"/>
            </a:xfrm>
            <a:prstGeom prst="line">
              <a:avLst/>
            </a:prstGeom>
            <a:noFill/>
            <a:ln w="38100">
              <a:solidFill>
                <a:srgbClr val="CC0000"/>
              </a:solidFill>
              <a:prstDash val="sysDot"/>
              <a:round/>
            </a:ln>
          </p:spPr>
          <p:txBody>
            <a:bodyPr/>
            <a:lstStyle/>
            <a:p>
              <a:endParaRPr lang="zh-CN" altLang="en-US"/>
            </a:p>
          </p:txBody>
        </p:sp>
        <p:sp>
          <p:nvSpPr>
            <p:cNvPr id="6169" name="直接连接符 1006711"/>
            <p:cNvSpPr>
              <a:spLocks noChangeShapeType="1"/>
            </p:cNvSpPr>
            <p:nvPr/>
          </p:nvSpPr>
          <p:spPr bwMode="auto">
            <a:xfrm flipV="1">
              <a:off x="3836" y="1842"/>
              <a:ext cx="0" cy="1543"/>
            </a:xfrm>
            <a:prstGeom prst="line">
              <a:avLst/>
            </a:prstGeom>
            <a:noFill/>
            <a:ln w="38100">
              <a:solidFill>
                <a:srgbClr val="CC0000"/>
              </a:solidFill>
              <a:prstDash val="sysDot"/>
              <a:round/>
            </a:ln>
          </p:spPr>
          <p:txBody>
            <a:bodyPr/>
            <a:lstStyle/>
            <a:p>
              <a:endParaRPr lang="zh-CN" altLang="en-US"/>
            </a:p>
          </p:txBody>
        </p:sp>
        <p:graphicFrame>
          <p:nvGraphicFramePr>
            <p:cNvPr id="6149" name="对象 23555"/>
            <p:cNvGraphicFramePr>
              <a:graphicFrameLocks/>
            </p:cNvGraphicFramePr>
            <p:nvPr/>
          </p:nvGraphicFramePr>
          <p:xfrm>
            <a:off x="3878" y="2614"/>
            <a:ext cx="494" cy="320"/>
          </p:xfrm>
          <a:graphic>
            <a:graphicData uri="http://schemas.openxmlformats.org/presentationml/2006/ole">
              <p:oleObj spid="_x0000_s25607" name="公式" r:id="rId15" imgW="9448800" imgH="4876800" progId="Equation.3">
                <p:embed/>
              </p:oleObj>
            </a:graphicData>
          </a:graphic>
        </p:graphicFrame>
        <p:graphicFrame>
          <p:nvGraphicFramePr>
            <p:cNvPr id="6150" name="对象 23555"/>
            <p:cNvGraphicFramePr>
              <a:graphicFrameLocks/>
            </p:cNvGraphicFramePr>
            <p:nvPr/>
          </p:nvGraphicFramePr>
          <p:xfrm>
            <a:off x="3700" y="3339"/>
            <a:ext cx="223" cy="320"/>
          </p:xfrm>
          <a:graphic>
            <a:graphicData uri="http://schemas.openxmlformats.org/presentationml/2006/ole">
              <p:oleObj spid="_x0000_s25606" name="公式" r:id="rId16" imgW="4267200" imgH="4876800" progId="Equation.3">
                <p:embed/>
              </p:oleObj>
            </a:graphicData>
          </a:graphic>
        </p:graphicFrame>
        <p:graphicFrame>
          <p:nvGraphicFramePr>
            <p:cNvPr id="6151" name="对象 23555"/>
            <p:cNvGraphicFramePr>
              <a:graphicFrameLocks/>
            </p:cNvGraphicFramePr>
            <p:nvPr/>
          </p:nvGraphicFramePr>
          <p:xfrm>
            <a:off x="4652" y="3339"/>
            <a:ext cx="223" cy="320"/>
          </p:xfrm>
          <a:graphic>
            <a:graphicData uri="http://schemas.openxmlformats.org/presentationml/2006/ole">
              <p:oleObj spid="_x0000_s25605" name="公式" r:id="rId17" imgW="4267200" imgH="4876800" progId="Equation.3">
                <p:embed/>
              </p:oleObj>
            </a:graphicData>
          </a:graphic>
        </p:graphicFrame>
        <p:graphicFrame>
          <p:nvGraphicFramePr>
            <p:cNvPr id="6152" name="对象 23555"/>
            <p:cNvGraphicFramePr>
              <a:graphicFrameLocks/>
            </p:cNvGraphicFramePr>
            <p:nvPr/>
          </p:nvGraphicFramePr>
          <p:xfrm>
            <a:off x="4785" y="2976"/>
            <a:ext cx="510" cy="320"/>
          </p:xfrm>
          <a:graphic>
            <a:graphicData uri="http://schemas.openxmlformats.org/presentationml/2006/ole">
              <p:oleObj spid="_x0000_s25604" name="公式" r:id="rId18" imgW="9753600" imgH="4876800" progId="Equation.3">
                <p:embed/>
              </p:oleObj>
            </a:graphicData>
          </a:graphic>
        </p:graphicFrame>
        <p:sp>
          <p:nvSpPr>
            <p:cNvPr id="6170" name="Arc 138"/>
            <p:cNvSpPr/>
            <p:nvPr/>
          </p:nvSpPr>
          <p:spPr bwMode="auto">
            <a:xfrm rot="5400000" flipV="1">
              <a:off x="3525" y="1334"/>
              <a:ext cx="1860" cy="1426"/>
            </a:xfrm>
            <a:custGeom>
              <a:avLst/>
              <a:gdLst>
                <a:gd name="T0" fmla="*/ 0 w 21600"/>
                <a:gd name="T1" fmla="*/ 0 h 21207"/>
                <a:gd name="T2" fmla="*/ 1 w 21600"/>
                <a:gd name="T3" fmla="*/ 0 h 21207"/>
                <a:gd name="T4" fmla="*/ 0 w 21600"/>
                <a:gd name="T5" fmla="*/ 0 h 21207"/>
                <a:gd name="T6" fmla="*/ 0 60000 65536"/>
                <a:gd name="T7" fmla="*/ 0 60000 65536"/>
                <a:gd name="T8" fmla="*/ 0 60000 65536"/>
                <a:gd name="T9" fmla="*/ 0 w 21600"/>
                <a:gd name="T10" fmla="*/ 0 h 21207"/>
                <a:gd name="T11" fmla="*/ 21600 w 21600"/>
                <a:gd name="T12" fmla="*/ 21207 h 21207"/>
              </a:gdLst>
              <a:ahLst/>
              <a:cxnLst>
                <a:cxn ang="T6">
                  <a:pos x="T0" y="T1"/>
                </a:cxn>
                <a:cxn ang="T7">
                  <a:pos x="T2" y="T3"/>
                </a:cxn>
                <a:cxn ang="T8">
                  <a:pos x="T4" y="T5"/>
                </a:cxn>
              </a:cxnLst>
              <a:rect l="T9" t="T10" r="T11" b="T12"/>
              <a:pathLst>
                <a:path w="21600" h="21207" fill="none" extrusionOk="0">
                  <a:moveTo>
                    <a:pt x="4101" y="-1"/>
                  </a:moveTo>
                  <a:cubicBezTo>
                    <a:pt x="14260" y="1964"/>
                    <a:pt x="21600" y="10858"/>
                    <a:pt x="21600" y="21207"/>
                  </a:cubicBezTo>
                </a:path>
                <a:path w="21600" h="21207" stroke="0" extrusionOk="0">
                  <a:moveTo>
                    <a:pt x="4101" y="-1"/>
                  </a:moveTo>
                  <a:cubicBezTo>
                    <a:pt x="14260" y="1964"/>
                    <a:pt x="21600" y="10858"/>
                    <a:pt x="21600" y="21207"/>
                  </a:cubicBezTo>
                  <a:lnTo>
                    <a:pt x="0" y="21207"/>
                  </a:lnTo>
                  <a:close/>
                </a:path>
              </a:pathLst>
            </a:custGeom>
            <a:noFill/>
            <a:ln w="38100">
              <a:solidFill>
                <a:schemeClr val="tx1"/>
              </a:solidFill>
              <a:round/>
            </a:ln>
          </p:spPr>
          <p:txBody>
            <a:bodyPr wrap="none" anchor="ctr"/>
            <a:lstStyle/>
            <a:p>
              <a:endParaRPr lang="zh-CN" altLang="en-US"/>
            </a:p>
          </p:txBody>
        </p:sp>
        <p:graphicFrame>
          <p:nvGraphicFramePr>
            <p:cNvPr id="6153" name="对象 23555"/>
            <p:cNvGraphicFramePr>
              <a:graphicFrameLocks/>
            </p:cNvGraphicFramePr>
            <p:nvPr/>
          </p:nvGraphicFramePr>
          <p:xfrm>
            <a:off x="4422" y="1979"/>
            <a:ext cx="717" cy="300"/>
          </p:xfrm>
          <a:graphic>
            <a:graphicData uri="http://schemas.openxmlformats.org/presentationml/2006/ole">
              <p:oleObj spid="_x0000_s25603" name="公式" r:id="rId19" imgW="13716000" imgH="4572000" progId="Equation.3">
                <p:embed/>
              </p:oleObj>
            </a:graphicData>
          </a:graphic>
        </p:graphicFrame>
      </p:grpSp>
      <p:sp>
        <p:nvSpPr>
          <p:cNvPr id="34" name="Text Box 2"/>
          <p:cNvSpPr txBox="1">
            <a:spLocks noChangeArrowheads="1"/>
          </p:cNvSpPr>
          <p:nvPr/>
        </p:nvSpPr>
        <p:spPr bwMode="auto">
          <a:xfrm>
            <a:off x="357158" y="428604"/>
            <a:ext cx="8429652" cy="1138773"/>
          </a:xfrm>
          <a:prstGeom prst="rect">
            <a:avLst/>
          </a:prstGeom>
          <a:solidFill>
            <a:srgbClr val="FFFF00"/>
          </a:solidFill>
          <a:ln>
            <a:noFill/>
          </a:ln>
          <a:effectLst/>
        </p:spPr>
        <p:txBody>
          <a:bodyPr wrap="square">
            <a:spAutoFit/>
          </a:bodyPr>
          <a:lstStyle>
            <a:lvl1pPr eaLnBrk="0" hangingPunct="0">
              <a:defRPr sz="2200" b="1">
                <a:solidFill>
                  <a:srgbClr val="0000FF"/>
                </a:solidFill>
                <a:latin typeface="宋体" panose="02010600030101010101" pitchFamily="2" charset="-122"/>
                <a:ea typeface="宋体" panose="02010600030101010101" pitchFamily="2" charset="-122"/>
              </a:defRPr>
            </a:lvl1pPr>
            <a:lvl2pPr marL="742950" indent="-285750" eaLnBrk="0" hangingPunct="0">
              <a:defRPr sz="2200" b="1">
                <a:solidFill>
                  <a:srgbClr val="0000FF"/>
                </a:solidFill>
                <a:latin typeface="宋体" panose="02010600030101010101" pitchFamily="2" charset="-122"/>
                <a:ea typeface="宋体" panose="02010600030101010101" pitchFamily="2" charset="-122"/>
              </a:defRPr>
            </a:lvl2pPr>
            <a:lvl3pPr marL="1143000" indent="-228600" eaLnBrk="0" hangingPunct="0">
              <a:defRPr sz="2200" b="1">
                <a:solidFill>
                  <a:srgbClr val="0000FF"/>
                </a:solidFill>
                <a:latin typeface="宋体" panose="02010600030101010101" pitchFamily="2" charset="-122"/>
                <a:ea typeface="宋体" panose="02010600030101010101" pitchFamily="2" charset="-122"/>
              </a:defRPr>
            </a:lvl3pPr>
            <a:lvl4pPr marL="1600200" indent="-228600" eaLnBrk="0" hangingPunct="0">
              <a:defRPr sz="2200" b="1">
                <a:solidFill>
                  <a:srgbClr val="0000FF"/>
                </a:solidFill>
                <a:latin typeface="宋体" panose="02010600030101010101" pitchFamily="2" charset="-122"/>
                <a:ea typeface="宋体" panose="02010600030101010101" pitchFamily="2" charset="-122"/>
              </a:defRPr>
            </a:lvl4pPr>
            <a:lvl5pPr marL="2057400" indent="-228600" eaLnBrk="0" hangingPunct="0">
              <a:defRPr sz="2200" b="1">
                <a:solidFill>
                  <a:srgbClr val="0000FF"/>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9pPr>
          </a:lstStyle>
          <a:p>
            <a:r>
              <a:rPr lang="zh-CN" altLang="en-US" sz="3600" dirty="0" smtClean="0">
                <a:solidFill>
                  <a:srgbClr val="FF0000"/>
                </a:solidFill>
                <a:latin typeface="楷体" panose="02010609060101010101" pitchFamily="49" charset="-122"/>
                <a:ea typeface="楷体" panose="02010609060101010101" pitchFamily="49" charset="-122"/>
              </a:rPr>
              <a:t>问题</a:t>
            </a:r>
            <a:r>
              <a:rPr lang="en-US" altLang="zh-CN" sz="36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4  </a:t>
            </a:r>
            <a:r>
              <a:rPr lang="zh-CN" altLang="en-US" sz="3200" dirty="0" smtClean="0">
                <a:solidFill>
                  <a:schemeClr val="tx1"/>
                </a:solidFill>
                <a:latin typeface="Times New Roman" panose="02020603050405020304" pitchFamily="18" charset="0"/>
                <a:cs typeface="Times New Roman" panose="02020603050405020304" pitchFamily="18" charset="0"/>
              </a:rPr>
              <a:t>如何用符号语言刻画函数 </a:t>
            </a:r>
            <a:r>
              <a:rPr lang="en-US" altLang="zh-CN" sz="3200" i="1" dirty="0" smtClean="0">
                <a:solidFill>
                  <a:schemeClr val="tx1"/>
                </a:solidFill>
                <a:latin typeface="Times New Roman" panose="02020603050405020304" pitchFamily="18" charset="0"/>
                <a:cs typeface="Times New Roman" panose="02020603050405020304" pitchFamily="18" charset="0"/>
              </a:rPr>
              <a:t>y=f</a:t>
            </a:r>
            <a:r>
              <a:rPr lang="en-US" altLang="zh-CN" sz="3200" dirty="0" smtClean="0">
                <a:solidFill>
                  <a:schemeClr val="tx1"/>
                </a:solidFill>
                <a:latin typeface="Times New Roman" panose="02020603050405020304" pitchFamily="18" charset="0"/>
                <a:cs typeface="Times New Roman" panose="02020603050405020304" pitchFamily="18" charset="0"/>
              </a:rPr>
              <a:t>(</a:t>
            </a:r>
            <a:r>
              <a:rPr lang="en-US" altLang="zh-CN" sz="3200" i="1" dirty="0" smtClean="0">
                <a:solidFill>
                  <a:schemeClr val="tx1"/>
                </a:solidFill>
                <a:latin typeface="Times New Roman" panose="02020603050405020304" pitchFamily="18" charset="0"/>
                <a:cs typeface="Times New Roman" panose="02020603050405020304" pitchFamily="18" charset="0"/>
              </a:rPr>
              <a:t>x</a:t>
            </a:r>
            <a:r>
              <a:rPr lang="en-US" altLang="zh-CN" sz="3200" dirty="0" smtClean="0">
                <a:solidFill>
                  <a:schemeClr val="tx1"/>
                </a:solidFill>
                <a:latin typeface="Times New Roman" panose="02020603050405020304" pitchFamily="18" charset="0"/>
                <a:cs typeface="Times New Roman" panose="02020603050405020304" pitchFamily="18" charset="0"/>
              </a:rPr>
              <a:t>)</a:t>
            </a:r>
            <a:r>
              <a:rPr lang="zh-CN" altLang="en-US" sz="3200" dirty="0" smtClean="0">
                <a:solidFill>
                  <a:schemeClr val="tx1"/>
                </a:solidFill>
                <a:latin typeface="Times New Roman" panose="02020603050405020304" pitchFamily="18" charset="0"/>
                <a:cs typeface="Times New Roman" panose="02020603050405020304" pitchFamily="18" charset="0"/>
              </a:rPr>
              <a:t>在</a:t>
            </a:r>
            <a:r>
              <a:rPr lang="zh-CN" altLang="en-US" sz="3200" dirty="0" smtClean="0">
                <a:solidFill>
                  <a:srgbClr val="0033CC"/>
                </a:solidFill>
                <a:latin typeface="Times New Roman" panose="02020603050405020304" pitchFamily="18" charset="0"/>
                <a:cs typeface="Times New Roman" panose="02020603050405020304" pitchFamily="18" charset="0"/>
              </a:rPr>
              <a:t>定义域</a:t>
            </a:r>
            <a:r>
              <a:rPr lang="en-US" altLang="zh-CN" sz="3200" i="1" dirty="0" smtClean="0">
                <a:solidFill>
                  <a:srgbClr val="0033CC"/>
                </a:solidFill>
                <a:latin typeface="Times New Roman" panose="02020603050405020304" pitchFamily="18" charset="0"/>
                <a:cs typeface="Times New Roman" panose="02020603050405020304" pitchFamily="18" charset="0"/>
              </a:rPr>
              <a:t>D</a:t>
            </a:r>
            <a:r>
              <a:rPr lang="zh-CN" altLang="en-US" sz="3200" dirty="0" smtClean="0">
                <a:solidFill>
                  <a:srgbClr val="0033CC"/>
                </a:solidFill>
                <a:latin typeface="Times New Roman" panose="02020603050405020304" pitchFamily="18" charset="0"/>
                <a:cs typeface="Times New Roman" panose="02020603050405020304" pitchFamily="18" charset="0"/>
              </a:rPr>
              <a:t>内某个区间</a:t>
            </a:r>
            <a:r>
              <a:rPr lang="en-US" altLang="zh-CN" sz="3200" i="1" dirty="0" smtClean="0">
                <a:solidFill>
                  <a:srgbClr val="0033CC"/>
                </a:solidFill>
                <a:latin typeface="Times New Roman" panose="02020603050405020304" pitchFamily="18" charset="0"/>
                <a:cs typeface="Times New Roman" panose="02020603050405020304" pitchFamily="18" charset="0"/>
              </a:rPr>
              <a:t>I</a:t>
            </a:r>
            <a:r>
              <a:rPr lang="zh-CN" altLang="en-US" sz="3200" dirty="0" smtClean="0">
                <a:solidFill>
                  <a:schemeClr val="tx1"/>
                </a:solidFill>
                <a:latin typeface="Times New Roman" panose="02020603050405020304" pitchFamily="18" charset="0"/>
                <a:cs typeface="Times New Roman" panose="02020603050405020304" pitchFamily="18" charset="0"/>
              </a:rPr>
              <a:t>上的变化趋势</a:t>
            </a:r>
            <a:r>
              <a:rPr lang="zh-CN" altLang="en-US" sz="2800" dirty="0" smtClean="0">
                <a:solidFill>
                  <a:schemeClr val="tx1"/>
                </a:solidFill>
              </a:rPr>
              <a:t>？</a:t>
            </a:r>
            <a:endParaRPr lang="zh-CN" altLang="en-US" sz="2800" dirty="0">
              <a:solidFill>
                <a:schemeClr val="tx1"/>
              </a:solidFill>
            </a:endParaRPr>
          </a:p>
        </p:txBody>
      </p:sp>
      <p:sp>
        <p:nvSpPr>
          <p:cNvPr id="35" name="矩形 34"/>
          <p:cNvSpPr/>
          <p:nvPr/>
        </p:nvSpPr>
        <p:spPr>
          <a:xfrm>
            <a:off x="4071934" y="1643050"/>
            <a:ext cx="4929222" cy="49292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500662" y="1714488"/>
            <a:ext cx="2428892" cy="584775"/>
          </a:xfrm>
          <a:prstGeom prst="rect">
            <a:avLst/>
          </a:prstGeom>
          <a:noFill/>
        </p:spPr>
        <p:txBody>
          <a:bodyPr wrap="square" rtlCol="0">
            <a:spAutoFit/>
          </a:bodyPr>
          <a:lstStyle/>
          <a:p>
            <a:r>
              <a:rPr lang="zh-CN" altLang="en-US" sz="3200" b="1" dirty="0" smtClean="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增函数定义</a:t>
            </a:r>
          </a:p>
        </p:txBody>
      </p:sp>
      <p:grpSp>
        <p:nvGrpSpPr>
          <p:cNvPr id="42" name="组合 38"/>
          <p:cNvGrpSpPr/>
          <p:nvPr/>
        </p:nvGrpSpPr>
        <p:grpSpPr>
          <a:xfrm>
            <a:off x="4214778" y="2403474"/>
            <a:ext cx="4643470" cy="954088"/>
            <a:chOff x="4286248" y="1831970"/>
            <a:chExt cx="4643470" cy="954088"/>
          </a:xfrm>
        </p:grpSpPr>
        <p:sp>
          <p:nvSpPr>
            <p:cNvPr id="43" name="Rectangle 49"/>
            <p:cNvSpPr>
              <a:spLocks noChangeArrowheads="1"/>
            </p:cNvSpPr>
            <p:nvPr/>
          </p:nvSpPr>
          <p:spPr bwMode="auto">
            <a:xfrm>
              <a:off x="4286248" y="1831970"/>
              <a:ext cx="4643470" cy="954088"/>
            </a:xfrm>
            <a:prstGeom prst="rect">
              <a:avLst/>
            </a:prstGeom>
            <a:noFill/>
            <a:ln w="9525">
              <a:noFill/>
              <a:miter lim="800000"/>
            </a:ln>
            <a:effectLst/>
          </p:spPr>
          <p:txBody>
            <a:bodyPr wrap="square">
              <a:spAutoFit/>
            </a:bodyPr>
            <a:lstStyle/>
            <a:p>
              <a:r>
                <a:rPr kumimoji="1" lang="zh-CN" altLang="en-US" sz="2800" b="1" dirty="0" smtClean="0">
                  <a:latin typeface="Times New Roman" panose="02020603050405020304" pitchFamily="18" charset="0"/>
                </a:rPr>
                <a:t>      设</a:t>
              </a:r>
              <a:r>
                <a:rPr kumimoji="1" lang="zh-CN" altLang="en-US" sz="2800" b="1" dirty="0">
                  <a:latin typeface="Times New Roman" panose="02020603050405020304" pitchFamily="18" charset="0"/>
                </a:rPr>
                <a:t>函数</a:t>
              </a:r>
              <a:r>
                <a:rPr kumimoji="1" lang="en-US" altLang="zh-CN" sz="2800" b="1" i="1" dirty="0">
                  <a:latin typeface="Times New Roman" panose="02020603050405020304" pitchFamily="18" charset="0"/>
                </a:rPr>
                <a:t>y</a:t>
              </a:r>
              <a:r>
                <a:rPr kumimoji="1" lang="en-US" altLang="zh-CN" sz="2800" b="1" dirty="0">
                  <a:latin typeface="Times New Roman" panose="02020603050405020304" pitchFamily="18" charset="0"/>
                </a:rPr>
                <a:t>=</a:t>
              </a:r>
              <a:r>
                <a:rPr kumimoji="1" lang="en-US" altLang="zh-CN" sz="2800" b="1" i="1" dirty="0">
                  <a:latin typeface="Times New Roman" panose="02020603050405020304" pitchFamily="18" charset="0"/>
                </a:rPr>
                <a:t>f</a:t>
              </a:r>
              <a:r>
                <a:rPr kumimoji="1" lang="en-US" altLang="zh-CN" sz="2800" b="1" dirty="0">
                  <a:latin typeface="Times New Roman" panose="02020603050405020304" pitchFamily="18" charset="0"/>
                </a:rPr>
                <a:t>(</a:t>
              </a:r>
              <a:r>
                <a:rPr kumimoji="1" lang="en-US" altLang="zh-CN" sz="2800" b="1" i="1" dirty="0">
                  <a:latin typeface="Times New Roman" panose="02020603050405020304" pitchFamily="18" charset="0"/>
                </a:rPr>
                <a:t>x</a:t>
              </a:r>
              <a:r>
                <a:rPr kumimoji="1" lang="en-US" altLang="zh-CN" sz="2800" b="1" dirty="0">
                  <a:latin typeface="Times New Roman" panose="02020603050405020304" pitchFamily="18" charset="0"/>
                </a:rPr>
                <a:t>)</a:t>
              </a:r>
              <a:r>
                <a:rPr kumimoji="1" lang="zh-CN" altLang="en-US" sz="2800" b="1" dirty="0">
                  <a:latin typeface="Times New Roman" panose="02020603050405020304" pitchFamily="18" charset="0"/>
                </a:rPr>
                <a:t>的定义域</a:t>
              </a:r>
              <a:r>
                <a:rPr kumimoji="1" lang="zh-CN" altLang="en-US" sz="2800" b="1" dirty="0" smtClean="0">
                  <a:latin typeface="Times New Roman" panose="02020603050405020304" pitchFamily="18" charset="0"/>
                </a:rPr>
                <a:t>为</a:t>
              </a:r>
              <a:r>
                <a:rPr kumimoji="1" lang="en-US" altLang="zh-CN" sz="2800" b="1" dirty="0" smtClean="0">
                  <a:latin typeface="Times New Roman" panose="02020603050405020304" pitchFamily="18" charset="0"/>
                </a:rPr>
                <a:t>D</a:t>
              </a:r>
              <a:r>
                <a:rPr kumimoji="1" lang="en-US" altLang="zh-CN" sz="2800" b="1" i="1" dirty="0" smtClean="0">
                  <a:latin typeface="Times New Roman" panose="02020603050405020304" pitchFamily="18" charset="0"/>
                </a:rPr>
                <a:t>,</a:t>
              </a:r>
              <a:r>
                <a:rPr kumimoji="1" lang="zh-CN" altLang="en-US" sz="2800" b="1" dirty="0" smtClean="0">
                  <a:latin typeface="Times New Roman" panose="02020603050405020304" pitchFamily="18" charset="0"/>
                </a:rPr>
                <a:t>且</a:t>
              </a:r>
              <a:r>
                <a:rPr kumimoji="1" lang="en-US" altLang="zh-CN" sz="2800" b="1" dirty="0" smtClean="0">
                  <a:latin typeface="Times New Roman" panose="02020603050405020304" pitchFamily="18" charset="0"/>
                </a:rPr>
                <a:t>I</a:t>
              </a:r>
              <a:r>
                <a:rPr kumimoji="1" lang="en-US" altLang="zh-CN" sz="2800" b="1" i="1" dirty="0" smtClean="0">
                  <a:latin typeface="Times New Roman" panose="02020603050405020304" pitchFamily="18" charset="0"/>
                </a:rPr>
                <a:t>      D</a:t>
              </a:r>
              <a:endParaRPr kumimoji="1" lang="en-US" altLang="zh-CN" sz="2800" b="1" i="1" dirty="0">
                <a:latin typeface="Times New Roman" panose="02020603050405020304" pitchFamily="18" charset="0"/>
              </a:endParaRPr>
            </a:p>
          </p:txBody>
        </p:sp>
        <p:graphicFrame>
          <p:nvGraphicFramePr>
            <p:cNvPr id="44" name="Object 7"/>
            <p:cNvGraphicFramePr>
              <a:graphicFrameLocks noChangeAspect="1"/>
            </p:cNvGraphicFramePr>
            <p:nvPr/>
          </p:nvGraphicFramePr>
          <p:xfrm>
            <a:off x="5291542" y="2353440"/>
            <a:ext cx="500091" cy="400516"/>
          </p:xfrm>
          <a:graphic>
            <a:graphicData uri="http://schemas.openxmlformats.org/presentationml/2006/ole">
              <p:oleObj spid="_x0000_s25602" name="Equation" r:id="rId20" imgW="3962400" imgH="3657600" progId="Equation.DSMT4">
                <p:embed/>
              </p:oleObj>
            </a:graphicData>
          </a:graphic>
        </p:graphicFrame>
      </p:grpSp>
      <p:sp>
        <p:nvSpPr>
          <p:cNvPr id="46" name="矩形 45"/>
          <p:cNvSpPr/>
          <p:nvPr/>
        </p:nvSpPr>
        <p:spPr>
          <a:xfrm>
            <a:off x="4429092" y="5260975"/>
            <a:ext cx="4714908" cy="954107"/>
          </a:xfrm>
          <a:prstGeom prst="rect">
            <a:avLst/>
          </a:prstGeom>
          <a:noFill/>
        </p:spPr>
        <p:txBody>
          <a:bodyPr wrap="square">
            <a:spAutoFit/>
          </a:bodyPr>
          <a:lstStyle/>
          <a:p>
            <a:r>
              <a:rPr lang="en-US" altLang="zh-CN" b="1" dirty="0" smtClean="0">
                <a:latin typeface="楷体_GB2312" pitchFamily="49" charset="-122"/>
                <a:ea typeface="楷体_GB2312" pitchFamily="49" charset="-122"/>
              </a:rPr>
              <a:t>     </a:t>
            </a:r>
            <a:r>
              <a:rPr kumimoji="1" lang="zh-CN" altLang="en-US" sz="2800" b="1" dirty="0" smtClean="0">
                <a:latin typeface="Times New Roman" panose="02020603050405020304" pitchFamily="18" charset="0"/>
              </a:rPr>
              <a:t>那么就说函数</a:t>
            </a:r>
            <a:r>
              <a:rPr kumimoji="1" lang="en-US" altLang="zh-CN" sz="2800" b="1" i="1" dirty="0" smtClean="0">
                <a:latin typeface="Times New Roman" panose="02020603050405020304" pitchFamily="18" charset="0"/>
              </a:rPr>
              <a:t>f</a:t>
            </a:r>
            <a:r>
              <a:rPr kumimoji="1" lang="en-US" altLang="zh-CN" sz="2800" b="1" dirty="0" smtClean="0">
                <a:latin typeface="Times New Roman" panose="02020603050405020304" pitchFamily="18" charset="0"/>
              </a:rPr>
              <a:t>(</a:t>
            </a:r>
            <a:r>
              <a:rPr kumimoji="1" lang="en-US" altLang="zh-CN" sz="2800" b="1" i="1" dirty="0" smtClean="0">
                <a:latin typeface="Times New Roman" panose="02020603050405020304" pitchFamily="18" charset="0"/>
              </a:rPr>
              <a:t>x</a:t>
            </a:r>
            <a:r>
              <a:rPr kumimoji="1" lang="en-US" altLang="zh-CN" sz="2800" b="1" dirty="0" smtClean="0">
                <a:latin typeface="Times New Roman" panose="02020603050405020304" pitchFamily="18" charset="0"/>
              </a:rPr>
              <a:t>)</a:t>
            </a:r>
            <a:r>
              <a:rPr kumimoji="1" lang="zh-CN" altLang="en-US" sz="2800" b="1" dirty="0" smtClean="0">
                <a:latin typeface="Times New Roman" panose="02020603050405020304" pitchFamily="18" charset="0"/>
              </a:rPr>
              <a:t>在区间</a:t>
            </a:r>
            <a:r>
              <a:rPr kumimoji="1" lang="en-US" altLang="zh-CN" sz="2800" b="1" i="1" dirty="0" smtClean="0">
                <a:latin typeface="Times New Roman" panose="02020603050405020304" pitchFamily="18" charset="0"/>
              </a:rPr>
              <a:t>I</a:t>
            </a:r>
            <a:r>
              <a:rPr kumimoji="1" lang="zh-CN" altLang="en-US" sz="2800" b="1" dirty="0" smtClean="0">
                <a:latin typeface="Times New Roman" panose="02020603050405020304" pitchFamily="18" charset="0"/>
              </a:rPr>
              <a:t>上是</a:t>
            </a:r>
            <a:r>
              <a:rPr kumimoji="1" lang="zh-CN" altLang="en-US" sz="2800" b="1" dirty="0" smtClean="0">
                <a:solidFill>
                  <a:srgbClr val="FF0000"/>
                </a:solidFill>
                <a:latin typeface="Times New Roman" panose="02020603050405020304" pitchFamily="18" charset="0"/>
              </a:rPr>
              <a:t>增函数</a:t>
            </a:r>
            <a:r>
              <a:rPr kumimoji="1" lang="en-US" altLang="zh-CN" sz="2800" b="1" dirty="0" smtClean="0">
                <a:latin typeface="Times New Roman" panose="02020603050405020304" pitchFamily="18" charset="0"/>
              </a:rPr>
              <a:t>.</a:t>
            </a:r>
            <a:endParaRPr kumimoji="1" lang="zh-CN" altLang="en-US" sz="2800" b="1" dirty="0" smtClean="0">
              <a:latin typeface="Times New Roman" panose="02020603050405020304" pitchFamily="18" charset="0"/>
            </a:endParaRPr>
          </a:p>
        </p:txBody>
      </p:sp>
      <p:grpSp>
        <p:nvGrpSpPr>
          <p:cNvPr id="48" name="组合 47"/>
          <p:cNvGrpSpPr/>
          <p:nvPr/>
        </p:nvGrpSpPr>
        <p:grpSpPr>
          <a:xfrm>
            <a:off x="4357654" y="3429000"/>
            <a:ext cx="4768971" cy="1571636"/>
            <a:chOff x="4286248" y="3571876"/>
            <a:chExt cx="4768971" cy="1571636"/>
          </a:xfrm>
        </p:grpSpPr>
        <p:sp>
          <p:nvSpPr>
            <p:cNvPr id="36" name="圆角矩形 35"/>
            <p:cNvSpPr/>
            <p:nvPr/>
          </p:nvSpPr>
          <p:spPr>
            <a:xfrm>
              <a:off x="4286248" y="3571876"/>
              <a:ext cx="4429156" cy="1571636"/>
            </a:xfrm>
            <a:prstGeom prst="roundRect">
              <a:avLst/>
            </a:prstGeom>
            <a:ln w="38100">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37" name="文本框 90"/>
            <p:cNvSpPr txBox="1">
              <a:spLocks noChangeArrowheads="1"/>
            </p:cNvSpPr>
            <p:nvPr/>
          </p:nvSpPr>
          <p:spPr bwMode="auto">
            <a:xfrm>
              <a:off x="5929322" y="4487299"/>
              <a:ext cx="5966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b="1" dirty="0">
                  <a:solidFill>
                    <a:srgbClr val="FF0000"/>
                  </a:solidFill>
                  <a:latin typeface="华文新魏" panose="02010800040101010101" pitchFamily="2" charset="-122"/>
                  <a:ea typeface="华文新魏" panose="02010800040101010101" pitchFamily="2" charset="-122"/>
                </a:rPr>
                <a:t>都</a:t>
              </a:r>
            </a:p>
          </p:txBody>
        </p:sp>
        <p:graphicFrame>
          <p:nvGraphicFramePr>
            <p:cNvPr id="38" name="对象 1"/>
            <p:cNvGraphicFramePr>
              <a:graphicFrameLocks noChangeAspect="1"/>
            </p:cNvGraphicFramePr>
            <p:nvPr/>
          </p:nvGraphicFramePr>
          <p:xfrm>
            <a:off x="6372802" y="3715892"/>
            <a:ext cx="1368152" cy="720080"/>
          </p:xfrm>
          <a:graphic>
            <a:graphicData uri="http://schemas.openxmlformats.org/presentationml/2006/ole">
              <p:oleObj spid="_x0000_s25601" name="Equation" r:id="rId21" imgW="571320" imgH="228600" progId="Equation.DSMT4">
                <p:embed/>
              </p:oleObj>
            </a:graphicData>
          </a:graphic>
        </p:graphicFrame>
        <p:sp>
          <p:nvSpPr>
            <p:cNvPr id="39" name="文本框 89"/>
            <p:cNvSpPr txBox="1">
              <a:spLocks noChangeArrowheads="1"/>
            </p:cNvSpPr>
            <p:nvPr/>
          </p:nvSpPr>
          <p:spPr bwMode="auto">
            <a:xfrm>
              <a:off x="5364690" y="3714752"/>
              <a:ext cx="12620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b="1" dirty="0">
                  <a:solidFill>
                    <a:srgbClr val="FF0000"/>
                  </a:solidFill>
                  <a:latin typeface="华文新魏" panose="02010800040101010101" pitchFamily="2" charset="-122"/>
                  <a:ea typeface="华文新魏" panose="02010800040101010101" pitchFamily="2" charset="-122"/>
                </a:rPr>
                <a:t>任意</a:t>
              </a:r>
            </a:p>
          </p:txBody>
        </p:sp>
        <p:sp>
          <p:nvSpPr>
            <p:cNvPr id="40" name="Text Box 1027"/>
            <p:cNvSpPr txBox="1">
              <a:spLocks noChangeArrowheads="1"/>
            </p:cNvSpPr>
            <p:nvPr/>
          </p:nvSpPr>
          <p:spPr bwMode="auto">
            <a:xfrm>
              <a:off x="4286280" y="4548854"/>
              <a:ext cx="1928794" cy="523220"/>
            </a:xfrm>
            <a:prstGeom prst="rect">
              <a:avLst/>
            </a:prstGeom>
            <a:noFill/>
            <a:ln w="9525">
              <a:noFill/>
              <a:miter lim="800000"/>
            </a:ln>
            <a:effectLst/>
          </p:spPr>
          <p:txBody>
            <a:bodyPr wrap="square">
              <a:spAutoFit/>
            </a:bodyPr>
            <a:lstStyle/>
            <a:p>
              <a:pPr>
                <a:spcBef>
                  <a:spcPct val="50000"/>
                </a:spcBef>
              </a:pPr>
              <a:r>
                <a:rPr lang="zh-CN" altLang="en-US" sz="2800" b="1" dirty="0" smtClean="0">
                  <a:latin typeface="楷体_GB2312" pitchFamily="49" charset="-122"/>
                  <a:ea typeface="楷体_GB2312" pitchFamily="49" charset="-122"/>
                </a:rPr>
                <a:t>当</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1</a:t>
              </a:r>
              <a:r>
                <a:rPr kumimoji="1" lang="en-US" altLang="zh-CN" sz="2800" b="1" dirty="0" smtClean="0">
                  <a:latin typeface="Times New Roman" panose="02020603050405020304" pitchFamily="18" charset="0"/>
                </a:rPr>
                <a:t>&lt;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2</a:t>
              </a:r>
              <a:r>
                <a:rPr lang="zh-CN" altLang="en-US" sz="2800" b="1" dirty="0" smtClean="0">
                  <a:latin typeface="楷体_GB2312" pitchFamily="49" charset="-122"/>
                  <a:ea typeface="楷体_GB2312" pitchFamily="49" charset="-122"/>
                </a:rPr>
                <a:t>时</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   </a:t>
              </a:r>
              <a:endParaRPr lang="en-US" altLang="zh-CN" sz="2800" b="1" dirty="0" smtClean="0">
                <a:latin typeface="楷体_GB2312" pitchFamily="49" charset="-122"/>
                <a:ea typeface="楷体_GB2312" pitchFamily="49" charset="-122"/>
              </a:endParaRPr>
            </a:p>
          </p:txBody>
        </p:sp>
        <p:sp>
          <p:nvSpPr>
            <p:cNvPr id="45" name="自选图形 93"/>
            <p:cNvSpPr>
              <a:spLocks noChangeArrowheads="1"/>
            </p:cNvSpPr>
            <p:nvPr/>
          </p:nvSpPr>
          <p:spPr bwMode="auto">
            <a:xfrm>
              <a:off x="4857752" y="3714752"/>
              <a:ext cx="1998648" cy="630756"/>
            </a:xfrm>
            <a:prstGeom prst="roundRect">
              <a:avLst>
                <a:gd name="adj" fmla="val 9106"/>
              </a:avLst>
            </a:prstGeom>
            <a:noFill/>
            <a:ln>
              <a:noFill/>
            </a:ln>
            <a:extLst>
              <a:ext uri="{91240B29-F687-4F45-9708-019B960494DF}">
                <a14:hiddenLine xmlns="" xmlns:a14="http://schemas.microsoft.com/office/drawing/2010/main" w="25400">
                  <a:solidFill>
                    <a:srgbClr val="000000"/>
                  </a:solidFill>
                  <a:prstDash val="sysDot"/>
                  <a:round/>
                </a14:hiddenLine>
              </a:ext>
            </a:extLst>
          </p:spPr>
          <p:txBody>
            <a:bodyPr wrap="none"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b="1" dirty="0" smtClean="0">
                  <a:latin typeface="Times New Roman" panose="02020603050405020304" pitchFamily="18" charset="0"/>
                  <a:ea typeface="华文新魏" panose="02010800040101010101" pitchFamily="2" charset="-122"/>
                  <a:cs typeface="Times New Roman" panose="02020603050405020304" pitchFamily="18" charset="0"/>
                </a:rPr>
                <a:t>对 </a:t>
              </a:r>
              <a:endParaRPr lang="zh-CN" altLang="en-US" sz="2800" b="1" dirty="0">
                <a:latin typeface="华文新魏" panose="02010800040101010101" pitchFamily="2" charset="-122"/>
                <a:ea typeface="华文新魏" panose="02010800040101010101" pitchFamily="2" charset="-122"/>
              </a:endParaRPr>
            </a:p>
          </p:txBody>
        </p:sp>
        <p:sp>
          <p:nvSpPr>
            <p:cNvPr id="47" name="矩形 46"/>
            <p:cNvSpPr/>
            <p:nvPr/>
          </p:nvSpPr>
          <p:spPr>
            <a:xfrm>
              <a:off x="6286512" y="4548854"/>
              <a:ext cx="2768707" cy="523220"/>
            </a:xfrm>
            <a:prstGeom prst="rect">
              <a:avLst/>
            </a:prstGeom>
          </p:spPr>
          <p:txBody>
            <a:bodyPr wrap="none">
              <a:spAutoFit/>
            </a:bodyPr>
            <a:lstStyle/>
            <a:p>
              <a:r>
                <a:rPr lang="zh-CN" altLang="en-US" sz="2800" b="1" dirty="0" smtClean="0">
                  <a:latin typeface="楷体_GB2312" pitchFamily="49" charset="-122"/>
                  <a:ea typeface="楷体_GB2312" pitchFamily="49" charset="-122"/>
                </a:rPr>
                <a:t>有</a:t>
              </a:r>
              <a:r>
                <a:rPr kumimoji="1" lang="en-US" altLang="zh-CN" sz="2800" b="1" i="1" dirty="0" smtClean="0">
                  <a:latin typeface="Times New Roman" panose="02020603050405020304" pitchFamily="18" charset="0"/>
                </a:rPr>
                <a:t>f</a:t>
              </a:r>
              <a:r>
                <a:rPr kumimoji="1" lang="en-US" altLang="zh-CN" sz="2800" b="1" dirty="0" smtClean="0">
                  <a:latin typeface="Times New Roman" panose="02020603050405020304" pitchFamily="18" charset="0"/>
                </a:rPr>
                <a: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1</a:t>
              </a:r>
              <a:r>
                <a:rPr kumimoji="1" lang="en-US" altLang="zh-CN" sz="2800" b="1" dirty="0" smtClean="0">
                  <a:latin typeface="Times New Roman" panose="02020603050405020304" pitchFamily="18" charset="0"/>
                </a:rPr>
                <a:t>) </a:t>
              </a:r>
              <a:r>
                <a:rPr kumimoji="1" lang="zh-CN" altLang="en-US" sz="2800" b="1" dirty="0" smtClean="0">
                  <a:latin typeface="Times New Roman" panose="02020603050405020304" pitchFamily="18" charset="0"/>
                </a:rPr>
                <a:t>＜ </a:t>
              </a:r>
              <a:r>
                <a:rPr kumimoji="1" lang="en-US" altLang="zh-CN" sz="2800" b="1" i="1" dirty="0" smtClean="0">
                  <a:latin typeface="Times New Roman" panose="02020603050405020304" pitchFamily="18" charset="0"/>
                </a:rPr>
                <a:t>f</a:t>
              </a:r>
              <a:r>
                <a:rPr kumimoji="1" lang="en-US" altLang="zh-CN" sz="2800" b="1" dirty="0" smtClean="0">
                  <a:latin typeface="Times New Roman" panose="02020603050405020304" pitchFamily="18" charset="0"/>
                </a:rPr>
                <a:t>(</a:t>
              </a:r>
              <a:r>
                <a:rPr kumimoji="1" lang="en-US" altLang="zh-CN" sz="2800" b="1" i="1" dirty="0" smtClean="0">
                  <a:latin typeface="Times New Roman" panose="02020603050405020304" pitchFamily="18" charset="0"/>
                </a:rPr>
                <a:t>x</a:t>
              </a:r>
              <a:r>
                <a:rPr kumimoji="1" lang="en-US" altLang="zh-CN" sz="2800" b="1" baseline="-25000" dirty="0" smtClean="0">
                  <a:latin typeface="Times New Roman" panose="02020603050405020304" pitchFamily="18" charset="0"/>
                </a:rPr>
                <a:t>2</a:t>
              </a:r>
              <a:r>
                <a:rPr kumimoji="1" lang="en-US" altLang="zh-CN" sz="2800" b="1" dirty="0" smtClean="0">
                  <a:latin typeface="Times New Roman" panose="02020603050405020304" pitchFamily="18" charset="0"/>
                </a:rPr>
                <a:t>)</a:t>
              </a:r>
              <a:r>
                <a:rPr lang="en-US" altLang="zh-CN" sz="2800" b="1" dirty="0" smtClean="0">
                  <a:latin typeface="楷体_GB2312" pitchFamily="49" charset="-122"/>
                  <a:ea typeface="楷体_GB2312" pitchFamily="49" charset="-122"/>
                </a:rPr>
                <a:t>, </a:t>
              </a:r>
              <a:endParaRPr lang="zh-CN" altLang="en-US" sz="2800" dirty="0"/>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1"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0"/>
          <p:cNvGrpSpPr/>
          <p:nvPr/>
        </p:nvGrpSpPr>
        <p:grpSpPr>
          <a:xfrm>
            <a:off x="142844" y="1107404"/>
            <a:ext cx="6143668" cy="2462213"/>
            <a:chOff x="142844" y="1107404"/>
            <a:chExt cx="6143668" cy="2462213"/>
          </a:xfrm>
        </p:grpSpPr>
        <p:sp>
          <p:nvSpPr>
            <p:cNvPr id="95235" name="Text Box 1027"/>
            <p:cNvSpPr txBox="1">
              <a:spLocks noChangeArrowheads="1"/>
            </p:cNvSpPr>
            <p:nvPr/>
          </p:nvSpPr>
          <p:spPr bwMode="auto">
            <a:xfrm>
              <a:off x="142844" y="1107404"/>
              <a:ext cx="6143668" cy="2462213"/>
            </a:xfrm>
            <a:prstGeom prst="rect">
              <a:avLst/>
            </a:prstGeom>
            <a:noFill/>
            <a:ln w="28575">
              <a:solidFill>
                <a:schemeClr val="tx1"/>
              </a:solidFill>
              <a:miter lim="800000"/>
            </a:ln>
            <a:effectLst/>
          </p:spPr>
          <p:txBody>
            <a:bodyPr wrap="square">
              <a:spAutoFit/>
            </a:bodyPr>
            <a:lstStyle/>
            <a:p>
              <a:pPr>
                <a:spcBef>
                  <a:spcPct val="50000"/>
                </a:spcBef>
              </a:pPr>
              <a:r>
                <a:rPr kumimoji="1" lang="zh-CN" altLang="en-US" sz="2800" b="1" dirty="0" smtClean="0">
                  <a:latin typeface="Times New Roman" panose="02020603050405020304" pitchFamily="18" charset="0"/>
                </a:rPr>
                <a:t>设函数</a:t>
              </a:r>
              <a:r>
                <a:rPr kumimoji="1" lang="en-US" altLang="zh-CN" sz="2800" b="1" i="1" dirty="0" smtClean="0">
                  <a:latin typeface="Times New Roman" panose="02020603050405020304" pitchFamily="18" charset="0"/>
                </a:rPr>
                <a:t>y</a:t>
              </a:r>
              <a:r>
                <a:rPr kumimoji="1" lang="en-US" altLang="zh-CN" sz="2800" b="1" dirty="0" smtClean="0">
                  <a:latin typeface="Times New Roman" panose="02020603050405020304" pitchFamily="18" charset="0"/>
                </a:rPr>
                <a:t>=</a:t>
              </a:r>
              <a:r>
                <a:rPr kumimoji="1" lang="en-US" altLang="zh-CN" sz="2800" b="1" i="1" dirty="0" smtClean="0">
                  <a:latin typeface="Times New Roman" panose="02020603050405020304" pitchFamily="18" charset="0"/>
                </a:rPr>
                <a:t>f</a:t>
              </a:r>
              <a:r>
                <a:rPr kumimoji="1" lang="en-US" altLang="zh-CN" sz="2800" b="1" dirty="0" smtClean="0">
                  <a:latin typeface="Times New Roman" panose="02020603050405020304" pitchFamily="18" charset="0"/>
                </a:rPr>
                <a:t>(</a:t>
              </a:r>
              <a:r>
                <a:rPr kumimoji="1" lang="en-US" altLang="zh-CN" sz="2800" b="1" i="1" dirty="0" smtClean="0">
                  <a:latin typeface="Times New Roman" panose="02020603050405020304" pitchFamily="18" charset="0"/>
                </a:rPr>
                <a:t>x</a:t>
              </a:r>
              <a:r>
                <a:rPr kumimoji="1" lang="en-US" altLang="zh-CN" sz="2800" b="1" dirty="0" smtClean="0">
                  <a:latin typeface="Times New Roman" panose="02020603050405020304" pitchFamily="18" charset="0"/>
                </a:rPr>
                <a:t>)</a:t>
              </a:r>
              <a:r>
                <a:rPr kumimoji="1" lang="zh-CN" altLang="en-US" sz="2800" b="1" dirty="0" smtClean="0">
                  <a:latin typeface="Times New Roman" panose="02020603050405020304" pitchFamily="18" charset="0"/>
                </a:rPr>
                <a:t>的定义域为</a:t>
              </a:r>
              <a:r>
                <a:rPr kumimoji="1" lang="en-US" altLang="zh-CN" sz="2800" b="1" i="1" dirty="0" smtClean="0">
                  <a:latin typeface="Times New Roman" panose="02020603050405020304" pitchFamily="18" charset="0"/>
                </a:rPr>
                <a:t>D,</a:t>
              </a:r>
              <a:r>
                <a:rPr kumimoji="1" lang="zh-CN" altLang="en-US" sz="2800" b="1" dirty="0" smtClean="0">
                  <a:latin typeface="Times New Roman" panose="02020603050405020304" pitchFamily="18" charset="0"/>
                </a:rPr>
                <a:t>且</a:t>
              </a:r>
              <a:r>
                <a:rPr kumimoji="1" lang="en-US" altLang="zh-CN" sz="2800" b="1" dirty="0" smtClean="0">
                  <a:latin typeface="Times New Roman" panose="02020603050405020304" pitchFamily="18" charset="0"/>
                </a:rPr>
                <a:t>I</a:t>
              </a:r>
              <a:r>
                <a:rPr kumimoji="1" lang="en-US" altLang="zh-CN" sz="2800" b="1" i="1" dirty="0" smtClean="0">
                  <a:latin typeface="Times New Roman" panose="02020603050405020304" pitchFamily="18" charset="0"/>
                </a:rPr>
                <a:t>     D.     </a:t>
              </a:r>
            </a:p>
            <a:p>
              <a:pPr>
                <a:spcBef>
                  <a:spcPct val="50000"/>
                </a:spcBef>
              </a:pPr>
              <a:r>
                <a:rPr kumimoji="1" lang="en-US" altLang="zh-CN" sz="2800" b="1" i="1" dirty="0" smtClean="0">
                  <a:latin typeface="Times New Roman" panose="02020603050405020304" pitchFamily="18" charset="0"/>
                  <a:ea typeface="楷体_GB2312" pitchFamily="49" charset="-122"/>
                </a:rPr>
                <a:t>        </a:t>
              </a:r>
              <a:r>
                <a:rPr lang="zh-CN" altLang="en-US" sz="2800" b="1" dirty="0" smtClean="0">
                  <a:latin typeface="楷体_GB2312" pitchFamily="49" charset="-122"/>
                  <a:ea typeface="楷体_GB2312" pitchFamily="49" charset="-122"/>
                </a:rPr>
                <a:t>如</a:t>
              </a:r>
              <a:r>
                <a:rPr lang="zh-CN" altLang="en-US" sz="2800" b="1" dirty="0">
                  <a:latin typeface="楷体_GB2312" pitchFamily="49" charset="-122"/>
                  <a:ea typeface="楷体_GB2312" pitchFamily="49" charset="-122"/>
                </a:rPr>
                <a:t>果</a:t>
              </a:r>
              <a:r>
                <a:rPr lang="zh-CN" altLang="en-US" sz="2800" b="1" dirty="0" smtClean="0">
                  <a:latin typeface="楷体_GB2312" pitchFamily="49" charset="-122"/>
                  <a:ea typeface="楷体_GB2312" pitchFamily="49" charset="-122"/>
                </a:rPr>
                <a:t>对</a:t>
              </a:r>
              <a:r>
                <a:rPr lang="zh-CN" altLang="en-US" sz="2800" b="1" dirty="0" smtClean="0">
                  <a:solidFill>
                    <a:srgbClr val="FF0000"/>
                  </a:solidFill>
                  <a:latin typeface="楷体_GB2312" pitchFamily="49" charset="-122"/>
                  <a:ea typeface="楷体_GB2312" pitchFamily="49" charset="-122"/>
                </a:rPr>
                <a:t>任意</a:t>
              </a:r>
              <a:endParaRPr lang="en-US" altLang="zh-CN" sz="2800" b="1" dirty="0" smtClean="0">
                <a:latin typeface="楷体_GB2312" pitchFamily="49" charset="-122"/>
                <a:ea typeface="楷体_GB2312" pitchFamily="49" charset="-122"/>
              </a:endParaRPr>
            </a:p>
            <a:p>
              <a:pPr>
                <a:spcBef>
                  <a:spcPct val="50000"/>
                </a:spcBef>
              </a:pPr>
              <a:r>
                <a:rPr lang="en-US" altLang="zh-CN" sz="2800" b="1"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当</a:t>
              </a:r>
              <a:r>
                <a:rPr kumimoji="1" lang="en-US" altLang="zh-CN" sz="2800" b="1" i="1" dirty="0" smtClean="0">
                  <a:solidFill>
                    <a:srgbClr val="0000FF"/>
                  </a:solidFill>
                  <a:latin typeface="Times New Roman" panose="02020603050405020304" pitchFamily="18" charset="0"/>
                </a:rPr>
                <a:t>x</a:t>
              </a:r>
              <a:r>
                <a:rPr kumimoji="1" lang="en-US" altLang="zh-CN" sz="2800" b="1" baseline="-25000" dirty="0" smtClean="0">
                  <a:solidFill>
                    <a:srgbClr val="0000FF"/>
                  </a:solidFill>
                  <a:latin typeface="Times New Roman" panose="02020603050405020304" pitchFamily="18" charset="0"/>
                </a:rPr>
                <a:t>1</a:t>
              </a:r>
              <a:r>
                <a:rPr kumimoji="1" lang="en-US" altLang="zh-CN" sz="2800" b="1" dirty="0" smtClean="0">
                  <a:solidFill>
                    <a:srgbClr val="0000FF"/>
                  </a:solidFill>
                  <a:latin typeface="Times New Roman" panose="02020603050405020304" pitchFamily="18" charset="0"/>
                </a:rPr>
                <a:t>&lt;</a:t>
              </a:r>
              <a:r>
                <a:rPr kumimoji="1" lang="en-US" altLang="zh-CN" sz="2800" b="1" i="1" dirty="0" smtClean="0">
                  <a:solidFill>
                    <a:srgbClr val="0000FF"/>
                  </a:solidFill>
                  <a:latin typeface="Times New Roman" panose="02020603050405020304" pitchFamily="18" charset="0"/>
                </a:rPr>
                <a:t>x</a:t>
              </a:r>
              <a:r>
                <a:rPr kumimoji="1" lang="en-US" altLang="zh-CN" sz="2800" b="1" baseline="-25000" dirty="0" smtClean="0">
                  <a:solidFill>
                    <a:srgbClr val="0000FF"/>
                  </a:solidFill>
                  <a:latin typeface="Times New Roman" panose="02020603050405020304" pitchFamily="18" charset="0"/>
                </a:rPr>
                <a:t>2</a:t>
              </a:r>
              <a:r>
                <a:rPr lang="zh-CN" altLang="en-US" sz="2800" b="1" dirty="0" smtClean="0">
                  <a:latin typeface="楷体_GB2312" pitchFamily="49" charset="-122"/>
                  <a:ea typeface="楷体_GB2312" pitchFamily="49" charset="-122"/>
                </a:rPr>
                <a:t>时</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都有</a:t>
              </a:r>
              <a:r>
                <a:rPr kumimoji="1" lang="en-US" altLang="zh-CN" sz="2800" b="1" i="1" dirty="0" smtClean="0">
                  <a:solidFill>
                    <a:srgbClr val="0000FF"/>
                  </a:solidFill>
                  <a:latin typeface="Times New Roman" panose="02020603050405020304" pitchFamily="18" charset="0"/>
                </a:rPr>
                <a:t>f</a:t>
              </a:r>
              <a:r>
                <a:rPr kumimoji="1" lang="en-US" altLang="zh-CN" sz="2800" b="1" dirty="0" smtClean="0">
                  <a:solidFill>
                    <a:srgbClr val="0000FF"/>
                  </a:solidFill>
                  <a:latin typeface="Times New Roman" panose="02020603050405020304" pitchFamily="18" charset="0"/>
                </a:rPr>
                <a:t>(</a:t>
              </a:r>
              <a:r>
                <a:rPr kumimoji="1" lang="en-US" altLang="zh-CN" sz="2800" b="1" i="1" dirty="0" smtClean="0">
                  <a:solidFill>
                    <a:srgbClr val="0000FF"/>
                  </a:solidFill>
                  <a:latin typeface="Times New Roman" panose="02020603050405020304" pitchFamily="18" charset="0"/>
                </a:rPr>
                <a:t>x</a:t>
              </a:r>
              <a:r>
                <a:rPr kumimoji="1" lang="en-US" altLang="zh-CN" sz="2800" b="1" baseline="-25000" dirty="0" smtClean="0">
                  <a:solidFill>
                    <a:srgbClr val="0000FF"/>
                  </a:solidFill>
                  <a:latin typeface="Times New Roman" panose="02020603050405020304" pitchFamily="18" charset="0"/>
                </a:rPr>
                <a:t>1</a:t>
              </a:r>
              <a:r>
                <a:rPr kumimoji="1" lang="en-US" altLang="zh-CN" sz="2800" b="1" dirty="0" smtClean="0">
                  <a:solidFill>
                    <a:srgbClr val="0000FF"/>
                  </a:solidFill>
                  <a:latin typeface="Times New Roman" panose="02020603050405020304" pitchFamily="18" charset="0"/>
                </a:rPr>
                <a:t>) </a:t>
              </a:r>
              <a:r>
                <a:rPr kumimoji="1" lang="zh-CN" altLang="en-US" sz="2800" b="1" dirty="0" smtClean="0">
                  <a:solidFill>
                    <a:srgbClr val="0000FF"/>
                  </a:solidFill>
                  <a:latin typeface="Times New Roman" panose="02020603050405020304" pitchFamily="18" charset="0"/>
                </a:rPr>
                <a:t>＜ </a:t>
              </a:r>
              <a:r>
                <a:rPr kumimoji="1" lang="en-US" altLang="zh-CN" sz="2800" b="1" i="1" dirty="0" smtClean="0">
                  <a:solidFill>
                    <a:srgbClr val="0000FF"/>
                  </a:solidFill>
                  <a:latin typeface="Times New Roman" panose="02020603050405020304" pitchFamily="18" charset="0"/>
                </a:rPr>
                <a:t>f</a:t>
              </a:r>
              <a:r>
                <a:rPr kumimoji="1" lang="en-US" altLang="zh-CN" sz="2800" b="1" dirty="0" smtClean="0">
                  <a:solidFill>
                    <a:srgbClr val="0000FF"/>
                  </a:solidFill>
                  <a:latin typeface="Times New Roman" panose="02020603050405020304" pitchFamily="18" charset="0"/>
                </a:rPr>
                <a:t>(</a:t>
              </a:r>
              <a:r>
                <a:rPr kumimoji="1" lang="en-US" altLang="zh-CN" sz="2800" b="1" i="1" dirty="0" smtClean="0">
                  <a:solidFill>
                    <a:srgbClr val="0000FF"/>
                  </a:solidFill>
                  <a:latin typeface="Times New Roman" panose="02020603050405020304" pitchFamily="18" charset="0"/>
                </a:rPr>
                <a:t>x</a:t>
              </a:r>
              <a:r>
                <a:rPr kumimoji="1" lang="en-US" altLang="zh-CN" sz="2800" b="1" baseline="-25000" dirty="0" smtClean="0">
                  <a:solidFill>
                    <a:srgbClr val="0000FF"/>
                  </a:solidFill>
                  <a:latin typeface="Times New Roman" panose="02020603050405020304" pitchFamily="18" charset="0"/>
                </a:rPr>
                <a:t>2</a:t>
              </a:r>
              <a:r>
                <a:rPr kumimoji="1" lang="en-US" altLang="zh-CN" sz="2800" b="1" dirty="0" smtClean="0">
                  <a:solidFill>
                    <a:srgbClr val="0000FF"/>
                  </a:solidFill>
                  <a:latin typeface="Times New Roman" panose="02020603050405020304" pitchFamily="18" charset="0"/>
                </a:rPr>
                <a:t>)</a:t>
              </a:r>
              <a:r>
                <a:rPr lang="en-US" altLang="zh-CN" sz="2800" b="1" dirty="0" smtClean="0">
                  <a:latin typeface="楷体_GB2312" pitchFamily="49" charset="-122"/>
                  <a:ea typeface="楷体_GB2312" pitchFamily="49" charset="-122"/>
                </a:rPr>
                <a:t>,</a:t>
              </a:r>
            </a:p>
            <a:p>
              <a:pPr>
                <a:spcBef>
                  <a:spcPct val="50000"/>
                </a:spcBef>
              </a:pPr>
              <a:r>
                <a:rPr lang="zh-CN" altLang="en-US" sz="2800" b="1" dirty="0" smtClean="0">
                  <a:latin typeface="楷体_GB2312" pitchFamily="49" charset="-122"/>
                  <a:ea typeface="楷体_GB2312" pitchFamily="49" charset="-122"/>
                </a:rPr>
                <a:t>那</a:t>
              </a:r>
              <a:r>
                <a:rPr lang="zh-CN" altLang="en-US" sz="2800" b="1" dirty="0">
                  <a:latin typeface="楷体_GB2312" pitchFamily="49" charset="-122"/>
                  <a:ea typeface="楷体_GB2312" pitchFamily="49" charset="-122"/>
                </a:rPr>
                <a:t>么就说函</a:t>
              </a:r>
              <a:r>
                <a:rPr lang="zh-CN" altLang="en-US" sz="2800" b="1" dirty="0" smtClean="0">
                  <a:latin typeface="楷体_GB2312" pitchFamily="49" charset="-122"/>
                  <a:ea typeface="楷体_GB2312" pitchFamily="49" charset="-122"/>
                </a:rPr>
                <a:t>数</a:t>
              </a:r>
              <a:r>
                <a:rPr kumimoji="1" lang="en-US" altLang="zh-CN" sz="2800" b="1" i="1" dirty="0" smtClean="0">
                  <a:latin typeface="Times New Roman" panose="02020603050405020304" pitchFamily="18" charset="0"/>
                </a:rPr>
                <a:t>f</a:t>
              </a:r>
              <a:r>
                <a:rPr kumimoji="1" lang="en-US" altLang="zh-CN" sz="2800" b="1" dirty="0" smtClean="0"/>
                <a:t>(</a:t>
              </a:r>
              <a:r>
                <a:rPr kumimoji="1" lang="en-US" altLang="zh-CN" sz="2800" b="1" i="1" dirty="0" smtClean="0">
                  <a:latin typeface="Times New Roman" panose="02020603050405020304" pitchFamily="18" charset="0"/>
                </a:rPr>
                <a:t>x</a:t>
              </a:r>
              <a:r>
                <a:rPr kumimoji="1" lang="en-US" altLang="zh-CN" sz="2800" b="1" dirty="0" smtClean="0"/>
                <a:t>)</a:t>
              </a:r>
              <a:r>
                <a:rPr lang="zh-CN" altLang="en-US" sz="2800" b="1" dirty="0" smtClean="0">
                  <a:latin typeface="楷体_GB2312" pitchFamily="49" charset="-122"/>
                  <a:ea typeface="楷体_GB2312" pitchFamily="49" charset="-122"/>
                </a:rPr>
                <a:t>在区间</a:t>
              </a:r>
              <a:r>
                <a:rPr kumimoji="1" lang="en-US" altLang="zh-CN" sz="2800" b="1" i="1" dirty="0" smtClean="0">
                  <a:latin typeface="Times New Roman" panose="02020603050405020304" pitchFamily="18" charset="0"/>
                </a:rPr>
                <a:t>I</a:t>
              </a:r>
              <a:r>
                <a:rPr lang="zh-CN" altLang="en-US" sz="2800" b="1" dirty="0" smtClean="0">
                  <a:latin typeface="楷体_GB2312" pitchFamily="49" charset="-122"/>
                  <a:ea typeface="楷体_GB2312" pitchFamily="49" charset="-122"/>
                </a:rPr>
                <a:t>上</a:t>
              </a:r>
              <a:r>
                <a:rPr lang="zh-CN" altLang="en-US" sz="2800" b="1" dirty="0">
                  <a:latin typeface="楷体_GB2312" pitchFamily="49" charset="-122"/>
                  <a:ea typeface="楷体_GB2312" pitchFamily="49" charset="-122"/>
                </a:rPr>
                <a:t>是</a:t>
              </a:r>
              <a:r>
                <a:rPr lang="zh-CN" altLang="en-US" sz="2800" b="1" dirty="0">
                  <a:solidFill>
                    <a:srgbClr val="0033CC"/>
                  </a:solidFill>
                  <a:effectLst>
                    <a:outerShdw blurRad="38100" dist="38100" dir="2700000" algn="tl">
                      <a:srgbClr val="C0C0C0"/>
                    </a:outerShdw>
                  </a:effectLst>
                  <a:latin typeface="楷体_GB2312" pitchFamily="49" charset="-122"/>
                  <a:ea typeface="楷体_GB2312" pitchFamily="49" charset="-122"/>
                </a:rPr>
                <a:t>增函</a:t>
              </a:r>
              <a:r>
                <a:rPr lang="zh-CN" altLang="en-US" sz="2800" b="1" dirty="0" smtClean="0">
                  <a:solidFill>
                    <a:srgbClr val="0033CC"/>
                  </a:solidFill>
                  <a:effectLst>
                    <a:outerShdw blurRad="38100" dist="38100" dir="2700000" algn="tl">
                      <a:srgbClr val="C0C0C0"/>
                    </a:outerShdw>
                  </a:effectLst>
                  <a:latin typeface="楷体_GB2312" pitchFamily="49" charset="-122"/>
                  <a:ea typeface="楷体_GB2312" pitchFamily="49" charset="-122"/>
                </a:rPr>
                <a:t>数</a:t>
              </a:r>
              <a:r>
                <a:rPr lang="en-US" altLang="zh-CN" sz="2800" b="1" dirty="0" smtClean="0">
                  <a:effectLst>
                    <a:outerShdw blurRad="38100" dist="38100" dir="2700000" algn="tl">
                      <a:srgbClr val="C0C0C0"/>
                    </a:outerShdw>
                  </a:effectLst>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p:txBody>
        </p:sp>
        <p:graphicFrame>
          <p:nvGraphicFramePr>
            <p:cNvPr id="98" name="Object 50"/>
            <p:cNvGraphicFramePr>
              <a:graphicFrameLocks noChangeAspect="1"/>
            </p:cNvGraphicFramePr>
            <p:nvPr/>
          </p:nvGraphicFramePr>
          <p:xfrm>
            <a:off x="4932040" y="1196752"/>
            <a:ext cx="445778" cy="357190"/>
          </p:xfrm>
          <a:graphic>
            <a:graphicData uri="http://schemas.openxmlformats.org/presentationml/2006/ole">
              <p:oleObj spid="_x0000_s27665" name="Equation" r:id="rId4" imgW="3962400" imgH="3657600" progId="Equation.DSMT4">
                <p:embed/>
              </p:oleObj>
            </a:graphicData>
          </a:graphic>
        </p:graphicFrame>
      </p:grpSp>
      <p:sp>
        <p:nvSpPr>
          <p:cNvPr id="83" name="TextBox 82"/>
          <p:cNvSpPr txBox="1"/>
          <p:nvPr/>
        </p:nvSpPr>
        <p:spPr>
          <a:xfrm>
            <a:off x="4000496" y="2420888"/>
            <a:ext cx="500066" cy="523220"/>
          </a:xfrm>
          <a:prstGeom prst="rect">
            <a:avLst/>
          </a:prstGeom>
          <a:solidFill>
            <a:schemeClr val="lt1"/>
          </a:solidFill>
        </p:spPr>
        <p:txBody>
          <a:bodyPr wrap="square" rtlCol="0">
            <a:spAutoFit/>
          </a:bodyPr>
          <a:lstStyle/>
          <a:p>
            <a:r>
              <a:rPr lang="zh-CN" altLang="en-US" sz="2800" b="1" dirty="0" smtClean="0">
                <a:solidFill>
                  <a:srgbClr val="FF0000"/>
                </a:solidFill>
                <a:effectLst>
                  <a:outerShdw blurRad="38100" dist="38100" dir="2700000" algn="tl">
                    <a:srgbClr val="000000">
                      <a:alpha val="43137"/>
                    </a:srgbClr>
                  </a:outerShdw>
                </a:effectLst>
              </a:rPr>
              <a:t>＞</a:t>
            </a:r>
            <a:endParaRPr lang="zh-CN" altLang="en-US" sz="2800" b="1" dirty="0">
              <a:solidFill>
                <a:srgbClr val="FF0000"/>
              </a:solidFill>
              <a:effectLst>
                <a:outerShdw blurRad="38100" dist="38100" dir="2700000" algn="tl">
                  <a:srgbClr val="000000">
                    <a:alpha val="43137"/>
                  </a:srgbClr>
                </a:outerShdw>
              </a:effectLst>
            </a:endParaRPr>
          </a:p>
        </p:txBody>
      </p:sp>
      <p:sp>
        <p:nvSpPr>
          <p:cNvPr id="94" name="Text Box 68"/>
          <p:cNvSpPr txBox="1">
            <a:spLocks noChangeArrowheads="1"/>
          </p:cNvSpPr>
          <p:nvPr/>
        </p:nvSpPr>
        <p:spPr bwMode="auto">
          <a:xfrm>
            <a:off x="357158" y="5443381"/>
            <a:ext cx="8286808" cy="1200329"/>
          </a:xfrm>
          <a:prstGeom prst="rect">
            <a:avLst/>
          </a:prstGeom>
          <a:noFill/>
          <a:ln w="28575" algn="ctr">
            <a:solidFill>
              <a:schemeClr val="tx1"/>
            </a:solidFill>
            <a:miter lim="800000"/>
          </a:ln>
          <a:effectLst/>
        </p:spPr>
        <p:txBody>
          <a:bodyPr wrap="square">
            <a:spAutoFit/>
          </a:bodyPr>
          <a:lstStyle/>
          <a:p>
            <a:pPr>
              <a:spcBef>
                <a:spcPct val="50000"/>
              </a:spcBef>
            </a:pP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400" b="1" dirty="0" smtClean="0">
                <a:latin typeface="Times New Roman" panose="02020603050405020304" pitchFamily="18" charset="0"/>
              </a:rPr>
              <a:t>如</a:t>
            </a:r>
            <a:r>
              <a:rPr kumimoji="1" lang="zh-CN" altLang="en-US" sz="2400" b="1" dirty="0">
                <a:latin typeface="Times New Roman" panose="02020603050405020304" pitchFamily="18" charset="0"/>
              </a:rPr>
              <a:t>果函数 </a:t>
            </a:r>
            <a:r>
              <a:rPr lang="en-US" altLang="zh-CN" sz="2400" b="1" i="1" dirty="0">
                <a:latin typeface="Times New Roman" panose="02020603050405020304" pitchFamily="18" charset="0"/>
                <a:ea typeface="黑体" panose="02010609060101010101" pitchFamily="49" charset="-122"/>
                <a:cs typeface="Times New Roman" panose="02020603050405020304" pitchFamily="18" charset="0"/>
              </a:rPr>
              <a:t>y </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i="1"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400" b="1" dirty="0" smtClean="0">
                <a:latin typeface="Times New Roman" panose="02020603050405020304" pitchFamily="18" charset="0"/>
              </a:rPr>
              <a:t>在区间</a:t>
            </a:r>
            <a:r>
              <a:rPr kumimoji="1" lang="en-US" altLang="zh-CN" sz="2400" b="1" dirty="0" smtClean="0">
                <a:latin typeface="Times New Roman" panose="02020603050405020304" pitchFamily="18" charset="0"/>
              </a:rPr>
              <a:t>I</a:t>
            </a:r>
            <a:r>
              <a:rPr kumimoji="1" lang="zh-CN" altLang="en-US" sz="2400" b="1" dirty="0" smtClean="0">
                <a:latin typeface="Times New Roman" panose="02020603050405020304" pitchFamily="18" charset="0"/>
              </a:rPr>
              <a:t>上是增函数或减函数，那么就说</a:t>
            </a:r>
            <a:r>
              <a:rPr kumimoji="1" lang="zh-CN" altLang="en-US" sz="2400" b="1" dirty="0">
                <a:latin typeface="Times New Roman" panose="02020603050405020304" pitchFamily="18" charset="0"/>
              </a:rPr>
              <a:t>函数 </a:t>
            </a:r>
            <a:r>
              <a:rPr lang="en-US" altLang="zh-CN" sz="2400" b="1" i="1" dirty="0">
                <a:latin typeface="Times New Roman" panose="02020603050405020304" pitchFamily="18" charset="0"/>
                <a:ea typeface="黑体" panose="02010609060101010101" pitchFamily="49" charset="-122"/>
                <a:cs typeface="Times New Roman" panose="02020603050405020304" pitchFamily="18" charset="0"/>
              </a:rPr>
              <a:t>y </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i="1"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400" b="1" dirty="0" smtClean="0">
                <a:latin typeface="Times New Roman" panose="02020603050405020304" pitchFamily="18" charset="0"/>
              </a:rPr>
              <a:t>在这一区间上</a:t>
            </a:r>
            <a:r>
              <a:rPr kumimoji="1" lang="zh-CN" altLang="en-US" sz="2400" b="1" dirty="0">
                <a:latin typeface="Times New Roman" panose="02020603050405020304" pitchFamily="18" charset="0"/>
              </a:rPr>
              <a:t>具</a:t>
            </a:r>
            <a:r>
              <a:rPr kumimoji="1" lang="zh-CN" altLang="en-US" sz="2400" b="1" dirty="0" smtClean="0">
                <a:latin typeface="Times New Roman" panose="02020603050405020304" pitchFamily="18" charset="0"/>
              </a:rPr>
              <a:t>有</a:t>
            </a:r>
            <a:r>
              <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单</a:t>
            </a:r>
            <a:r>
              <a:rPr lang="zh-CN" altLang="en-US"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调</a:t>
            </a:r>
            <a:r>
              <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性</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400" b="1" dirty="0" smtClean="0">
                <a:latin typeface="Times New Roman" panose="02020603050405020304" pitchFamily="18" charset="0"/>
              </a:rPr>
              <a:t>区间</a:t>
            </a:r>
            <a:r>
              <a:rPr kumimoji="1" lang="en-US" altLang="zh-CN" sz="2400" b="1" dirty="0" smtClean="0">
                <a:latin typeface="Times New Roman" panose="02020603050405020304" pitchFamily="18" charset="0"/>
              </a:rPr>
              <a:t>I</a:t>
            </a:r>
            <a:r>
              <a:rPr kumimoji="1" lang="zh-CN" altLang="en-US" sz="2400" b="1" dirty="0" smtClean="0">
                <a:latin typeface="Times New Roman" panose="02020603050405020304" pitchFamily="18" charset="0"/>
              </a:rPr>
              <a:t>叫做</a:t>
            </a:r>
            <a:r>
              <a:rPr lang="en-US" altLang="zh-CN" sz="2400" b="1" i="1" dirty="0" smtClean="0">
                <a:latin typeface="Times New Roman" panose="02020603050405020304" pitchFamily="18" charset="0"/>
                <a:ea typeface="黑体" panose="02010609060101010101" pitchFamily="49" charset="-122"/>
                <a:cs typeface="Times New Roman" panose="02020603050405020304" pitchFamily="18" charset="0"/>
              </a:rPr>
              <a:t>y </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400" b="1" dirty="0" smtClean="0">
                <a:latin typeface="Times New Roman" panose="02020603050405020304" pitchFamily="18" charset="0"/>
              </a:rPr>
              <a:t>的</a:t>
            </a:r>
            <a:r>
              <a:rPr kumimoji="1" lang="zh-CN" altLang="en-US" sz="2400" b="1" dirty="0" smtClean="0">
                <a:solidFill>
                  <a:srgbClr val="FF0000"/>
                </a:solidFill>
                <a:latin typeface="Times New Roman" panose="02020603050405020304" pitchFamily="18" charset="0"/>
              </a:rPr>
              <a:t>单调区间</a:t>
            </a:r>
            <a:r>
              <a:rPr kumimoji="1" lang="en-US" altLang="zh-CN" sz="2400" b="1" dirty="0" smtClean="0">
                <a:latin typeface="Times New Roman" panose="02020603050405020304" pitchFamily="18" charset="0"/>
              </a:rPr>
              <a:t>.</a:t>
            </a:r>
            <a:endPar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4" name="Text Box 2"/>
          <p:cNvSpPr txBox="1">
            <a:spLocks noChangeArrowheads="1"/>
          </p:cNvSpPr>
          <p:nvPr/>
        </p:nvSpPr>
        <p:spPr bwMode="auto">
          <a:xfrm>
            <a:off x="3000364" y="119698"/>
            <a:ext cx="3500462" cy="584775"/>
          </a:xfrm>
          <a:prstGeom prst="rect">
            <a:avLst/>
          </a:prstGeom>
          <a:solidFill>
            <a:schemeClr val="bg2">
              <a:lumMod val="75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200" b="1">
                <a:solidFill>
                  <a:srgbClr val="0000FF"/>
                </a:solidFill>
                <a:latin typeface="宋体" panose="02010600030101010101" pitchFamily="2" charset="-122"/>
                <a:ea typeface="宋体" panose="02010600030101010101" pitchFamily="2" charset="-122"/>
              </a:defRPr>
            </a:lvl1pPr>
            <a:lvl2pPr marL="742950" indent="-285750" eaLnBrk="0" hangingPunct="0">
              <a:defRPr sz="2200" b="1">
                <a:solidFill>
                  <a:srgbClr val="0000FF"/>
                </a:solidFill>
                <a:latin typeface="宋体" panose="02010600030101010101" pitchFamily="2" charset="-122"/>
                <a:ea typeface="宋体" panose="02010600030101010101" pitchFamily="2" charset="-122"/>
              </a:defRPr>
            </a:lvl2pPr>
            <a:lvl3pPr marL="1143000" indent="-228600" eaLnBrk="0" hangingPunct="0">
              <a:defRPr sz="2200" b="1">
                <a:solidFill>
                  <a:srgbClr val="0000FF"/>
                </a:solidFill>
                <a:latin typeface="宋体" panose="02010600030101010101" pitchFamily="2" charset="-122"/>
                <a:ea typeface="宋体" panose="02010600030101010101" pitchFamily="2" charset="-122"/>
              </a:defRPr>
            </a:lvl3pPr>
            <a:lvl4pPr marL="1600200" indent="-228600" eaLnBrk="0" hangingPunct="0">
              <a:defRPr sz="2200" b="1">
                <a:solidFill>
                  <a:srgbClr val="0000FF"/>
                </a:solidFill>
                <a:latin typeface="宋体" panose="02010600030101010101" pitchFamily="2" charset="-122"/>
                <a:ea typeface="宋体" panose="02010600030101010101" pitchFamily="2" charset="-122"/>
              </a:defRPr>
            </a:lvl4pPr>
            <a:lvl5pPr marL="2057400" indent="-228600" eaLnBrk="0" hangingPunct="0">
              <a:defRPr sz="2200" b="1">
                <a:solidFill>
                  <a:srgbClr val="0000FF"/>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200" b="1">
                <a:solidFill>
                  <a:srgbClr val="0000FF"/>
                </a:solidFill>
                <a:latin typeface="宋体" panose="02010600030101010101" pitchFamily="2" charset="-122"/>
                <a:ea typeface="宋体" panose="02010600030101010101" pitchFamily="2" charset="-122"/>
              </a:defRPr>
            </a:lvl9pPr>
          </a:lstStyle>
          <a:p>
            <a:r>
              <a:rPr lang="zh-CN" altLang="en-US" sz="3200" dirty="0" smtClean="0">
                <a:solidFill>
                  <a:schemeClr val="tx1"/>
                </a:solidFill>
                <a:latin typeface="楷体_GB2312" pitchFamily="49" charset="-122"/>
                <a:ea typeface="楷体_GB2312" pitchFamily="49" charset="-122"/>
              </a:rPr>
              <a:t>函数单调性的定义</a:t>
            </a:r>
            <a:endParaRPr lang="en-US" altLang="zh-CN" sz="3200" dirty="0">
              <a:solidFill>
                <a:schemeClr val="tx1"/>
              </a:solidFill>
              <a:latin typeface="楷体_GB2312" pitchFamily="49" charset="-122"/>
              <a:ea typeface="楷体_GB2312" pitchFamily="49" charset="-122"/>
            </a:endParaRPr>
          </a:p>
        </p:txBody>
      </p:sp>
      <p:sp>
        <p:nvSpPr>
          <p:cNvPr id="72" name="TextBox 71"/>
          <p:cNvSpPr txBox="1"/>
          <p:nvPr/>
        </p:nvSpPr>
        <p:spPr>
          <a:xfrm>
            <a:off x="285720" y="619764"/>
            <a:ext cx="3857652" cy="523220"/>
          </a:xfrm>
          <a:prstGeom prst="rect">
            <a:avLst/>
          </a:prstGeom>
          <a:noFill/>
        </p:spPr>
        <p:txBody>
          <a:bodyPr wrap="square" rtlCol="0">
            <a:spAutoFit/>
          </a:bodyPr>
          <a:lstStyle/>
          <a:p>
            <a:r>
              <a:rPr lang="en-US" altLang="zh-CN" sz="2800" b="1" dirty="0" smtClean="0"/>
              <a:t>1.</a:t>
            </a:r>
            <a:r>
              <a:rPr lang="zh-CN" altLang="en-US" sz="2800" b="1" dirty="0" smtClean="0"/>
              <a:t>增函数定义</a:t>
            </a:r>
            <a:endParaRPr lang="zh-CN" altLang="en-US" sz="2800" b="1" dirty="0"/>
          </a:p>
        </p:txBody>
      </p:sp>
      <p:sp>
        <p:nvSpPr>
          <p:cNvPr id="73" name="TextBox 72"/>
          <p:cNvSpPr txBox="1"/>
          <p:nvPr/>
        </p:nvSpPr>
        <p:spPr>
          <a:xfrm>
            <a:off x="357158" y="4871877"/>
            <a:ext cx="4929222" cy="523220"/>
          </a:xfrm>
          <a:prstGeom prst="rect">
            <a:avLst/>
          </a:prstGeom>
          <a:noFill/>
        </p:spPr>
        <p:txBody>
          <a:bodyPr wrap="square" rtlCol="0">
            <a:spAutoFit/>
          </a:bodyPr>
          <a:lstStyle/>
          <a:p>
            <a:r>
              <a:rPr lang="en-US" altLang="zh-CN" sz="2800" b="1" dirty="0" smtClean="0"/>
              <a:t>2.</a:t>
            </a:r>
            <a:r>
              <a:rPr lang="zh-CN" altLang="en-US" sz="2800" b="1" dirty="0" smtClean="0"/>
              <a:t> 单调区间定义</a:t>
            </a:r>
            <a:endParaRPr lang="zh-CN" altLang="en-US" sz="2800" b="1" dirty="0"/>
          </a:p>
        </p:txBody>
      </p:sp>
      <p:sp>
        <p:nvSpPr>
          <p:cNvPr id="74" name="TextBox 73"/>
          <p:cNvSpPr txBox="1"/>
          <p:nvPr/>
        </p:nvSpPr>
        <p:spPr>
          <a:xfrm>
            <a:off x="4860032" y="3068960"/>
            <a:ext cx="428628" cy="523220"/>
          </a:xfrm>
          <a:prstGeom prst="rect">
            <a:avLst/>
          </a:prstGeom>
          <a:solidFill>
            <a:schemeClr val="lt1"/>
          </a:solidFill>
        </p:spPr>
        <p:txBody>
          <a:bodyPr wrap="square" rtlCol="0">
            <a:spAutoFit/>
          </a:bodyPr>
          <a:lstStyle/>
          <a:p>
            <a:r>
              <a:rPr lang="zh-CN" altLang="en-US" sz="2800" b="1" dirty="0" smtClean="0">
                <a:solidFill>
                  <a:srgbClr val="FF0000"/>
                </a:solidFill>
                <a:effectLst>
                  <a:outerShdw blurRad="38100" dist="38100" dir="2700000" algn="tl">
                    <a:srgbClr val="000000">
                      <a:alpha val="43137"/>
                    </a:srgbClr>
                  </a:outerShdw>
                </a:effectLst>
              </a:rPr>
              <a:t>减</a:t>
            </a:r>
            <a:endParaRPr lang="zh-CN" altLang="en-US" sz="2800" b="1" dirty="0">
              <a:solidFill>
                <a:srgbClr val="FF0000"/>
              </a:solidFill>
              <a:effectLst>
                <a:outerShdw blurRad="38100" dist="38100" dir="2700000" algn="tl">
                  <a:srgbClr val="000000">
                    <a:alpha val="43137"/>
                  </a:srgbClr>
                </a:outerShdw>
              </a:effectLst>
            </a:endParaRPr>
          </a:p>
        </p:txBody>
      </p:sp>
      <p:sp>
        <p:nvSpPr>
          <p:cNvPr id="80" name="TextBox 79"/>
          <p:cNvSpPr txBox="1"/>
          <p:nvPr/>
        </p:nvSpPr>
        <p:spPr>
          <a:xfrm>
            <a:off x="357158" y="4286256"/>
            <a:ext cx="6000792" cy="461665"/>
          </a:xfrm>
          <a:prstGeom prst="rect">
            <a:avLst/>
          </a:prstGeom>
          <a:solidFill>
            <a:srgbClr val="FFFF00"/>
          </a:solidFill>
        </p:spPr>
        <p:txBody>
          <a:bodyPr wrap="square" rtlCol="0">
            <a:spAutoFit/>
          </a:bodyPr>
          <a:lstStyle/>
          <a:p>
            <a:r>
              <a:rPr lang="zh-CN" altLang="en-US" sz="2400" b="1" dirty="0" smtClean="0"/>
              <a:t>能类比增函数的定义得到减函数的定义吗？</a:t>
            </a:r>
            <a:endParaRPr lang="zh-CN" altLang="en-US" sz="2400" b="1" dirty="0"/>
          </a:p>
        </p:txBody>
      </p:sp>
      <p:grpSp>
        <p:nvGrpSpPr>
          <p:cNvPr id="18" name="Group 141"/>
          <p:cNvGrpSpPr/>
          <p:nvPr/>
        </p:nvGrpSpPr>
        <p:grpSpPr bwMode="auto">
          <a:xfrm>
            <a:off x="6286512" y="756580"/>
            <a:ext cx="2143140" cy="2204095"/>
            <a:chOff x="273" y="1298"/>
            <a:chExt cx="2426" cy="2495"/>
          </a:xfrm>
        </p:grpSpPr>
        <p:graphicFrame>
          <p:nvGraphicFramePr>
            <p:cNvPr id="19" name="对象 1006679"/>
            <p:cNvGraphicFramePr>
              <a:graphicFrameLocks/>
            </p:cNvGraphicFramePr>
            <p:nvPr/>
          </p:nvGraphicFramePr>
          <p:xfrm>
            <a:off x="273" y="1298"/>
            <a:ext cx="174" cy="215"/>
          </p:xfrm>
          <a:graphic>
            <a:graphicData uri="http://schemas.openxmlformats.org/presentationml/2006/ole">
              <p:oleObj spid="_x0000_s27664" r:id="rId5" imgW="7924800" imgH="9753600" progId="Equation.DSMT4">
                <p:embed/>
              </p:oleObj>
            </a:graphicData>
          </a:graphic>
        </p:graphicFrame>
        <p:sp>
          <p:nvSpPr>
            <p:cNvPr id="20" name="直接连接符 1006665"/>
            <p:cNvSpPr>
              <a:spLocks noChangeShapeType="1"/>
            </p:cNvSpPr>
            <p:nvPr/>
          </p:nvSpPr>
          <p:spPr bwMode="auto">
            <a:xfrm>
              <a:off x="318" y="3385"/>
              <a:ext cx="2381" cy="18"/>
            </a:xfrm>
            <a:prstGeom prst="line">
              <a:avLst/>
            </a:prstGeom>
            <a:noFill/>
            <a:ln w="38100">
              <a:solidFill>
                <a:srgbClr val="000000"/>
              </a:solidFill>
              <a:round/>
              <a:tailEnd type="arrow" w="med" len="med"/>
            </a:ln>
          </p:spPr>
          <p:txBody>
            <a:bodyPr/>
            <a:lstStyle/>
            <a:p>
              <a:endParaRPr lang="zh-CN" altLang="en-US"/>
            </a:p>
          </p:txBody>
        </p:sp>
        <p:sp>
          <p:nvSpPr>
            <p:cNvPr id="21" name="直接连接符 1006666"/>
            <p:cNvSpPr>
              <a:spLocks noChangeShapeType="1"/>
            </p:cNvSpPr>
            <p:nvPr/>
          </p:nvSpPr>
          <p:spPr bwMode="auto">
            <a:xfrm flipV="1">
              <a:off x="545" y="1434"/>
              <a:ext cx="0" cy="2359"/>
            </a:xfrm>
            <a:prstGeom prst="line">
              <a:avLst/>
            </a:prstGeom>
            <a:noFill/>
            <a:ln w="38100">
              <a:solidFill>
                <a:srgbClr val="000000"/>
              </a:solidFill>
              <a:round/>
              <a:tailEnd type="arrow" w="med" len="med"/>
            </a:ln>
          </p:spPr>
          <p:txBody>
            <a:bodyPr/>
            <a:lstStyle/>
            <a:p>
              <a:endParaRPr lang="zh-CN" altLang="en-US"/>
            </a:p>
          </p:txBody>
        </p:sp>
        <p:graphicFrame>
          <p:nvGraphicFramePr>
            <p:cNvPr id="22" name="对象 1006677"/>
            <p:cNvGraphicFramePr>
              <a:graphicFrameLocks/>
            </p:cNvGraphicFramePr>
            <p:nvPr/>
          </p:nvGraphicFramePr>
          <p:xfrm>
            <a:off x="318" y="3430"/>
            <a:ext cx="163" cy="173"/>
          </p:xfrm>
          <a:graphic>
            <a:graphicData uri="http://schemas.openxmlformats.org/presentationml/2006/ole">
              <p:oleObj spid="_x0000_s27663" r:id="rId6" imgW="9448800" imgH="10058400" progId="Equation.DSMT4">
                <p:embed/>
              </p:oleObj>
            </a:graphicData>
          </a:graphic>
        </p:graphicFrame>
        <p:graphicFrame>
          <p:nvGraphicFramePr>
            <p:cNvPr id="23" name="对象 1006678"/>
            <p:cNvGraphicFramePr>
              <a:graphicFrameLocks/>
            </p:cNvGraphicFramePr>
            <p:nvPr/>
          </p:nvGraphicFramePr>
          <p:xfrm>
            <a:off x="2450" y="3475"/>
            <a:ext cx="181" cy="161"/>
          </p:xfrm>
          <a:graphic>
            <a:graphicData uri="http://schemas.openxmlformats.org/presentationml/2006/ole">
              <p:oleObj spid="_x0000_s27662" r:id="rId7" imgW="8229600" imgH="7315200" progId="Equation.DSMT4">
                <p:embed/>
              </p:oleObj>
            </a:graphicData>
          </a:graphic>
        </p:graphicFrame>
        <p:sp>
          <p:nvSpPr>
            <p:cNvPr id="24" name="直接连接符 1006706"/>
            <p:cNvSpPr>
              <a:spLocks noChangeShapeType="1"/>
            </p:cNvSpPr>
            <p:nvPr/>
          </p:nvSpPr>
          <p:spPr bwMode="auto">
            <a:xfrm flipV="1">
              <a:off x="2087" y="2115"/>
              <a:ext cx="0" cy="1269"/>
            </a:xfrm>
            <a:prstGeom prst="line">
              <a:avLst/>
            </a:prstGeom>
            <a:noFill/>
            <a:ln w="38100">
              <a:solidFill>
                <a:srgbClr val="CC0000"/>
              </a:solidFill>
              <a:prstDash val="sysDot"/>
              <a:round/>
            </a:ln>
          </p:spPr>
          <p:txBody>
            <a:bodyPr/>
            <a:lstStyle/>
            <a:p>
              <a:endParaRPr lang="zh-CN" altLang="en-US"/>
            </a:p>
          </p:txBody>
        </p:sp>
        <p:sp>
          <p:nvSpPr>
            <p:cNvPr id="25" name="直接连接符 1006711"/>
            <p:cNvSpPr>
              <a:spLocks noChangeShapeType="1"/>
            </p:cNvSpPr>
            <p:nvPr/>
          </p:nvSpPr>
          <p:spPr bwMode="auto">
            <a:xfrm flipV="1">
              <a:off x="1180" y="2840"/>
              <a:ext cx="0" cy="545"/>
            </a:xfrm>
            <a:prstGeom prst="line">
              <a:avLst/>
            </a:prstGeom>
            <a:noFill/>
            <a:ln w="38100">
              <a:solidFill>
                <a:srgbClr val="CC0000"/>
              </a:solidFill>
              <a:prstDash val="sysDot"/>
              <a:round/>
            </a:ln>
          </p:spPr>
          <p:txBody>
            <a:bodyPr/>
            <a:lstStyle/>
            <a:p>
              <a:endParaRPr lang="zh-CN" altLang="en-US"/>
            </a:p>
          </p:txBody>
        </p:sp>
        <p:graphicFrame>
          <p:nvGraphicFramePr>
            <p:cNvPr id="26" name="对象 23555"/>
            <p:cNvGraphicFramePr>
              <a:graphicFrameLocks/>
            </p:cNvGraphicFramePr>
            <p:nvPr/>
          </p:nvGraphicFramePr>
          <p:xfrm>
            <a:off x="1202" y="2931"/>
            <a:ext cx="494" cy="320"/>
          </p:xfrm>
          <a:graphic>
            <a:graphicData uri="http://schemas.openxmlformats.org/presentationml/2006/ole">
              <p:oleObj spid="_x0000_s27661" name="公式" r:id="rId8" imgW="9448800" imgH="4876800" progId="Equation.3">
                <p:embed/>
              </p:oleObj>
            </a:graphicData>
          </a:graphic>
        </p:graphicFrame>
        <p:graphicFrame>
          <p:nvGraphicFramePr>
            <p:cNvPr id="27" name="对象 23555"/>
            <p:cNvGraphicFramePr>
              <a:graphicFrameLocks/>
            </p:cNvGraphicFramePr>
            <p:nvPr/>
          </p:nvGraphicFramePr>
          <p:xfrm>
            <a:off x="1044" y="3339"/>
            <a:ext cx="223" cy="320"/>
          </p:xfrm>
          <a:graphic>
            <a:graphicData uri="http://schemas.openxmlformats.org/presentationml/2006/ole">
              <p:oleObj spid="_x0000_s27660" name="公式" r:id="rId9" imgW="4267200" imgH="4876800" progId="Equation.3">
                <p:embed/>
              </p:oleObj>
            </a:graphicData>
          </a:graphic>
        </p:graphicFrame>
        <p:graphicFrame>
          <p:nvGraphicFramePr>
            <p:cNvPr id="28" name="对象 23555"/>
            <p:cNvGraphicFramePr>
              <a:graphicFrameLocks/>
            </p:cNvGraphicFramePr>
            <p:nvPr/>
          </p:nvGraphicFramePr>
          <p:xfrm>
            <a:off x="1996" y="3339"/>
            <a:ext cx="223" cy="320"/>
          </p:xfrm>
          <a:graphic>
            <a:graphicData uri="http://schemas.openxmlformats.org/presentationml/2006/ole">
              <p:oleObj spid="_x0000_s27659" name="公式" r:id="rId10" imgW="4267200" imgH="4876800" progId="Equation.3">
                <p:embed/>
              </p:oleObj>
            </a:graphicData>
          </a:graphic>
        </p:graphicFrame>
        <p:graphicFrame>
          <p:nvGraphicFramePr>
            <p:cNvPr id="29" name="对象 23555"/>
            <p:cNvGraphicFramePr>
              <a:graphicFrameLocks/>
            </p:cNvGraphicFramePr>
            <p:nvPr/>
          </p:nvGraphicFramePr>
          <p:xfrm>
            <a:off x="2154" y="2614"/>
            <a:ext cx="510" cy="320"/>
          </p:xfrm>
          <a:graphic>
            <a:graphicData uri="http://schemas.openxmlformats.org/presentationml/2006/ole">
              <p:oleObj spid="_x0000_s27658" name="公式" r:id="rId11" imgW="9753600" imgH="4876800" progId="Equation.3">
                <p:embed/>
              </p:oleObj>
            </a:graphicData>
          </a:graphic>
        </p:graphicFrame>
        <p:sp>
          <p:nvSpPr>
            <p:cNvPr id="30" name="Arc 125"/>
            <p:cNvSpPr/>
            <p:nvPr/>
          </p:nvSpPr>
          <p:spPr bwMode="auto">
            <a:xfrm flipV="1">
              <a:off x="385" y="1525"/>
              <a:ext cx="1860" cy="1426"/>
            </a:xfrm>
            <a:custGeom>
              <a:avLst/>
              <a:gdLst>
                <a:gd name="T0" fmla="*/ 0 w 21600"/>
                <a:gd name="T1" fmla="*/ 0 h 21207"/>
                <a:gd name="T2" fmla="*/ 1 w 21600"/>
                <a:gd name="T3" fmla="*/ 0 h 21207"/>
                <a:gd name="T4" fmla="*/ 0 w 21600"/>
                <a:gd name="T5" fmla="*/ 0 h 21207"/>
                <a:gd name="T6" fmla="*/ 0 60000 65536"/>
                <a:gd name="T7" fmla="*/ 0 60000 65536"/>
                <a:gd name="T8" fmla="*/ 0 60000 65536"/>
                <a:gd name="T9" fmla="*/ 0 w 21600"/>
                <a:gd name="T10" fmla="*/ 0 h 21207"/>
                <a:gd name="T11" fmla="*/ 21600 w 21600"/>
                <a:gd name="T12" fmla="*/ 21207 h 21207"/>
              </a:gdLst>
              <a:ahLst/>
              <a:cxnLst>
                <a:cxn ang="T6">
                  <a:pos x="T0" y="T1"/>
                </a:cxn>
                <a:cxn ang="T7">
                  <a:pos x="T2" y="T3"/>
                </a:cxn>
                <a:cxn ang="T8">
                  <a:pos x="T4" y="T5"/>
                </a:cxn>
              </a:cxnLst>
              <a:rect l="T9" t="T10" r="T11" b="T12"/>
              <a:pathLst>
                <a:path w="21600" h="21207" fill="none" extrusionOk="0">
                  <a:moveTo>
                    <a:pt x="4101" y="-1"/>
                  </a:moveTo>
                  <a:cubicBezTo>
                    <a:pt x="14260" y="1964"/>
                    <a:pt x="21600" y="10858"/>
                    <a:pt x="21600" y="21207"/>
                  </a:cubicBezTo>
                </a:path>
                <a:path w="21600" h="21207" stroke="0" extrusionOk="0">
                  <a:moveTo>
                    <a:pt x="4101" y="-1"/>
                  </a:moveTo>
                  <a:cubicBezTo>
                    <a:pt x="14260" y="1964"/>
                    <a:pt x="21600" y="10858"/>
                    <a:pt x="21600" y="21207"/>
                  </a:cubicBezTo>
                  <a:lnTo>
                    <a:pt x="0" y="21207"/>
                  </a:lnTo>
                  <a:close/>
                </a:path>
              </a:pathLst>
            </a:custGeom>
            <a:noFill/>
            <a:ln w="38100">
              <a:solidFill>
                <a:schemeClr val="tx1"/>
              </a:solidFill>
              <a:round/>
            </a:ln>
          </p:spPr>
          <p:txBody>
            <a:bodyPr wrap="none" anchor="ctr"/>
            <a:lstStyle/>
            <a:p>
              <a:endParaRPr lang="zh-CN" altLang="en-US"/>
            </a:p>
          </p:txBody>
        </p:sp>
        <p:graphicFrame>
          <p:nvGraphicFramePr>
            <p:cNvPr id="31" name="对象 23555"/>
            <p:cNvGraphicFramePr>
              <a:graphicFrameLocks/>
            </p:cNvGraphicFramePr>
            <p:nvPr/>
          </p:nvGraphicFramePr>
          <p:xfrm>
            <a:off x="975" y="2024"/>
            <a:ext cx="717" cy="300"/>
          </p:xfrm>
          <a:graphic>
            <a:graphicData uri="http://schemas.openxmlformats.org/presentationml/2006/ole">
              <p:oleObj spid="_x0000_s27657" name="公式" r:id="rId12" imgW="13716000" imgH="4572000" progId="Equation.3">
                <p:embed/>
              </p:oleObj>
            </a:graphicData>
          </a:graphic>
        </p:graphicFrame>
      </p:grpSp>
      <p:grpSp>
        <p:nvGrpSpPr>
          <p:cNvPr id="32" name="Group 140"/>
          <p:cNvGrpSpPr/>
          <p:nvPr/>
        </p:nvGrpSpPr>
        <p:grpSpPr bwMode="auto">
          <a:xfrm>
            <a:off x="6286512" y="2928934"/>
            <a:ext cx="2208228" cy="2435787"/>
            <a:chOff x="2929" y="1117"/>
            <a:chExt cx="2426" cy="2676"/>
          </a:xfrm>
        </p:grpSpPr>
        <p:graphicFrame>
          <p:nvGraphicFramePr>
            <p:cNvPr id="33" name="对象 1006679"/>
            <p:cNvGraphicFramePr>
              <a:graphicFrameLocks/>
            </p:cNvGraphicFramePr>
            <p:nvPr/>
          </p:nvGraphicFramePr>
          <p:xfrm>
            <a:off x="2929" y="1298"/>
            <a:ext cx="174" cy="215"/>
          </p:xfrm>
          <a:graphic>
            <a:graphicData uri="http://schemas.openxmlformats.org/presentationml/2006/ole">
              <p:oleObj spid="_x0000_s27656" r:id="rId13" imgW="7924800" imgH="9753600" progId="Equation.DSMT4">
                <p:embed/>
              </p:oleObj>
            </a:graphicData>
          </a:graphic>
        </p:graphicFrame>
        <p:sp>
          <p:nvSpPr>
            <p:cNvPr id="34" name="直接连接符 1006665"/>
            <p:cNvSpPr>
              <a:spLocks noChangeShapeType="1"/>
            </p:cNvSpPr>
            <p:nvPr/>
          </p:nvSpPr>
          <p:spPr bwMode="auto">
            <a:xfrm>
              <a:off x="2974" y="3385"/>
              <a:ext cx="2381" cy="18"/>
            </a:xfrm>
            <a:prstGeom prst="line">
              <a:avLst/>
            </a:prstGeom>
            <a:noFill/>
            <a:ln w="38100">
              <a:solidFill>
                <a:srgbClr val="000000"/>
              </a:solidFill>
              <a:round/>
              <a:tailEnd type="arrow" w="med" len="med"/>
            </a:ln>
          </p:spPr>
          <p:txBody>
            <a:bodyPr/>
            <a:lstStyle/>
            <a:p>
              <a:endParaRPr lang="zh-CN" altLang="en-US"/>
            </a:p>
          </p:txBody>
        </p:sp>
        <p:sp>
          <p:nvSpPr>
            <p:cNvPr id="35" name="直接连接符 1006666"/>
            <p:cNvSpPr>
              <a:spLocks noChangeShapeType="1"/>
            </p:cNvSpPr>
            <p:nvPr/>
          </p:nvSpPr>
          <p:spPr bwMode="auto">
            <a:xfrm flipV="1">
              <a:off x="3201" y="1434"/>
              <a:ext cx="0" cy="2359"/>
            </a:xfrm>
            <a:prstGeom prst="line">
              <a:avLst/>
            </a:prstGeom>
            <a:noFill/>
            <a:ln w="38100">
              <a:solidFill>
                <a:srgbClr val="000000"/>
              </a:solidFill>
              <a:round/>
              <a:tailEnd type="arrow" w="med" len="med"/>
            </a:ln>
          </p:spPr>
          <p:txBody>
            <a:bodyPr/>
            <a:lstStyle/>
            <a:p>
              <a:endParaRPr lang="zh-CN" altLang="en-US"/>
            </a:p>
          </p:txBody>
        </p:sp>
        <p:graphicFrame>
          <p:nvGraphicFramePr>
            <p:cNvPr id="36" name="对象 1006677"/>
            <p:cNvGraphicFramePr>
              <a:graphicFrameLocks/>
            </p:cNvGraphicFramePr>
            <p:nvPr/>
          </p:nvGraphicFramePr>
          <p:xfrm>
            <a:off x="2974" y="3430"/>
            <a:ext cx="163" cy="173"/>
          </p:xfrm>
          <a:graphic>
            <a:graphicData uri="http://schemas.openxmlformats.org/presentationml/2006/ole">
              <p:oleObj spid="_x0000_s27655" r:id="rId14" imgW="9448800" imgH="10058400" progId="Equation.DSMT4">
                <p:embed/>
              </p:oleObj>
            </a:graphicData>
          </a:graphic>
        </p:graphicFrame>
        <p:graphicFrame>
          <p:nvGraphicFramePr>
            <p:cNvPr id="37" name="对象 1006678"/>
            <p:cNvGraphicFramePr>
              <a:graphicFrameLocks/>
            </p:cNvGraphicFramePr>
            <p:nvPr/>
          </p:nvGraphicFramePr>
          <p:xfrm>
            <a:off x="5106" y="3475"/>
            <a:ext cx="181" cy="161"/>
          </p:xfrm>
          <a:graphic>
            <a:graphicData uri="http://schemas.openxmlformats.org/presentationml/2006/ole">
              <p:oleObj spid="_x0000_s27654" r:id="rId15" imgW="8229600" imgH="7315200" progId="Equation.DSMT4">
                <p:embed/>
              </p:oleObj>
            </a:graphicData>
          </a:graphic>
        </p:graphicFrame>
        <p:sp>
          <p:nvSpPr>
            <p:cNvPr id="38" name="直接连接符 1006706"/>
            <p:cNvSpPr>
              <a:spLocks noChangeShapeType="1"/>
            </p:cNvSpPr>
            <p:nvPr/>
          </p:nvSpPr>
          <p:spPr bwMode="auto">
            <a:xfrm flipV="1">
              <a:off x="4743" y="2931"/>
              <a:ext cx="0" cy="453"/>
            </a:xfrm>
            <a:prstGeom prst="line">
              <a:avLst/>
            </a:prstGeom>
            <a:noFill/>
            <a:ln w="38100">
              <a:solidFill>
                <a:srgbClr val="CC0000"/>
              </a:solidFill>
              <a:prstDash val="sysDot"/>
              <a:round/>
            </a:ln>
          </p:spPr>
          <p:txBody>
            <a:bodyPr/>
            <a:lstStyle/>
            <a:p>
              <a:endParaRPr lang="zh-CN" altLang="en-US"/>
            </a:p>
          </p:txBody>
        </p:sp>
        <p:sp>
          <p:nvSpPr>
            <p:cNvPr id="39" name="直接连接符 1006711"/>
            <p:cNvSpPr>
              <a:spLocks noChangeShapeType="1"/>
            </p:cNvSpPr>
            <p:nvPr/>
          </p:nvSpPr>
          <p:spPr bwMode="auto">
            <a:xfrm flipV="1">
              <a:off x="3836" y="1842"/>
              <a:ext cx="0" cy="1543"/>
            </a:xfrm>
            <a:prstGeom prst="line">
              <a:avLst/>
            </a:prstGeom>
            <a:noFill/>
            <a:ln w="38100">
              <a:solidFill>
                <a:srgbClr val="CC0000"/>
              </a:solidFill>
              <a:prstDash val="sysDot"/>
              <a:round/>
            </a:ln>
          </p:spPr>
          <p:txBody>
            <a:bodyPr/>
            <a:lstStyle/>
            <a:p>
              <a:endParaRPr lang="zh-CN" altLang="en-US"/>
            </a:p>
          </p:txBody>
        </p:sp>
        <p:graphicFrame>
          <p:nvGraphicFramePr>
            <p:cNvPr id="40" name="对象 23555"/>
            <p:cNvGraphicFramePr>
              <a:graphicFrameLocks/>
            </p:cNvGraphicFramePr>
            <p:nvPr/>
          </p:nvGraphicFramePr>
          <p:xfrm>
            <a:off x="3878" y="2614"/>
            <a:ext cx="494" cy="320"/>
          </p:xfrm>
          <a:graphic>
            <a:graphicData uri="http://schemas.openxmlformats.org/presentationml/2006/ole">
              <p:oleObj spid="_x0000_s27653" name="公式" r:id="rId16" imgW="9448800" imgH="4876800" progId="Equation.3">
                <p:embed/>
              </p:oleObj>
            </a:graphicData>
          </a:graphic>
        </p:graphicFrame>
        <p:graphicFrame>
          <p:nvGraphicFramePr>
            <p:cNvPr id="41" name="对象 23555"/>
            <p:cNvGraphicFramePr>
              <a:graphicFrameLocks/>
            </p:cNvGraphicFramePr>
            <p:nvPr/>
          </p:nvGraphicFramePr>
          <p:xfrm>
            <a:off x="3700" y="3339"/>
            <a:ext cx="223" cy="320"/>
          </p:xfrm>
          <a:graphic>
            <a:graphicData uri="http://schemas.openxmlformats.org/presentationml/2006/ole">
              <p:oleObj spid="_x0000_s27652" name="公式" r:id="rId17" imgW="4267200" imgH="4876800" progId="Equation.3">
                <p:embed/>
              </p:oleObj>
            </a:graphicData>
          </a:graphic>
        </p:graphicFrame>
        <p:graphicFrame>
          <p:nvGraphicFramePr>
            <p:cNvPr id="42" name="对象 23555"/>
            <p:cNvGraphicFramePr>
              <a:graphicFrameLocks/>
            </p:cNvGraphicFramePr>
            <p:nvPr/>
          </p:nvGraphicFramePr>
          <p:xfrm>
            <a:off x="4652" y="3339"/>
            <a:ext cx="223" cy="320"/>
          </p:xfrm>
          <a:graphic>
            <a:graphicData uri="http://schemas.openxmlformats.org/presentationml/2006/ole">
              <p:oleObj spid="_x0000_s27651" name="公式" r:id="rId18" imgW="4267200" imgH="4876800" progId="Equation.3">
                <p:embed/>
              </p:oleObj>
            </a:graphicData>
          </a:graphic>
        </p:graphicFrame>
        <p:graphicFrame>
          <p:nvGraphicFramePr>
            <p:cNvPr id="43" name="对象 23555"/>
            <p:cNvGraphicFramePr>
              <a:graphicFrameLocks/>
            </p:cNvGraphicFramePr>
            <p:nvPr/>
          </p:nvGraphicFramePr>
          <p:xfrm>
            <a:off x="4785" y="2976"/>
            <a:ext cx="510" cy="320"/>
          </p:xfrm>
          <a:graphic>
            <a:graphicData uri="http://schemas.openxmlformats.org/presentationml/2006/ole">
              <p:oleObj spid="_x0000_s27650" name="公式" r:id="rId19" imgW="9753600" imgH="4876800" progId="Equation.3">
                <p:embed/>
              </p:oleObj>
            </a:graphicData>
          </a:graphic>
        </p:graphicFrame>
        <p:sp>
          <p:nvSpPr>
            <p:cNvPr id="44" name="Arc 138"/>
            <p:cNvSpPr/>
            <p:nvPr/>
          </p:nvSpPr>
          <p:spPr bwMode="auto">
            <a:xfrm rot="5400000" flipV="1">
              <a:off x="3525" y="1334"/>
              <a:ext cx="1860" cy="1426"/>
            </a:xfrm>
            <a:custGeom>
              <a:avLst/>
              <a:gdLst>
                <a:gd name="T0" fmla="*/ 0 w 21600"/>
                <a:gd name="T1" fmla="*/ 0 h 21207"/>
                <a:gd name="T2" fmla="*/ 1 w 21600"/>
                <a:gd name="T3" fmla="*/ 0 h 21207"/>
                <a:gd name="T4" fmla="*/ 0 w 21600"/>
                <a:gd name="T5" fmla="*/ 0 h 21207"/>
                <a:gd name="T6" fmla="*/ 0 60000 65536"/>
                <a:gd name="T7" fmla="*/ 0 60000 65536"/>
                <a:gd name="T8" fmla="*/ 0 60000 65536"/>
                <a:gd name="T9" fmla="*/ 0 w 21600"/>
                <a:gd name="T10" fmla="*/ 0 h 21207"/>
                <a:gd name="T11" fmla="*/ 21600 w 21600"/>
                <a:gd name="T12" fmla="*/ 21207 h 21207"/>
              </a:gdLst>
              <a:ahLst/>
              <a:cxnLst>
                <a:cxn ang="T6">
                  <a:pos x="T0" y="T1"/>
                </a:cxn>
                <a:cxn ang="T7">
                  <a:pos x="T2" y="T3"/>
                </a:cxn>
                <a:cxn ang="T8">
                  <a:pos x="T4" y="T5"/>
                </a:cxn>
              </a:cxnLst>
              <a:rect l="T9" t="T10" r="T11" b="T12"/>
              <a:pathLst>
                <a:path w="21600" h="21207" fill="none" extrusionOk="0">
                  <a:moveTo>
                    <a:pt x="4101" y="-1"/>
                  </a:moveTo>
                  <a:cubicBezTo>
                    <a:pt x="14260" y="1964"/>
                    <a:pt x="21600" y="10858"/>
                    <a:pt x="21600" y="21207"/>
                  </a:cubicBezTo>
                </a:path>
                <a:path w="21600" h="21207" stroke="0" extrusionOk="0">
                  <a:moveTo>
                    <a:pt x="4101" y="-1"/>
                  </a:moveTo>
                  <a:cubicBezTo>
                    <a:pt x="14260" y="1964"/>
                    <a:pt x="21600" y="10858"/>
                    <a:pt x="21600" y="21207"/>
                  </a:cubicBezTo>
                  <a:lnTo>
                    <a:pt x="0" y="21207"/>
                  </a:lnTo>
                  <a:close/>
                </a:path>
              </a:pathLst>
            </a:custGeom>
            <a:noFill/>
            <a:ln w="38100">
              <a:solidFill>
                <a:schemeClr val="tx1"/>
              </a:solidFill>
              <a:round/>
            </a:ln>
          </p:spPr>
          <p:txBody>
            <a:bodyPr wrap="none" anchor="ctr"/>
            <a:lstStyle/>
            <a:p>
              <a:endParaRPr lang="zh-CN" altLang="en-US"/>
            </a:p>
          </p:txBody>
        </p:sp>
        <p:graphicFrame>
          <p:nvGraphicFramePr>
            <p:cNvPr id="45" name="对象 23555"/>
            <p:cNvGraphicFramePr>
              <a:graphicFrameLocks/>
            </p:cNvGraphicFramePr>
            <p:nvPr/>
          </p:nvGraphicFramePr>
          <p:xfrm>
            <a:off x="4422" y="1979"/>
            <a:ext cx="717" cy="300"/>
          </p:xfrm>
          <a:graphic>
            <a:graphicData uri="http://schemas.openxmlformats.org/presentationml/2006/ole">
              <p:oleObj spid="_x0000_s27649" name="公式" r:id="rId20" imgW="13716000" imgH="4572000" progId="Equation.3">
                <p:embed/>
              </p:oleObj>
            </a:graphicData>
          </a:graphic>
        </p:graphicFrame>
      </p:grpSp>
      <p:sp>
        <p:nvSpPr>
          <p:cNvPr id="46" name="TextBox 45"/>
          <p:cNvSpPr txBox="1"/>
          <p:nvPr/>
        </p:nvSpPr>
        <p:spPr>
          <a:xfrm>
            <a:off x="571472" y="619764"/>
            <a:ext cx="428628" cy="523220"/>
          </a:xfrm>
          <a:prstGeom prst="rect">
            <a:avLst/>
          </a:prstGeom>
          <a:solidFill>
            <a:schemeClr val="lt1"/>
          </a:solidFill>
        </p:spPr>
        <p:txBody>
          <a:bodyPr wrap="square" rtlCol="0">
            <a:spAutoFit/>
          </a:bodyPr>
          <a:lstStyle/>
          <a:p>
            <a:r>
              <a:rPr lang="zh-CN" altLang="en-US" sz="2800" b="1" dirty="0" smtClean="0">
                <a:solidFill>
                  <a:srgbClr val="FF0000"/>
                </a:solidFill>
                <a:effectLst>
                  <a:outerShdw blurRad="38100" dist="38100" dir="2700000" algn="tl">
                    <a:srgbClr val="000000">
                      <a:alpha val="43137"/>
                    </a:srgbClr>
                  </a:outerShdw>
                </a:effectLst>
              </a:rPr>
              <a:t>减</a:t>
            </a:r>
            <a:endParaRPr lang="zh-CN" altLang="en-US" sz="2800" b="1" dirty="0">
              <a:solidFill>
                <a:srgbClr val="FF0000"/>
              </a:solidFill>
              <a:effectLst>
                <a:outerShdw blurRad="38100" dist="38100" dir="2700000" algn="tl">
                  <a:srgbClr val="000000">
                    <a:alpha val="43137"/>
                  </a:srgbClr>
                </a:outerShdw>
              </a:effectLst>
            </a:endParaRPr>
          </a:p>
        </p:txBody>
      </p:sp>
      <p:graphicFrame>
        <p:nvGraphicFramePr>
          <p:cNvPr id="47" name="对象 1"/>
          <p:cNvGraphicFramePr>
            <a:graphicFrameLocks noChangeAspect="1"/>
          </p:cNvGraphicFramePr>
          <p:nvPr/>
        </p:nvGraphicFramePr>
        <p:xfrm>
          <a:off x="2987824" y="1700808"/>
          <a:ext cx="1368152" cy="720080"/>
        </p:xfrm>
        <a:graphic>
          <a:graphicData uri="http://schemas.openxmlformats.org/presentationml/2006/ole">
            <p:oleObj spid="_x0000_s27666" name="Equation" r:id="rId21" imgW="57132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500"/>
                                        <p:tgtEl>
                                          <p:spTgt spid="72"/>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20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blinds(horizontal)">
                                      <p:cBhvr>
                                        <p:cTn id="25" dur="500"/>
                                        <p:tgtEl>
                                          <p:spTgt spid="80"/>
                                        </p:tgtEl>
                                      </p:cBhvr>
                                    </p:animEffect>
                                  </p:childTnLst>
                                </p:cTn>
                              </p:par>
                              <p:par>
                                <p:cTn id="26" presetID="3" presetClass="entr" presetSubtype="1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0" fill="hold"/>
                                        <p:tgtEl>
                                          <p:spTgt spid="83"/>
                                        </p:tgtEl>
                                        <p:attrNameLst>
                                          <p:attrName>ppt_w</p:attrName>
                                        </p:attrNameLst>
                                      </p:cBhvr>
                                      <p:tavLst>
                                        <p:tav tm="0" fmla="#ppt_w*sin(2.5*pi*$)">
                                          <p:val>
                                            <p:fltVal val="0"/>
                                          </p:val>
                                        </p:tav>
                                        <p:tav tm="100000">
                                          <p:val>
                                            <p:fltVal val="1"/>
                                          </p:val>
                                        </p:tav>
                                      </p:tavLst>
                                    </p:anim>
                                    <p:anim calcmode="lin" valueType="num">
                                      <p:cBhvr>
                                        <p:cTn id="34" dur="5000" fill="hold"/>
                                        <p:tgtEl>
                                          <p:spTgt spid="83"/>
                                        </p:tgtEl>
                                        <p:attrNameLst>
                                          <p:attrName>ppt_h</p:attrName>
                                        </p:attrNameLst>
                                      </p:cBhvr>
                                      <p:tavLst>
                                        <p:tav tm="0">
                                          <p:val>
                                            <p:strVal val="#ppt_h"/>
                                          </p:val>
                                        </p:tav>
                                        <p:tav tm="100000">
                                          <p:val>
                                            <p:strVal val="#ppt_h"/>
                                          </p:val>
                                        </p:tav>
                                      </p:tavLst>
                                    </p:anim>
                                  </p:childTnLst>
                                </p:cTn>
                              </p:par>
                              <p:par>
                                <p:cTn id="35" presetID="19" presetClass="entr" presetSubtype="1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0" fill="hold"/>
                                        <p:tgtEl>
                                          <p:spTgt spid="74"/>
                                        </p:tgtEl>
                                        <p:attrNameLst>
                                          <p:attrName>ppt_w</p:attrName>
                                        </p:attrNameLst>
                                      </p:cBhvr>
                                      <p:tavLst>
                                        <p:tav tm="0" fmla="#ppt_w*sin(2.5*pi*$)">
                                          <p:val>
                                            <p:fltVal val="0"/>
                                          </p:val>
                                        </p:tav>
                                        <p:tav tm="100000">
                                          <p:val>
                                            <p:fltVal val="1"/>
                                          </p:val>
                                        </p:tav>
                                      </p:tavLst>
                                    </p:anim>
                                    <p:anim calcmode="lin" valueType="num">
                                      <p:cBhvr>
                                        <p:cTn id="38" dur="5000" fill="hold"/>
                                        <p:tgtEl>
                                          <p:spTgt spid="74"/>
                                        </p:tgtEl>
                                        <p:attrNameLst>
                                          <p:attrName>ppt_h</p:attrName>
                                        </p:attrNameLst>
                                      </p:cBhvr>
                                      <p:tavLst>
                                        <p:tav tm="0">
                                          <p:val>
                                            <p:strVal val="#ppt_h"/>
                                          </p:val>
                                        </p:tav>
                                        <p:tav tm="100000">
                                          <p:val>
                                            <p:strVal val="#ppt_h"/>
                                          </p:val>
                                        </p:tav>
                                      </p:tavLst>
                                    </p:anim>
                                  </p:childTnLst>
                                </p:cTn>
                              </p:par>
                              <p:par>
                                <p:cTn id="39" presetID="19" presetClass="entr" presetSubtype="1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0" fill="hold"/>
                                        <p:tgtEl>
                                          <p:spTgt spid="46"/>
                                        </p:tgtEl>
                                        <p:attrNameLst>
                                          <p:attrName>ppt_w</p:attrName>
                                        </p:attrNameLst>
                                      </p:cBhvr>
                                      <p:tavLst>
                                        <p:tav tm="0" fmla="#ppt_w*sin(2.5*pi*$)">
                                          <p:val>
                                            <p:fltVal val="0"/>
                                          </p:val>
                                        </p:tav>
                                        <p:tav tm="100000">
                                          <p:val>
                                            <p:fltVal val="1"/>
                                          </p:val>
                                        </p:tav>
                                      </p:tavLst>
                                    </p:anim>
                                    <p:anim calcmode="lin" valueType="num">
                                      <p:cBhvr>
                                        <p:cTn id="42" dur="5000" fill="hold"/>
                                        <p:tgtEl>
                                          <p:spTgt spid="46"/>
                                        </p:tgtEl>
                                        <p:attrNameLst>
                                          <p:attrName>ppt_h</p:attrName>
                                        </p:attrNameLst>
                                      </p:cBhvr>
                                      <p:tavLst>
                                        <p:tav tm="0">
                                          <p:val>
                                            <p:strVal val="#ppt_h"/>
                                          </p:val>
                                        </p:tav>
                                        <p:tav tm="100000">
                                          <p:val>
                                            <p:strVal val="#ppt_h"/>
                                          </p:val>
                                        </p:tav>
                                      </p:tavLst>
                                    </p:anim>
                                  </p:childTnLst>
                                </p:cTn>
                              </p:par>
                              <p:par>
                                <p:cTn id="43" presetID="3" presetClass="exit" presetSubtype="10" fill="hold" nodeType="with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blinds(horizontal)">
                                      <p:cBhvr>
                                        <p:cTn id="53" dur="500"/>
                                        <p:tgtEl>
                                          <p:spTgt spid="7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wipe(left)">
                                      <p:cBhvr>
                                        <p:cTn id="5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4" grpId="0" animBg="1"/>
      <p:bldP spid="72" grpId="0"/>
      <p:bldP spid="73" grpId="0"/>
      <p:bldP spid="74" grpId="0" animBg="1"/>
      <p:bldP spid="80" grpId="0" animBg="1"/>
      <p:bldP spid="4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236</TotalTime>
  <Words>2089</Words>
  <Application>Microsoft Office PowerPoint</Application>
  <PresentationFormat>全屏显示(4:3)</PresentationFormat>
  <Paragraphs>205</Paragraphs>
  <Slides>20</Slides>
  <Notes>14</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20</vt:i4>
      </vt:variant>
    </vt:vector>
  </HeadingPairs>
  <TitlesOfParts>
    <vt:vector size="25" baseType="lpstr">
      <vt:lpstr>龙腾四海</vt:lpstr>
      <vt:lpstr>MathType 6.0 Equation</vt:lpstr>
      <vt:lpstr>公式</vt:lpstr>
      <vt:lpstr>Equation</vt:lpstr>
      <vt:lpstr>Microsoft Equation 3.0</vt:lpstr>
      <vt:lpstr>函数的单调性</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631</cp:revision>
  <dcterms:created xsi:type="dcterms:W3CDTF">2016-09-20T06:07:00Z</dcterms:created>
  <dcterms:modified xsi:type="dcterms:W3CDTF">2020-10-23T03:07:46Z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