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3"/>
    <p:sldId id="307" r:id="rId4"/>
    <p:sldId id="306" r:id="rId5"/>
    <p:sldId id="305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68" r:id="rId22"/>
    <p:sldId id="267" r:id="rId23"/>
    <p:sldId id="266" r:id="rId24"/>
    <p:sldId id="265" r:id="rId25"/>
    <p:sldId id="353" r:id="rId26"/>
    <p:sldId id="331" r:id="rId27"/>
    <p:sldId id="334" r:id="rId28"/>
    <p:sldId id="336" r:id="rId29"/>
    <p:sldId id="354" r:id="rId30"/>
    <p:sldId id="335" r:id="rId31"/>
    <p:sldId id="355" r:id="rId32"/>
    <p:sldId id="340" r:id="rId33"/>
    <p:sldId id="339" r:id="rId34"/>
    <p:sldId id="356" r:id="rId35"/>
    <p:sldId id="337" r:id="rId36"/>
    <p:sldId id="357" r:id="rId37"/>
    <p:sldId id="349" r:id="rId38"/>
    <p:sldId id="341" r:id="rId39"/>
    <p:sldId id="358" r:id="rId40"/>
    <p:sldId id="345" r:id="rId41"/>
    <p:sldId id="347" r:id="rId42"/>
    <p:sldId id="350" r:id="rId43"/>
    <p:sldId id="348" r:id="rId44"/>
    <p:sldId id="374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76" y="354"/>
      </p:cViewPr>
      <p:guideLst>
        <p:guide orient="horz" pos="21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7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3D23-2C2F-4CF4-BA62-C80DB77F11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BB8-F7F9-481C-97F6-3D76D7623A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3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33.wmf"/><Relationship Id="rId20" Type="http://schemas.openxmlformats.org/officeDocument/2006/relationships/vmlDrawing" Target="../drawings/vmlDrawing1.vml"/><Relationship Id="rId2" Type="http://schemas.openxmlformats.org/officeDocument/2006/relationships/oleObject" Target="../embeddings/oleObject1.bin"/><Relationship Id="rId19" Type="http://schemas.openxmlformats.org/officeDocument/2006/relationships/slideLayout" Target="../slideLayouts/slideLayout12.xml"/><Relationship Id="rId18" Type="http://schemas.openxmlformats.org/officeDocument/2006/relationships/image" Target="../media/image40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39.wmf"/><Relationship Id="rId15" Type="http://schemas.openxmlformats.org/officeDocument/2006/relationships/oleObject" Target="../embeddings/oleObject8.bin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38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37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4.jpe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5.jpeg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0.jpeg"/><Relationship Id="rId1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1.jpeg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高中物理新教材解读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必修三电学部分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zh-CN" alt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王秀香</a:t>
            </a:r>
            <a:endParaRPr lang="zh-CN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65910"/>
            <a:ext cx="9144000" cy="39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7950"/>
            <a:ext cx="7772400" cy="1470025"/>
          </a:xfrm>
        </p:spPr>
        <p:txBody>
          <a:bodyPr/>
          <a:p>
            <a:pPr algn="l"/>
            <a:r>
              <a:rPr lang="en-US" altLang="zh-CN"/>
              <a:t> </a:t>
            </a:r>
            <a:br>
              <a:rPr lang="en-US" altLang="zh-CN"/>
            </a:br>
            <a:r>
              <a:rPr lang="zh-CN" altLang="en-US" b="1"/>
              <a:t>一、新教材的优点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9735" y="1270635"/>
            <a:ext cx="7967345" cy="4316730"/>
          </a:xfrm>
        </p:spPr>
        <p:txBody>
          <a:bodyPr/>
          <a:p>
            <a:pPr algn="l"/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内容与生活更贴近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充分体现了物理源于生活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应用于生活。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14605" y="0"/>
            <a:ext cx="9144000" cy="6965950"/>
            <a:chOff x="23" y="0"/>
            <a:chExt cx="14400" cy="10970"/>
          </a:xfrm>
        </p:grpSpPr>
        <p:pic>
          <p:nvPicPr>
            <p:cNvPr id="2" name="图片 1" descr="微信图片_202010101736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" y="0"/>
              <a:ext cx="14400" cy="5800"/>
            </a:xfrm>
            <a:prstGeom prst="rect">
              <a:avLst/>
            </a:prstGeom>
          </p:spPr>
        </p:pic>
        <p:pic>
          <p:nvPicPr>
            <p:cNvPr id="4" name="图片 3" descr="微信图片_2020101017362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" y="5380"/>
              <a:ext cx="14400" cy="55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微信图片_202010101736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905"/>
            <a:ext cx="9076690" cy="45542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微信图片_202010101736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55" y="747395"/>
            <a:ext cx="5383530" cy="52057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4540" y="2127250"/>
            <a:ext cx="7907655" cy="2064385"/>
          </a:xfrm>
        </p:spPr>
        <p:txBody>
          <a:bodyPr/>
          <a:p>
            <a:pPr algn="l"/>
            <a:r>
              <a:rPr lang="en-US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</a:t>
            </a:r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演示实验更直观易懂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微信图片_202010101736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353060"/>
            <a:ext cx="8876665" cy="39109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47595"/>
            <a:ext cx="8229600" cy="1728470"/>
          </a:xfrm>
        </p:spPr>
        <p:txBody>
          <a:bodyPr/>
          <a:p>
            <a:r>
              <a:rPr lang="en-US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</a:t>
            </a:r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教材印刷制作更清晰，图片更精美。</a:t>
            </a:r>
            <a:endParaRPr lang="zh-CN" altLang="en-US" sz="3600" b="1"/>
          </a:p>
          <a:p>
            <a:endParaRPr lang="zh-CN" altLang="en-US" sz="36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微信图片_2020101017362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502410"/>
            <a:ext cx="7833995" cy="35032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微信图片_2020101017362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" y="299720"/>
            <a:ext cx="9035415" cy="48945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305" y="1022985"/>
            <a:ext cx="8229600" cy="1289050"/>
          </a:xfrm>
        </p:spPr>
        <p:txBody>
          <a:bodyPr/>
          <a:p>
            <a:pPr algn="l"/>
            <a:r>
              <a:rPr lang="zh-CN" altLang="en-US" b="1"/>
              <a:t>二、疑问</a:t>
            </a:r>
            <a:endParaRPr lang="zh-CN" altLang="en-US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0" y="219710"/>
            <a:ext cx="9143365" cy="6243320"/>
            <a:chOff x="0" y="277"/>
            <a:chExt cx="14399" cy="9832"/>
          </a:xfrm>
        </p:grpSpPr>
        <p:pic>
          <p:nvPicPr>
            <p:cNvPr id="4" name="图片 3" descr="微信图片_2020101017362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7"/>
              <a:ext cx="8684" cy="9832"/>
            </a:xfrm>
            <a:prstGeom prst="rect">
              <a:avLst/>
            </a:prstGeom>
          </p:spPr>
        </p:pic>
        <p:pic>
          <p:nvPicPr>
            <p:cNvPr id="9" name="图片 8" descr="微信图片_202010101800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9" y="1332"/>
              <a:ext cx="5981" cy="8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/>
              <a:t>据国家</a:t>
            </a:r>
            <a:r>
              <a:rPr lang="en-US" altLang="zh-CN"/>
              <a:t>2010</a:t>
            </a:r>
            <a:r>
              <a:rPr lang="zh-CN" altLang="en-US"/>
              <a:t>版药典标准：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纯水的电导率   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换算为电阻率       </a:t>
            </a:r>
            <a:r>
              <a:rPr lang="en-US" altLang="zh-CN"/>
              <a:t>0.5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</a:t>
            </a:r>
            <a:r>
              <a:rPr lang="en-US" altLang="zh-CN" b="1"/>
              <a:t> </a:t>
            </a:r>
            <a:r>
              <a:rPr lang="zh-CN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一般金属的电阻率：</a:t>
            </a:r>
            <a:endParaRPr lang="zh-CN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zh-CN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合金的电阻率</a:t>
            </a:r>
            <a:r>
              <a:rPr lang="zh-CN" altLang="zh-CN"/>
              <a:t>：</a:t>
            </a:r>
            <a:endParaRPr lang="zh-CN" altLang="zh-CN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62755" y="2059305"/>
          <a:ext cx="1222375" cy="8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2" imgW="469900" imgH="330200" progId="Equation.KSEE3">
                  <p:embed/>
                </p:oleObj>
              </mc:Choice>
              <mc:Fallback>
                <p:oleObj name="" r:id="rId2" imgW="469900" imgH="3302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2755" y="2059305"/>
                        <a:ext cx="1222375" cy="85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12820" y="3352800"/>
          <a:ext cx="385445" cy="46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" r:id="rId4" imgW="127000" imgH="152400" progId="Equation.KSEE3">
                  <p:embed/>
                </p:oleObj>
              </mc:Choice>
              <mc:Fallback>
                <p:oleObj name="" r:id="rId4" imgW="127000" imgH="152400" progId="Equation.KSEE3">
                  <p:embed/>
                  <p:pic>
                    <p:nvPicPr>
                      <p:cNvPr id="0" name="图片 103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2820" y="3352800"/>
                        <a:ext cx="385445" cy="46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r:id="rId6" imgW="914400" imgH="215900" progId="Equation.KSEE3">
                  <p:embed/>
                </p:oleObj>
              </mc:Choice>
              <mc:Fallback>
                <p:oleObj name="" r:id="rId6" imgW="914400" imgH="215900" progId="Equation.KSEE3">
                  <p:embed/>
                  <p:pic>
                    <p:nvPicPr>
                      <p:cNvPr id="0" name="图片 103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41725" y="2059305"/>
          <a:ext cx="473075" cy="56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" r:id="rId8" imgW="127000" imgH="152400" progId="Equation.KSEE3">
                  <p:embed/>
                </p:oleObj>
              </mc:Choice>
              <mc:Fallback>
                <p:oleObj name="" r:id="rId8" imgW="127000" imgH="152400" progId="Equation.KSEE3">
                  <p:embed/>
                  <p:pic>
                    <p:nvPicPr>
                      <p:cNvPr id="0" name="图片 103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41725" y="2059305"/>
                        <a:ext cx="473075" cy="567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48150" y="2073910"/>
          <a:ext cx="1222375" cy="8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0" imgW="469900" imgH="330200" progId="Equation.KSEE3">
                  <p:embed/>
                </p:oleObj>
              </mc:Choice>
              <mc:Fallback>
                <p:oleObj name="" r:id="rId10" imgW="469900" imgH="3302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48150" y="2073910"/>
                        <a:ext cx="1222375" cy="85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442595" y="1614805"/>
            <a:ext cx="8229600" cy="4526280"/>
            <a:chOff x="697" y="2543"/>
            <a:chExt cx="12960" cy="7128"/>
          </a:xfrm>
        </p:grpSpPr>
        <p:sp>
          <p:nvSpPr>
            <p:cNvPr id="17" name="文本占位符 2"/>
            <p:cNvSpPr>
              <a:spLocks noGrp="1"/>
            </p:cNvSpPr>
            <p:nvPr/>
          </p:nvSpPr>
          <p:spPr>
            <a:xfrm>
              <a:off x="697" y="2543"/>
              <a:ext cx="12960" cy="71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/>
                <a:t>据国家</a:t>
              </a:r>
              <a:r>
                <a:rPr lang="en-US" altLang="zh-CN"/>
                <a:t>2010</a:t>
              </a:r>
              <a:r>
                <a:rPr lang="zh-CN" altLang="en-US"/>
                <a:t>版药典标准：</a:t>
              </a:r>
              <a:endParaRPr lang="zh-CN" altLang="en-US"/>
            </a:p>
            <a:p>
              <a:pPr marL="0" indent="0">
                <a:buNone/>
              </a:pPr>
              <a:r>
                <a:rPr lang="zh-CN" altLang="en-US"/>
                <a:t>    纯水的电导率            </a:t>
              </a:r>
              <a:endParaRPr lang="zh-CN" altLang="en-US"/>
            </a:p>
            <a:p>
              <a:pPr marL="0" indent="0">
                <a:buNone/>
              </a:pPr>
              <a:r>
                <a:rPr lang="zh-CN" altLang="en-US"/>
                <a:t>   </a:t>
              </a:r>
              <a:endParaRPr lang="zh-CN" altLang="en-US"/>
            </a:p>
            <a:p>
              <a:pPr marL="0" indent="0">
                <a:buNone/>
              </a:pPr>
              <a:r>
                <a:rPr lang="zh-CN" altLang="en-US"/>
                <a:t>    换算为电阻率       </a:t>
              </a:r>
              <a:r>
                <a:rPr lang="en-US" altLang="zh-CN"/>
                <a:t>0.5</a:t>
              </a:r>
              <a:endParaRPr lang="en-US" altLang="zh-CN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712" y="3266"/>
              <a:ext cx="4035" cy="2742"/>
              <a:chOff x="5712" y="3266"/>
              <a:chExt cx="4035" cy="2742"/>
            </a:xfrm>
          </p:grpSpPr>
          <p:graphicFrame>
            <p:nvGraphicFramePr>
              <p:cNvPr id="15" name="对象 14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7299" y="5280"/>
              <a:ext cx="2449" cy="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6" name="" r:id="rId12" imgW="596900" imgH="177165" progId="Equation.KSEE3">
                      <p:embed/>
                    </p:oleObj>
                  </mc:Choice>
                  <mc:Fallback>
                    <p:oleObj name="" r:id="rId12" imgW="596900" imgH="177165" progId="Equation.KSEE3">
                      <p:embed/>
                      <p:pic>
                        <p:nvPicPr>
                          <p:cNvPr id="0" name="图片 1035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7299" y="5280"/>
                            <a:ext cx="2449" cy="72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对象 18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5712" y="3266"/>
              <a:ext cx="745" cy="8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" name="" r:id="rId14" imgW="127000" imgH="152400" progId="Equation.KSEE3">
                      <p:embed/>
                    </p:oleObj>
                  </mc:Choice>
                  <mc:Fallback>
                    <p:oleObj name="" r:id="rId14" imgW="127000" imgH="152400" progId="Equation.KSEE3">
                      <p:embed/>
                      <p:pic>
                        <p:nvPicPr>
                          <p:cNvPr id="0" name="图片 1036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5712" y="3266"/>
                            <a:ext cx="745" cy="89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对象 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7299" y="6007"/>
            <a:ext cx="2896" cy="1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5" imgW="698500" imgH="279400" progId="Equation.KSEE3">
                    <p:embed/>
                  </p:oleObj>
                </mc:Choice>
                <mc:Fallback>
                  <p:oleObj name="" r:id="rId15" imgW="698500" imgH="2794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299" y="6007"/>
                          <a:ext cx="2896" cy="11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98265" y="4533265"/>
          <a:ext cx="1838960" cy="73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7" imgW="698500" imgH="279400" progId="Equation.KSEE3">
                  <p:embed/>
                </p:oleObj>
              </mc:Choice>
              <mc:Fallback>
                <p:oleObj name="" r:id="rId17" imgW="698500" imgH="279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98265" y="4533265"/>
                        <a:ext cx="1838960" cy="735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微信图片_202010101749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" y="80010"/>
            <a:ext cx="4995545" cy="66979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44450" y="99060"/>
            <a:ext cx="8975090" cy="4762500"/>
            <a:chOff x="69" y="156"/>
            <a:chExt cx="14134" cy="7500"/>
          </a:xfrm>
        </p:grpSpPr>
        <p:pic>
          <p:nvPicPr>
            <p:cNvPr id="4" name="图片 3" descr="微信图片_2020101017362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" y="156"/>
              <a:ext cx="7446" cy="4092"/>
            </a:xfrm>
            <a:prstGeom prst="rect">
              <a:avLst/>
            </a:prstGeom>
          </p:spPr>
        </p:pic>
        <p:pic>
          <p:nvPicPr>
            <p:cNvPr id="5" name="图片 4" descr="微信图片_20201010173628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5" y="156"/>
              <a:ext cx="6688" cy="7501"/>
            </a:xfrm>
            <a:prstGeom prst="rect">
              <a:avLst/>
            </a:prstGeom>
          </p:spPr>
        </p:pic>
      </p:grpSp>
      <p:pic>
        <p:nvPicPr>
          <p:cNvPr id="3" name="图片 2" descr="微信图片_20201020175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" y="2814955"/>
            <a:ext cx="4728845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39725"/>
            <a:ext cx="8229600" cy="5786755"/>
          </a:xfrm>
        </p:spPr>
        <p:txBody>
          <a:bodyPr/>
          <a:p>
            <a:r>
              <a:rPr lang="zh-CN" altLang="zh-CN" b="1"/>
              <a:t>使用多用电表的欧姆挡测电阻时，一定需要先机械调零吗？</a:t>
            </a:r>
            <a:endParaRPr lang="zh-CN" altLang="zh-CN" b="1"/>
          </a:p>
        </p:txBody>
      </p:sp>
      <p:pic>
        <p:nvPicPr>
          <p:cNvPr id="4" name="图片 3" descr="微信图片_202010101923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" y="1890395"/>
            <a:ext cx="8696325" cy="413448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325755" y="100965"/>
            <a:ext cx="5431790" cy="6581140"/>
            <a:chOff x="513" y="159"/>
            <a:chExt cx="8554" cy="10364"/>
          </a:xfrm>
        </p:grpSpPr>
        <p:pic>
          <p:nvPicPr>
            <p:cNvPr id="4" name="图片 3" descr="微信图片_20201010173628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" y="159"/>
              <a:ext cx="8553" cy="1598"/>
            </a:xfrm>
            <a:prstGeom prst="rect">
              <a:avLst/>
            </a:prstGeom>
          </p:spPr>
        </p:pic>
        <p:pic>
          <p:nvPicPr>
            <p:cNvPr id="5" name="图片 4" descr="微信图片_20201010173628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" y="1511"/>
              <a:ext cx="8554" cy="9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4605" y="87630"/>
            <a:ext cx="8039100" cy="6739890"/>
            <a:chOff x="0" y="185"/>
            <a:chExt cx="12660" cy="10614"/>
          </a:xfrm>
        </p:grpSpPr>
        <p:pic>
          <p:nvPicPr>
            <p:cNvPr id="4" name="图片 3" descr="微信图片_20201010173628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" y="185"/>
              <a:ext cx="7289" cy="6218"/>
            </a:xfrm>
            <a:prstGeom prst="rect">
              <a:avLst/>
            </a:prstGeom>
          </p:spPr>
        </p:pic>
        <p:pic>
          <p:nvPicPr>
            <p:cNvPr id="5" name="图片 4" descr="微信图片_202010101749511"/>
            <p:cNvPicPr>
              <a:picLocks noChangeAspect="1"/>
            </p:cNvPicPr>
            <p:nvPr/>
          </p:nvPicPr>
          <p:blipFill>
            <a:blip r:embed="rId3"/>
            <a:srcRect r="9154"/>
            <a:stretch>
              <a:fillRect/>
            </a:stretch>
          </p:blipFill>
          <p:spPr>
            <a:xfrm>
              <a:off x="0" y="6573"/>
              <a:ext cx="12661" cy="42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201010181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1487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微信图片_202010101749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" y="548005"/>
            <a:ext cx="9023985" cy="36271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635" y="0"/>
            <a:ext cx="9144000" cy="6857365"/>
          </a:xfrm>
          <a:blipFill>
            <a:blip r:embed="rId1"/>
          </a:blipFill>
        </p:spPr>
        <p:txBody>
          <a:bodyPr/>
          <a:p>
            <a:endParaRPr lang="zh-CN" altLang="zh-CN" sz="4000" b="1"/>
          </a:p>
          <a:p>
            <a:r>
              <a:rPr lang="zh-CN" altLang="zh-CN" sz="4000" b="1"/>
              <a:t>老师们在使用教材时要敢于质疑，多方求证，做到教学的严谨。</a:t>
            </a:r>
            <a:endParaRPr lang="zh-CN" altLang="zh-CN" sz="4000" b="1"/>
          </a:p>
          <a:p>
            <a:endParaRPr lang="zh-CN" altLang="zh-CN" sz="4000" b="1"/>
          </a:p>
          <a:p>
            <a:endParaRPr lang="zh-CN" altLang="zh-CN" sz="4000" b="1"/>
          </a:p>
          <a:p>
            <a:r>
              <a:rPr lang="zh-CN" altLang="zh-CN" sz="4000" b="1"/>
              <a:t>谢谢老师们</a:t>
            </a:r>
            <a:r>
              <a:rPr lang="zh-CN" altLang="zh-CN" sz="4000" b="1"/>
              <a:t>积极参与讨论研究！</a:t>
            </a:r>
            <a:endParaRPr lang="zh-CN" altLang="zh-CN" sz="4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929150009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WPS 演示</Application>
  <PresentationFormat>全屏显示(4:3)</PresentationFormat>
  <Paragraphs>38</Paragraphs>
  <Slides>43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高中物理新教材解读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一、新教材的优点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二、疑问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wangxiuxiang</dc:creator>
  <cp:lastModifiedBy>Administrator</cp:lastModifiedBy>
  <cp:revision>15</cp:revision>
  <dcterms:created xsi:type="dcterms:W3CDTF">2020-10-09T02:42:00Z</dcterms:created>
  <dcterms:modified xsi:type="dcterms:W3CDTF">2020-10-22T08:17:45Z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