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dp" ContentType="image/vnd.ms-photo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69" r:id="rId3"/>
    <p:sldId id="579" r:id="rId5"/>
    <p:sldId id="615" r:id="rId6"/>
    <p:sldId id="616" r:id="rId7"/>
    <p:sldId id="594" r:id="rId8"/>
    <p:sldId id="604" r:id="rId9"/>
    <p:sldId id="620" r:id="rId10"/>
    <p:sldId id="598" r:id="rId11"/>
    <p:sldId id="599" r:id="rId12"/>
    <p:sldId id="618" r:id="rId13"/>
    <p:sldId id="617" r:id="rId14"/>
    <p:sldId id="619" r:id="rId15"/>
  </p:sldIdLst>
  <p:sldSz cx="12190095" cy="685927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0896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1793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8268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43586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3044825" algn="l" defTabSz="121793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3653790" algn="l" defTabSz="121793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4262755" algn="l" defTabSz="121793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4871720" algn="l" defTabSz="121793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6600"/>
    <a:srgbClr val="FF33CC"/>
    <a:srgbClr val="33CCFF"/>
    <a:srgbClr val="0099A9"/>
    <a:srgbClr val="FF3300"/>
    <a:srgbClr val="CC0099"/>
    <a:srgbClr val="FF5050"/>
    <a:srgbClr val="CC00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94" autoAdjust="0"/>
    <p:restoredTop sz="94660"/>
  </p:normalViewPr>
  <p:slideViewPr>
    <p:cSldViewPr>
      <p:cViewPr varScale="1">
        <p:scale>
          <a:sx n="65" d="100"/>
          <a:sy n="65" d="100"/>
        </p:scale>
        <p:origin x="-726" y="-114"/>
      </p:cViewPr>
      <p:guideLst>
        <p:guide orient="horz" pos="2050"/>
        <p:guide pos="3806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673B58EF-4ABD-40F4-ACA4-FE81D742E6DD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7930" rtl="0" eaLnBrk="1" latinLnBrk="0" hangingPunct="1">
      <a:defRPr sz="16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608965" algn="l" defTabSz="1217930" rtl="0" eaLnBrk="1" latinLnBrk="0" hangingPunct="1">
      <a:defRPr sz="16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1217930" algn="l" defTabSz="1217930" rtl="0" eaLnBrk="1" latinLnBrk="0" hangingPunct="1">
      <a:defRPr sz="16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826895" algn="l" defTabSz="1217930" rtl="0" eaLnBrk="1" latinLnBrk="0" hangingPunct="1">
      <a:defRPr sz="16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2435860" algn="l" defTabSz="1217930" rtl="0" eaLnBrk="1" latinLnBrk="0" hangingPunct="1">
      <a:defRPr sz="16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3044825" algn="l" defTabSz="121793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3790" algn="l" defTabSz="121793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2755" algn="l" defTabSz="121793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1720" algn="l" defTabSz="121793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922"/>
            <a:ext cx="10361851" cy="147036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FBA5-02FB-468B-8EC3-AC710375CE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C14E-83B3-4E4E-919C-949D812EF6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FBA5-02FB-468B-8EC3-AC710375CE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C14E-83B3-4E4E-919C-949D812EF6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4069" y="274705"/>
            <a:ext cx="3655008" cy="585446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694" y="274705"/>
            <a:ext cx="10768198" cy="585446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FBA5-02FB-468B-8EC3-AC710375CE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C14E-83B3-4E4E-919C-949D812EF6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FBA5-02FB-468B-8EC3-AC710375CE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C14E-83B3-4E4E-919C-949D812EF6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60" y="4407921"/>
            <a:ext cx="10361851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60" y="2907390"/>
            <a:ext cx="10361851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19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39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5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97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17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73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92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FBA5-02FB-468B-8EC3-AC710375CE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C14E-83B3-4E4E-919C-949D812EF6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699" y="1600571"/>
            <a:ext cx="7210545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26413" y="1600571"/>
            <a:ext cx="7212661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FBA5-02FB-468B-8EC3-AC710375CE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C14E-83B3-4E4E-919C-949D812EF6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195" indent="0">
              <a:buNone/>
              <a:defRPr sz="2400" b="1"/>
            </a:lvl2pPr>
            <a:lvl3pPr marL="1088390" indent="0">
              <a:buNone/>
              <a:defRPr sz="2100" b="1"/>
            </a:lvl3pPr>
            <a:lvl4pPr marL="1632585" indent="0">
              <a:buNone/>
              <a:defRPr sz="1900" b="1"/>
            </a:lvl4pPr>
            <a:lvl5pPr marL="2176780" indent="0">
              <a:buNone/>
              <a:defRPr sz="1900" b="1"/>
            </a:lvl5pPr>
            <a:lvl6pPr marL="2720975" indent="0">
              <a:buNone/>
              <a:defRPr sz="1900" b="1"/>
            </a:lvl6pPr>
            <a:lvl7pPr marL="3265170" indent="0">
              <a:buNone/>
              <a:defRPr sz="1900" b="1"/>
            </a:lvl7pPr>
            <a:lvl8pPr marL="3808730" indent="0">
              <a:buNone/>
              <a:defRPr sz="1900" b="1"/>
            </a:lvl8pPr>
            <a:lvl9pPr marL="4352925" indent="0">
              <a:buNone/>
              <a:defRPr sz="1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5382"/>
            <a:ext cx="5386216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469"/>
            <a:ext cx="5388332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195" indent="0">
              <a:buNone/>
              <a:defRPr sz="2400" b="1"/>
            </a:lvl2pPr>
            <a:lvl3pPr marL="1088390" indent="0">
              <a:buNone/>
              <a:defRPr sz="2100" b="1"/>
            </a:lvl3pPr>
            <a:lvl4pPr marL="1632585" indent="0">
              <a:buNone/>
              <a:defRPr sz="1900" b="1"/>
            </a:lvl4pPr>
            <a:lvl5pPr marL="2176780" indent="0">
              <a:buNone/>
              <a:defRPr sz="1900" b="1"/>
            </a:lvl5pPr>
            <a:lvl6pPr marL="2720975" indent="0">
              <a:buNone/>
              <a:defRPr sz="1900" b="1"/>
            </a:lvl6pPr>
            <a:lvl7pPr marL="3265170" indent="0">
              <a:buNone/>
              <a:defRPr sz="1900" b="1"/>
            </a:lvl7pPr>
            <a:lvl8pPr marL="3808730" indent="0">
              <a:buNone/>
              <a:defRPr sz="1900" b="1"/>
            </a:lvl8pPr>
            <a:lvl9pPr marL="4352925" indent="0">
              <a:buNone/>
              <a:defRPr sz="1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5382"/>
            <a:ext cx="5388332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FBA5-02FB-468B-8EC3-AC710375CE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C14E-83B3-4E4E-919C-949D812EF6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FBA5-02FB-468B-8EC3-AC710375CE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C14E-83B3-4E4E-919C-949D812EF6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FBA5-02FB-468B-8EC3-AC710375CE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C14E-83B3-4E4E-919C-949D812EF6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3113"/>
            <a:ext cx="4010562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79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35436"/>
            <a:ext cx="4010562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195" indent="0">
              <a:buNone/>
              <a:defRPr sz="1400"/>
            </a:lvl2pPr>
            <a:lvl3pPr marL="1088390" indent="0">
              <a:buNone/>
              <a:defRPr sz="1200"/>
            </a:lvl3pPr>
            <a:lvl4pPr marL="1632585" indent="0">
              <a:buNone/>
              <a:defRPr sz="1100"/>
            </a:lvl4pPr>
            <a:lvl5pPr marL="2176780" indent="0">
              <a:buNone/>
              <a:defRPr sz="1100"/>
            </a:lvl5pPr>
            <a:lvl6pPr marL="2720975" indent="0">
              <a:buNone/>
              <a:defRPr sz="1100"/>
            </a:lvl6pPr>
            <a:lvl7pPr marL="3265170" indent="0">
              <a:buNone/>
              <a:defRPr sz="1100"/>
            </a:lvl7pPr>
            <a:lvl8pPr marL="3808730" indent="0">
              <a:buNone/>
              <a:defRPr sz="1100"/>
            </a:lvl8pPr>
            <a:lvl9pPr marL="4352925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FBA5-02FB-468B-8EC3-AC710375CE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C14E-83B3-4E4E-919C-949D812EF6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1715"/>
            <a:ext cx="731424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920"/>
            <a:ext cx="731424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195" indent="0">
              <a:buNone/>
              <a:defRPr sz="3300"/>
            </a:lvl2pPr>
            <a:lvl3pPr marL="1088390" indent="0">
              <a:buNone/>
              <a:defRPr sz="2900"/>
            </a:lvl3pPr>
            <a:lvl4pPr marL="1632585" indent="0">
              <a:buNone/>
              <a:defRPr sz="2400"/>
            </a:lvl4pPr>
            <a:lvl5pPr marL="2176780" indent="0">
              <a:buNone/>
              <a:defRPr sz="2400"/>
            </a:lvl5pPr>
            <a:lvl6pPr marL="2720975" indent="0">
              <a:buNone/>
              <a:defRPr sz="2400"/>
            </a:lvl6pPr>
            <a:lvl7pPr marL="3265170" indent="0">
              <a:buNone/>
              <a:defRPr sz="2400"/>
            </a:lvl7pPr>
            <a:lvl8pPr marL="3808730" indent="0">
              <a:buNone/>
              <a:defRPr sz="2400"/>
            </a:lvl8pPr>
            <a:lvl9pPr marL="4352925" indent="0">
              <a:buNone/>
              <a:defRPr sz="24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195" indent="0">
              <a:buNone/>
              <a:defRPr sz="1400"/>
            </a:lvl2pPr>
            <a:lvl3pPr marL="1088390" indent="0">
              <a:buNone/>
              <a:defRPr sz="1200"/>
            </a:lvl3pPr>
            <a:lvl4pPr marL="1632585" indent="0">
              <a:buNone/>
              <a:defRPr sz="1100"/>
            </a:lvl4pPr>
            <a:lvl5pPr marL="2176780" indent="0">
              <a:buNone/>
              <a:defRPr sz="1100"/>
            </a:lvl5pPr>
            <a:lvl6pPr marL="2720975" indent="0">
              <a:buNone/>
              <a:defRPr sz="1100"/>
            </a:lvl6pPr>
            <a:lvl7pPr marL="3265170" indent="0">
              <a:buNone/>
              <a:defRPr sz="1100"/>
            </a:lvl7pPr>
            <a:lvl8pPr marL="3808730" indent="0">
              <a:buNone/>
              <a:defRPr sz="1100"/>
            </a:lvl8pPr>
            <a:lvl9pPr marL="4352925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FBA5-02FB-468B-8EC3-AC710375CE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CC14E-83B3-4E4E-919C-949D812EF6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2.jpeg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08791" tIns="54397" rIns="108791" bIns="54397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574"/>
            <a:ext cx="10971372" cy="4527011"/>
          </a:xfrm>
          <a:prstGeom prst="rect">
            <a:avLst/>
          </a:prstGeom>
        </p:spPr>
        <p:txBody>
          <a:bodyPr vert="horz" lIns="108791" tIns="54397" rIns="108791" bIns="54397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08791" tIns="54397" rIns="108791" bIns="5439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2FBA5-02FB-468B-8EC3-AC710375CE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08791" tIns="54397" rIns="108791" bIns="5439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08791" tIns="54397" rIns="108791" bIns="5439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CC14E-83B3-4E4E-919C-949D812EF6A0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79586" cy="68595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108839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305" indent="-40830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555" indent="-340360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1780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365" indent="-271780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560" indent="-271780" algn="l" defTabSz="108839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755" indent="-271780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950" indent="-271780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145" indent="-271780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340" indent="-271780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9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78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97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17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73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92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2.png"/><Relationship Id="rId2" Type="http://schemas.microsoft.com/office/2007/relationships/hdphoto" Target="../media/image11.wdp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emf"/><Relationship Id="rId1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7.xml"/><Relationship Id="rId4" Type="http://schemas.openxmlformats.org/officeDocument/2006/relationships/image" Target="NULL" TargetMode="External"/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2.png"/><Relationship Id="rId2" Type="http://schemas.microsoft.com/office/2007/relationships/hdphoto" Target="../media/image11.wdp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emf"/><Relationship Id="rId1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emf"/><Relationship Id="rId1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椭圆 130"/>
          <p:cNvSpPr/>
          <p:nvPr/>
        </p:nvSpPr>
        <p:spPr>
          <a:xfrm>
            <a:off x="2421482" y="1168542"/>
            <a:ext cx="2093987" cy="2086805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77" tIns="51238" rIns="102477" bIns="51238" rtlCol="0" anchor="ctr"/>
          <a:lstStyle/>
          <a:p>
            <a:pPr algn="ctr"/>
            <a:endParaRPr lang="zh-CN" altLang="en-US"/>
          </a:p>
        </p:txBody>
      </p:sp>
      <p:sp>
        <p:nvSpPr>
          <p:cNvPr id="132" name="椭圆 131"/>
          <p:cNvSpPr/>
          <p:nvPr/>
        </p:nvSpPr>
        <p:spPr>
          <a:xfrm>
            <a:off x="4162268" y="1168542"/>
            <a:ext cx="2093987" cy="2086805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77" tIns="51238" rIns="102477" bIns="51238" rtlCol="0" anchor="ctr"/>
          <a:lstStyle/>
          <a:p>
            <a:pPr algn="ctr"/>
            <a:endParaRPr lang="zh-CN" altLang="en-US"/>
          </a:p>
        </p:txBody>
      </p:sp>
      <p:sp>
        <p:nvSpPr>
          <p:cNvPr id="133" name="椭圆 132"/>
          <p:cNvSpPr/>
          <p:nvPr/>
        </p:nvSpPr>
        <p:spPr>
          <a:xfrm>
            <a:off x="5916856" y="1168542"/>
            <a:ext cx="2093987" cy="2086805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77" tIns="51238" rIns="102477" bIns="51238" rtlCol="0" anchor="ctr"/>
          <a:lstStyle/>
          <a:p>
            <a:pPr algn="ctr"/>
            <a:endParaRPr lang="zh-CN" altLang="en-US"/>
          </a:p>
        </p:txBody>
      </p:sp>
      <p:sp>
        <p:nvSpPr>
          <p:cNvPr id="134" name="椭圆 133"/>
          <p:cNvSpPr/>
          <p:nvPr/>
        </p:nvSpPr>
        <p:spPr>
          <a:xfrm>
            <a:off x="7673627" y="1168542"/>
            <a:ext cx="2093987" cy="2086805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77" tIns="51238" rIns="102477" bIns="51238" rtlCol="0" anchor="ctr"/>
          <a:lstStyle/>
          <a:p>
            <a:pPr algn="ctr"/>
            <a:endParaRPr lang="zh-CN" altLang="en-US"/>
          </a:p>
        </p:txBody>
      </p:sp>
      <p:grpSp>
        <p:nvGrpSpPr>
          <p:cNvPr id="135" name="组合 134"/>
          <p:cNvGrpSpPr/>
          <p:nvPr/>
        </p:nvGrpSpPr>
        <p:grpSpPr>
          <a:xfrm>
            <a:off x="2583952" y="1311581"/>
            <a:ext cx="1806925" cy="1800729"/>
            <a:chOff x="3768359" y="1725446"/>
            <a:chExt cx="1930605" cy="1930605"/>
          </a:xfrm>
        </p:grpSpPr>
        <p:sp>
          <p:nvSpPr>
            <p:cNvPr id="136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7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EA5E66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8" name="组合 137"/>
          <p:cNvGrpSpPr/>
          <p:nvPr/>
        </p:nvGrpSpPr>
        <p:grpSpPr>
          <a:xfrm>
            <a:off x="4310734" y="1311581"/>
            <a:ext cx="1806925" cy="1800729"/>
            <a:chOff x="3768359" y="1725446"/>
            <a:chExt cx="1930605" cy="1930605"/>
          </a:xfrm>
        </p:grpSpPr>
        <p:sp>
          <p:nvSpPr>
            <p:cNvPr id="139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0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FAB3F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1" name="组合 140"/>
          <p:cNvGrpSpPr/>
          <p:nvPr/>
        </p:nvGrpSpPr>
        <p:grpSpPr>
          <a:xfrm>
            <a:off x="6059267" y="1311581"/>
            <a:ext cx="1806925" cy="1800729"/>
            <a:chOff x="3768359" y="1725446"/>
            <a:chExt cx="1930605" cy="1930605"/>
          </a:xfrm>
        </p:grpSpPr>
        <p:sp>
          <p:nvSpPr>
            <p:cNvPr id="142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3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4" name="组合 143"/>
          <p:cNvGrpSpPr/>
          <p:nvPr/>
        </p:nvGrpSpPr>
        <p:grpSpPr>
          <a:xfrm>
            <a:off x="7800281" y="1311581"/>
            <a:ext cx="1806925" cy="1800729"/>
            <a:chOff x="3768359" y="1725446"/>
            <a:chExt cx="1930605" cy="1930605"/>
          </a:xfrm>
        </p:grpSpPr>
        <p:sp>
          <p:nvSpPr>
            <p:cNvPr id="145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6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47" name="矩形 146"/>
          <p:cNvSpPr/>
          <p:nvPr/>
        </p:nvSpPr>
        <p:spPr>
          <a:xfrm>
            <a:off x="2865533" y="1521468"/>
            <a:ext cx="1233170" cy="1348105"/>
          </a:xfrm>
          <a:prstGeom prst="rect">
            <a:avLst/>
          </a:prstGeom>
          <a:effectLst/>
        </p:spPr>
        <p:txBody>
          <a:bodyPr wrap="none" lIns="102477" tIns="51238" rIns="102477" bIns="51238">
            <a:spAutoFit/>
          </a:bodyPr>
          <a:lstStyle/>
          <a:p>
            <a:r>
              <a:rPr lang="zh-CN" altLang="zh-CN" sz="8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动</a:t>
            </a:r>
            <a:endParaRPr lang="zh-CN" altLang="zh-CN" sz="8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8" name="矩形 147"/>
          <p:cNvSpPr/>
          <p:nvPr/>
        </p:nvSpPr>
        <p:spPr>
          <a:xfrm>
            <a:off x="4583038" y="1521468"/>
            <a:ext cx="1233170" cy="1348105"/>
          </a:xfrm>
          <a:prstGeom prst="rect">
            <a:avLst/>
          </a:prstGeom>
          <a:effectLst/>
        </p:spPr>
        <p:txBody>
          <a:bodyPr wrap="none" lIns="102477" tIns="51238" rIns="102477" bIns="51238">
            <a:spAutoFit/>
          </a:bodyPr>
          <a:lstStyle/>
          <a:p>
            <a:r>
              <a:rPr lang="zh-CN" altLang="en-US" sz="8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量</a:t>
            </a:r>
            <a:endParaRPr lang="zh-CN" altLang="en-US" sz="8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6364052" y="1521468"/>
            <a:ext cx="1233170" cy="1348105"/>
          </a:xfrm>
          <a:prstGeom prst="rect">
            <a:avLst/>
          </a:prstGeom>
          <a:effectLst/>
        </p:spPr>
        <p:txBody>
          <a:bodyPr wrap="none" lIns="102477" tIns="51238" rIns="102477" bIns="51238">
            <a:spAutoFit/>
          </a:bodyPr>
          <a:lstStyle/>
          <a:p>
            <a:r>
              <a:rPr lang="zh-CN" altLang="en-US" sz="8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守</a:t>
            </a:r>
            <a:endParaRPr lang="zh-CN" altLang="en-US" sz="8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8105589" y="1478862"/>
            <a:ext cx="1233170" cy="1348105"/>
          </a:xfrm>
          <a:prstGeom prst="rect">
            <a:avLst/>
          </a:prstGeom>
          <a:effectLst/>
        </p:spPr>
        <p:txBody>
          <a:bodyPr wrap="none" lIns="102477" tIns="51238" rIns="102477" bIns="51238">
            <a:spAutoFit/>
          </a:bodyPr>
          <a:lstStyle/>
          <a:p>
            <a:r>
              <a:rPr lang="zh-CN" altLang="en-US" sz="8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恒</a:t>
            </a:r>
            <a:endParaRPr lang="zh-CN" altLang="en-US" sz="8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1" name="组合 150"/>
          <p:cNvGrpSpPr/>
          <p:nvPr/>
        </p:nvGrpSpPr>
        <p:grpSpPr>
          <a:xfrm>
            <a:off x="1989846" y="2144439"/>
            <a:ext cx="431636" cy="430156"/>
            <a:chOff x="3768359" y="1725446"/>
            <a:chExt cx="1930605" cy="1930605"/>
          </a:xfrm>
        </p:grpSpPr>
        <p:sp>
          <p:nvSpPr>
            <p:cNvPr id="152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3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组合 153"/>
          <p:cNvGrpSpPr/>
          <p:nvPr/>
        </p:nvGrpSpPr>
        <p:grpSpPr>
          <a:xfrm>
            <a:off x="1567640" y="1952220"/>
            <a:ext cx="302034" cy="300998"/>
            <a:chOff x="3768359" y="1725446"/>
            <a:chExt cx="1930605" cy="1930605"/>
          </a:xfrm>
          <a:solidFill>
            <a:srgbClr val="EA5E66"/>
          </a:solidFill>
        </p:grpSpPr>
        <p:sp>
          <p:nvSpPr>
            <p:cNvPr id="155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pFill/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6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grpFill/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7" name="组合 156"/>
          <p:cNvGrpSpPr/>
          <p:nvPr/>
        </p:nvGrpSpPr>
        <p:grpSpPr>
          <a:xfrm>
            <a:off x="4111234" y="1255401"/>
            <a:ext cx="216448" cy="215705"/>
            <a:chOff x="3768359" y="1725446"/>
            <a:chExt cx="1930605" cy="1930605"/>
          </a:xfrm>
        </p:grpSpPr>
        <p:sp>
          <p:nvSpPr>
            <p:cNvPr id="158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9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0" name="组合 159"/>
          <p:cNvGrpSpPr/>
          <p:nvPr/>
        </p:nvGrpSpPr>
        <p:grpSpPr>
          <a:xfrm>
            <a:off x="5930365" y="1197546"/>
            <a:ext cx="308857" cy="307798"/>
            <a:chOff x="3768359" y="1725446"/>
            <a:chExt cx="1930605" cy="1930605"/>
          </a:xfrm>
        </p:grpSpPr>
        <p:sp>
          <p:nvSpPr>
            <p:cNvPr id="161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2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7636B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3" name="组合 162"/>
          <p:cNvGrpSpPr/>
          <p:nvPr/>
        </p:nvGrpSpPr>
        <p:grpSpPr>
          <a:xfrm>
            <a:off x="5908250" y="2948141"/>
            <a:ext cx="266543" cy="265629"/>
            <a:chOff x="3768359" y="1725446"/>
            <a:chExt cx="1930605" cy="1930605"/>
          </a:xfrm>
        </p:grpSpPr>
        <p:sp>
          <p:nvSpPr>
            <p:cNvPr id="164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5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6" name="组合 165"/>
          <p:cNvGrpSpPr/>
          <p:nvPr/>
        </p:nvGrpSpPr>
        <p:grpSpPr>
          <a:xfrm>
            <a:off x="4222998" y="2925738"/>
            <a:ext cx="274210" cy="273270"/>
            <a:chOff x="3768359" y="1725446"/>
            <a:chExt cx="1930605" cy="1930605"/>
          </a:xfrm>
        </p:grpSpPr>
        <p:sp>
          <p:nvSpPr>
            <p:cNvPr id="167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8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7636B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9" name="组合 168"/>
          <p:cNvGrpSpPr/>
          <p:nvPr/>
        </p:nvGrpSpPr>
        <p:grpSpPr>
          <a:xfrm>
            <a:off x="7717128" y="1094174"/>
            <a:ext cx="270006" cy="269080"/>
            <a:chOff x="3768359" y="1725446"/>
            <a:chExt cx="1930605" cy="1930605"/>
          </a:xfrm>
        </p:grpSpPr>
        <p:sp>
          <p:nvSpPr>
            <p:cNvPr id="170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1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2" name="组合 171"/>
          <p:cNvGrpSpPr/>
          <p:nvPr/>
        </p:nvGrpSpPr>
        <p:grpSpPr>
          <a:xfrm>
            <a:off x="7823398" y="3017601"/>
            <a:ext cx="238564" cy="237746"/>
            <a:chOff x="3768359" y="1725446"/>
            <a:chExt cx="1930605" cy="1930605"/>
          </a:xfrm>
        </p:grpSpPr>
        <p:sp>
          <p:nvSpPr>
            <p:cNvPr id="173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4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5" name="组合 174"/>
          <p:cNvGrpSpPr/>
          <p:nvPr/>
        </p:nvGrpSpPr>
        <p:grpSpPr>
          <a:xfrm>
            <a:off x="9656300" y="2067768"/>
            <a:ext cx="431636" cy="430156"/>
            <a:chOff x="3768359" y="1725446"/>
            <a:chExt cx="1930605" cy="1930605"/>
          </a:xfrm>
        </p:grpSpPr>
        <p:sp>
          <p:nvSpPr>
            <p:cNvPr id="176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7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7636B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8" name="组合 177"/>
          <p:cNvGrpSpPr/>
          <p:nvPr/>
        </p:nvGrpSpPr>
        <p:grpSpPr>
          <a:xfrm>
            <a:off x="10185717" y="1886048"/>
            <a:ext cx="302034" cy="300998"/>
            <a:chOff x="3768359" y="1725446"/>
            <a:chExt cx="1930605" cy="1930605"/>
          </a:xfrm>
        </p:grpSpPr>
        <p:sp>
          <p:nvSpPr>
            <p:cNvPr id="179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0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DA93E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1" name="组合 180"/>
          <p:cNvGrpSpPr/>
          <p:nvPr/>
        </p:nvGrpSpPr>
        <p:grpSpPr>
          <a:xfrm>
            <a:off x="10631286" y="2145366"/>
            <a:ext cx="216448" cy="215705"/>
            <a:chOff x="3768359" y="1725446"/>
            <a:chExt cx="1930605" cy="1930605"/>
          </a:xfrm>
        </p:grpSpPr>
        <p:sp>
          <p:nvSpPr>
            <p:cNvPr id="182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3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94A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4" name="组合 183"/>
          <p:cNvGrpSpPr/>
          <p:nvPr/>
        </p:nvGrpSpPr>
        <p:grpSpPr>
          <a:xfrm>
            <a:off x="1126654" y="2104863"/>
            <a:ext cx="216448" cy="215705"/>
            <a:chOff x="3768359" y="1725446"/>
            <a:chExt cx="1930605" cy="1930605"/>
          </a:xfrm>
        </p:grpSpPr>
        <p:sp>
          <p:nvSpPr>
            <p:cNvPr id="185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6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94A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87" name="圆角矩形 186"/>
          <p:cNvSpPr/>
          <p:nvPr/>
        </p:nvSpPr>
        <p:spPr>
          <a:xfrm>
            <a:off x="2659541" y="3755846"/>
            <a:ext cx="7252089" cy="672230"/>
          </a:xfrm>
          <a:prstGeom prst="roundRect">
            <a:avLst>
              <a:gd name="adj" fmla="val 4227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88" name="TextBox 187"/>
          <p:cNvSpPr txBox="1"/>
          <p:nvPr/>
        </p:nvSpPr>
        <p:spPr>
          <a:xfrm>
            <a:off x="3823970" y="3717925"/>
            <a:ext cx="6361430" cy="68961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zh-CN" altLang="zh-CN" sz="3700" b="1" dirty="0">
                <a:latin typeface="+mj-ea"/>
                <a:ea typeface="+mj-ea"/>
              </a:rPr>
              <a:t>实验：验证动量守恒定律</a:t>
            </a:r>
            <a:endParaRPr lang="zh-CN" altLang="zh-CN" sz="3700" b="1" dirty="0">
              <a:latin typeface="+mj-ea"/>
              <a:ea typeface="+mj-ea"/>
            </a:endParaRPr>
          </a:p>
        </p:txBody>
      </p:sp>
      <p:grpSp>
        <p:nvGrpSpPr>
          <p:cNvPr id="189" name="组合 188"/>
          <p:cNvGrpSpPr/>
          <p:nvPr/>
        </p:nvGrpSpPr>
        <p:grpSpPr>
          <a:xfrm>
            <a:off x="2445659" y="3717826"/>
            <a:ext cx="959980" cy="766336"/>
            <a:chOff x="899592" y="2377261"/>
            <a:chExt cx="720079" cy="5746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0" name="圆角矩形 189"/>
            <p:cNvSpPr/>
            <p:nvPr/>
          </p:nvSpPr>
          <p:spPr>
            <a:xfrm>
              <a:off x="899592" y="2377261"/>
              <a:ext cx="720079" cy="574619"/>
            </a:xfrm>
            <a:prstGeom prst="roundRect">
              <a:avLst>
                <a:gd name="adj" fmla="val 42270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91" name="圆角矩形 190"/>
            <p:cNvSpPr/>
            <p:nvPr/>
          </p:nvSpPr>
          <p:spPr>
            <a:xfrm>
              <a:off x="920241" y="2397813"/>
              <a:ext cx="681258" cy="533516"/>
            </a:xfrm>
            <a:prstGeom prst="roundRect">
              <a:avLst>
                <a:gd name="adj" fmla="val 42270"/>
              </a:avLst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</p:grpSp>
      <p:pic>
        <p:nvPicPr>
          <p:cNvPr id="192" name="Picture 2" descr="C:\Users\Administrator\Desktop\手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 flipH="1">
            <a:off x="2286811" y="3851879"/>
            <a:ext cx="3945966" cy="3835979"/>
          </a:xfrm>
          <a:prstGeom prst="rect">
            <a:avLst/>
          </a:prstGeom>
          <a:noFill/>
        </p:spPr>
      </p:pic>
      <p:sp>
        <p:nvSpPr>
          <p:cNvPr id="233" name="TextBox 232"/>
          <p:cNvSpPr txBox="1"/>
          <p:nvPr/>
        </p:nvSpPr>
        <p:spPr>
          <a:xfrm>
            <a:off x="2188629" y="7892388"/>
            <a:ext cx="856239" cy="358871"/>
          </a:xfrm>
          <a:prstGeom prst="rect">
            <a:avLst/>
          </a:prstGeom>
          <a:noFill/>
        </p:spPr>
        <p:txBody>
          <a:bodyPr wrap="none" lIns="81079" tIns="40540" rIns="81079" bIns="40540" rtlCol="0">
            <a:spAutoFit/>
          </a:bodyPr>
          <a:lstStyle/>
          <a:p>
            <a:r>
              <a:rPr lang="zh-CN" altLang="en-US" dirty="0"/>
              <a:t>延迟符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125730"/>
            <a:ext cx="10361930" cy="861695"/>
          </a:xfrm>
        </p:spPr>
        <p:txBody>
          <a:bodyPr/>
          <a:p>
            <a:pPr algn="l"/>
            <a:r>
              <a:rPr lang="zh-CN" altLang="en-US" sz="3200" b="1">
                <a:latin typeface="+mn-ea"/>
                <a:ea typeface="+mn-ea"/>
              </a:rPr>
              <a:t>验证过程</a:t>
            </a:r>
            <a:endParaRPr lang="zh-CN" altLang="en-US" sz="3200" b="1">
              <a:latin typeface="+mn-ea"/>
              <a:ea typeface="+mn-ea"/>
            </a:endParaRPr>
          </a:p>
        </p:txBody>
      </p:sp>
      <p:pic>
        <p:nvPicPr>
          <p:cNvPr id="53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4000"/>
                    </a14:imgEffect>
                    <a14:imgEffect>
                      <a14:colorTemperature colorTemp="112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251460"/>
            <a:ext cx="610235" cy="609600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72" y="25138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流程图: 过程 3"/>
          <p:cNvSpPr/>
          <p:nvPr/>
        </p:nvSpPr>
        <p:spPr>
          <a:xfrm>
            <a:off x="3008630" y="511175"/>
            <a:ext cx="3168015" cy="655320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下箭头 4"/>
          <p:cNvSpPr/>
          <p:nvPr/>
        </p:nvSpPr>
        <p:spPr>
          <a:xfrm>
            <a:off x="4159885" y="1166495"/>
            <a:ext cx="1007745" cy="5035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流程图: 过程 5"/>
          <p:cNvSpPr/>
          <p:nvPr/>
        </p:nvSpPr>
        <p:spPr>
          <a:xfrm>
            <a:off x="2540000" y="1689100"/>
            <a:ext cx="4104640" cy="601345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下箭头 6"/>
          <p:cNvSpPr/>
          <p:nvPr/>
        </p:nvSpPr>
        <p:spPr>
          <a:xfrm>
            <a:off x="4159885" y="2290445"/>
            <a:ext cx="935990" cy="647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流程图: 过程 7"/>
          <p:cNvSpPr/>
          <p:nvPr/>
        </p:nvSpPr>
        <p:spPr>
          <a:xfrm>
            <a:off x="2467610" y="2938145"/>
            <a:ext cx="4248150" cy="692785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下箭头 8"/>
          <p:cNvSpPr/>
          <p:nvPr/>
        </p:nvSpPr>
        <p:spPr>
          <a:xfrm>
            <a:off x="4159885" y="3630930"/>
            <a:ext cx="1007745" cy="5759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流程图: 过程 9"/>
          <p:cNvSpPr/>
          <p:nvPr/>
        </p:nvSpPr>
        <p:spPr>
          <a:xfrm>
            <a:off x="2396490" y="4206875"/>
            <a:ext cx="4392295" cy="720090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下箭头 10"/>
          <p:cNvSpPr/>
          <p:nvPr/>
        </p:nvSpPr>
        <p:spPr>
          <a:xfrm>
            <a:off x="4160520" y="4926965"/>
            <a:ext cx="1080135" cy="5759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流程图: 过程 11"/>
          <p:cNvSpPr/>
          <p:nvPr/>
        </p:nvSpPr>
        <p:spPr>
          <a:xfrm>
            <a:off x="3070860" y="5502910"/>
            <a:ext cx="3168650" cy="779780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080385" y="634365"/>
            <a:ext cx="30149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/>
              <a:t>验证动量守恒定律</a:t>
            </a:r>
            <a:endParaRPr lang="zh-CN" altLang="en-US" b="1"/>
          </a:p>
        </p:txBody>
      </p:sp>
      <p:sp>
        <p:nvSpPr>
          <p:cNvPr id="14" name="文本框 13"/>
          <p:cNvSpPr txBox="1"/>
          <p:nvPr/>
        </p:nvSpPr>
        <p:spPr>
          <a:xfrm>
            <a:off x="2657475" y="1779270"/>
            <a:ext cx="36537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/>
              <a:t>安装器材     地面铺纸</a:t>
            </a:r>
            <a:endParaRPr lang="zh-CN" altLang="en-US" b="1"/>
          </a:p>
        </p:txBody>
      </p:sp>
      <p:sp>
        <p:nvSpPr>
          <p:cNvPr id="15" name="文本框 14"/>
          <p:cNvSpPr txBox="1"/>
          <p:nvPr/>
        </p:nvSpPr>
        <p:spPr>
          <a:xfrm>
            <a:off x="2687955" y="3046730"/>
            <a:ext cx="3983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/>
              <a:t>碰撞找点</a:t>
            </a:r>
            <a:endParaRPr lang="zh-CN" altLang="en-US" b="1"/>
          </a:p>
        </p:txBody>
      </p:sp>
      <p:sp>
        <p:nvSpPr>
          <p:cNvPr id="17" name="文本框 16"/>
          <p:cNvSpPr txBox="1"/>
          <p:nvPr/>
        </p:nvSpPr>
        <p:spPr>
          <a:xfrm>
            <a:off x="2870835" y="4345305"/>
            <a:ext cx="33686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/>
              <a:t>记录、分析数据</a:t>
            </a:r>
            <a:endParaRPr lang="zh-CN" altLang="en-US" b="1"/>
          </a:p>
        </p:txBody>
      </p:sp>
      <p:sp>
        <p:nvSpPr>
          <p:cNvPr id="20" name="文本框 19"/>
          <p:cNvSpPr txBox="1"/>
          <p:nvPr/>
        </p:nvSpPr>
        <p:spPr>
          <a:xfrm>
            <a:off x="3579495" y="5708650"/>
            <a:ext cx="21685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/>
              <a:t>验证结论</a:t>
            </a:r>
            <a:endParaRPr lang="zh-CN" altLang="en-US" b="1"/>
          </a:p>
        </p:txBody>
      </p:sp>
      <p:sp>
        <p:nvSpPr>
          <p:cNvPr id="22" name="文本框 21"/>
          <p:cNvSpPr txBox="1"/>
          <p:nvPr/>
        </p:nvSpPr>
        <p:spPr>
          <a:xfrm>
            <a:off x="8707120" y="304800"/>
            <a:ext cx="2934970" cy="44481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tx2"/>
                </a:solidFill>
              </a:rPr>
              <a:t>[注意事项] </a:t>
            </a:r>
            <a:endParaRPr lang="zh-CN" altLang="en-US" sz="2400" b="1"/>
          </a:p>
          <a:p>
            <a:pPr eaLnBrk="1" latinLnBrk="0" hangingPunct="1">
              <a:lnSpc>
                <a:spcPct val="120000"/>
              </a:lnSpc>
            </a:pPr>
            <a:r>
              <a:rPr lang="zh-CN" altLang="en-US" sz="2400" b="1"/>
              <a:t>1．前提条件：碰撞的两物体应保证“水平”和“正碰”。</a:t>
            </a:r>
            <a:endParaRPr lang="zh-CN" altLang="en-US" sz="2400" b="1"/>
          </a:p>
          <a:p>
            <a:pPr eaLnBrk="1" latinLnBrk="0" hangingPunct="1">
              <a:lnSpc>
                <a:spcPct val="120000"/>
              </a:lnSpc>
            </a:pPr>
            <a:r>
              <a:rPr lang="zh-CN" altLang="en-US" sz="2400" b="1"/>
              <a:t>2.斜槽末端保持水平</a:t>
            </a:r>
            <a:endParaRPr lang="zh-CN" altLang="en-US" sz="2400" b="1"/>
          </a:p>
          <a:p>
            <a:pPr eaLnBrk="1" latinLnBrk="0" hangingPunct="1">
              <a:lnSpc>
                <a:spcPct val="120000"/>
              </a:lnSpc>
            </a:pPr>
            <a:r>
              <a:rPr lang="zh-CN" altLang="en-US" sz="2400" b="1"/>
              <a:t>3.入射小球每次从斜槽的同一高度释放。</a:t>
            </a:r>
            <a:endParaRPr lang="zh-CN" altLang="en-US" sz="2400" b="1"/>
          </a:p>
          <a:p>
            <a:pPr eaLnBrk="1" latinLnBrk="0" hangingPunct="1">
              <a:lnSpc>
                <a:spcPct val="120000"/>
              </a:lnSpc>
            </a:pPr>
            <a:r>
              <a:rPr lang="zh-CN" altLang="en-US" sz="2400" b="1"/>
              <a:t>4.质量较大的小球为入射小球。</a:t>
            </a:r>
            <a:endParaRPr lang="zh-CN" altLang="en-US" sz="2400" b="1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4266" y="2438146"/>
            <a:ext cx="10971372" cy="1143265"/>
          </a:xfrm>
        </p:spPr>
        <p:txBody>
          <a:bodyPr>
            <a:normAutofit fontScale="90000"/>
          </a:bodyPr>
          <a:p>
            <a:r>
              <a:rPr lang="zh-CN" altLang="en-US"/>
              <a:t>研究气垫导轨上滑块碰撞时的动量守恒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970178" name="对象 1970177"/>
          <p:cNvGraphicFramePr/>
          <p:nvPr/>
        </p:nvGraphicFramePr>
        <p:xfrm>
          <a:off x="1979774" y="1370315"/>
          <a:ext cx="8263890" cy="3956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" r:id="rId1" imgW="8305800" imgH="3981450" progId="Word.Document.8">
                  <p:embed/>
                </p:oleObj>
              </mc:Choice>
              <mc:Fallback>
                <p:oleObj name="" r:id="rId1" imgW="8305800" imgH="3981450" progId="Word.Document.8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979774" y="1370315"/>
                        <a:ext cx="8263890" cy="395668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2188629" y="7892388"/>
            <a:ext cx="856239" cy="358871"/>
          </a:xfrm>
          <a:prstGeom prst="rect">
            <a:avLst/>
          </a:prstGeom>
          <a:noFill/>
        </p:spPr>
        <p:txBody>
          <a:bodyPr wrap="none" lIns="81079" tIns="40540" rIns="81079" bIns="40540" rtlCol="0">
            <a:spAutoFit/>
          </a:bodyPr>
          <a:lstStyle/>
          <a:p>
            <a:r>
              <a:rPr lang="zh-CN" altLang="en-US" dirty="0"/>
              <a:t>延迟符</a:t>
            </a:r>
            <a:endParaRPr lang="zh-CN" altLang="en-US" dirty="0"/>
          </a:p>
        </p:txBody>
      </p:sp>
      <p:grpSp>
        <p:nvGrpSpPr>
          <p:cNvPr id="2" name="组合 105"/>
          <p:cNvGrpSpPr/>
          <p:nvPr/>
        </p:nvGrpSpPr>
        <p:grpSpPr>
          <a:xfrm>
            <a:off x="8230541" y="-1197194"/>
            <a:ext cx="1572170" cy="1572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7" name="同心圆 10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8" name="椭圆 10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3" name="组合 108"/>
          <p:cNvGrpSpPr/>
          <p:nvPr/>
        </p:nvGrpSpPr>
        <p:grpSpPr>
          <a:xfrm>
            <a:off x="5808356" y="-378556"/>
            <a:ext cx="840197" cy="8405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0" name="同心圆 10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1" name="椭圆 11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组合 111"/>
          <p:cNvGrpSpPr/>
          <p:nvPr/>
        </p:nvGrpSpPr>
        <p:grpSpPr>
          <a:xfrm>
            <a:off x="6802424" y="-502500"/>
            <a:ext cx="1187204" cy="118763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3" name="同心圆 11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4" name="椭圆 11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5" name="组合 114"/>
          <p:cNvGrpSpPr/>
          <p:nvPr/>
        </p:nvGrpSpPr>
        <p:grpSpPr>
          <a:xfrm>
            <a:off x="9832013" y="-223358"/>
            <a:ext cx="914281" cy="91461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6" name="同心圆 1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7" name="椭圆 11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6" name="组合 117"/>
          <p:cNvGrpSpPr/>
          <p:nvPr/>
        </p:nvGrpSpPr>
        <p:grpSpPr>
          <a:xfrm>
            <a:off x="1026167" y="6512646"/>
            <a:ext cx="785040" cy="78532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9" name="同心圆 1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0" name="椭圆 11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7" name="组合 120"/>
          <p:cNvGrpSpPr/>
          <p:nvPr/>
        </p:nvGrpSpPr>
        <p:grpSpPr>
          <a:xfrm>
            <a:off x="5287774" y="5831640"/>
            <a:ext cx="336611" cy="33673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2" name="同心圆 1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8" name="组合 123"/>
          <p:cNvGrpSpPr/>
          <p:nvPr/>
        </p:nvGrpSpPr>
        <p:grpSpPr>
          <a:xfrm>
            <a:off x="4246057" y="5561176"/>
            <a:ext cx="705342" cy="7055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5" name="同心圆 1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6" name="椭圆 12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9" name="组合 126"/>
          <p:cNvGrpSpPr/>
          <p:nvPr/>
        </p:nvGrpSpPr>
        <p:grpSpPr>
          <a:xfrm>
            <a:off x="11003122" y="-1220177"/>
            <a:ext cx="1572170" cy="1572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8" name="同心圆 1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9" name="椭圆 12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0" name="组合 129"/>
          <p:cNvGrpSpPr/>
          <p:nvPr/>
        </p:nvGrpSpPr>
        <p:grpSpPr>
          <a:xfrm>
            <a:off x="10943273" y="393745"/>
            <a:ext cx="297401" cy="29750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1" name="同心圆 13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2" name="椭圆 13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1" name="组合 132"/>
          <p:cNvGrpSpPr/>
          <p:nvPr/>
        </p:nvGrpSpPr>
        <p:grpSpPr>
          <a:xfrm>
            <a:off x="2595166" y="6066750"/>
            <a:ext cx="1572170" cy="1572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4" name="同心圆 13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5" name="椭圆 134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2" name="组合 135"/>
          <p:cNvGrpSpPr/>
          <p:nvPr/>
        </p:nvGrpSpPr>
        <p:grpSpPr>
          <a:xfrm>
            <a:off x="1704536" y="5934054"/>
            <a:ext cx="693499" cy="69375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7" name="同心圆 1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8" name="椭圆 13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3" name="组合 138"/>
          <p:cNvGrpSpPr/>
          <p:nvPr/>
        </p:nvGrpSpPr>
        <p:grpSpPr>
          <a:xfrm>
            <a:off x="392324" y="6354304"/>
            <a:ext cx="422448" cy="4226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0" name="同心圆 13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1" name="椭圆 14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4" name="组合 141"/>
          <p:cNvGrpSpPr/>
          <p:nvPr/>
        </p:nvGrpSpPr>
        <p:grpSpPr>
          <a:xfrm>
            <a:off x="160401" y="6109837"/>
            <a:ext cx="211223" cy="2113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3" name="同心圆 14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4" name="椭圆 14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45" name="TextBox 144"/>
          <p:cNvSpPr txBox="1"/>
          <p:nvPr/>
        </p:nvSpPr>
        <p:spPr>
          <a:xfrm>
            <a:off x="2205286" y="7892388"/>
            <a:ext cx="857043" cy="359273"/>
          </a:xfrm>
          <a:prstGeom prst="rect">
            <a:avLst/>
          </a:prstGeom>
          <a:noFill/>
        </p:spPr>
        <p:txBody>
          <a:bodyPr wrap="none" lIns="81477" tIns="40739" rIns="81477" bIns="40739" rtlCol="0">
            <a:spAutoFit/>
          </a:bodyPr>
          <a:lstStyle/>
          <a:p>
            <a:r>
              <a:rPr lang="zh-CN" altLang="en-US" dirty="0"/>
              <a:t>延迟符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814705" y="691515"/>
            <a:ext cx="68548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>
                <a:solidFill>
                  <a:schemeClr val="tx1"/>
                </a:solidFill>
              </a:rPr>
              <a:t>知识回顾</a:t>
            </a:r>
            <a:endParaRPr lang="zh-CN" altLang="en-US" sz="4800" b="1">
              <a:solidFill>
                <a:schemeClr val="tx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737360" y="2040255"/>
            <a:ext cx="791019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>
                <a:solidFill>
                  <a:srgbClr val="FF0000"/>
                </a:solidFill>
              </a:rPr>
              <a:t>1.</a:t>
            </a:r>
            <a:r>
              <a:rPr lang="zh-CN" altLang="en-US" sz="4000" b="1">
                <a:solidFill>
                  <a:srgbClr val="FF0000"/>
                </a:solidFill>
              </a:rPr>
              <a:t>动量守恒定律内容：</a:t>
            </a:r>
            <a:endParaRPr lang="zh-CN" altLang="en-US" sz="4000" b="1">
              <a:solidFill>
                <a:srgbClr val="FF0000"/>
              </a:solidFill>
            </a:endParaRPr>
          </a:p>
          <a:p>
            <a:endParaRPr lang="zh-CN" altLang="en-US" sz="4000" b="1">
              <a:solidFill>
                <a:srgbClr val="FF0000"/>
              </a:solidFill>
            </a:endParaRPr>
          </a:p>
          <a:p>
            <a:r>
              <a:rPr lang="en-US" altLang="zh-CN" sz="4000" b="1">
                <a:solidFill>
                  <a:srgbClr val="FF0000"/>
                </a:solidFill>
              </a:rPr>
              <a:t>2.</a:t>
            </a:r>
            <a:r>
              <a:rPr lang="zh-CN" altLang="en-US" sz="4000" b="1">
                <a:solidFill>
                  <a:srgbClr val="FF0000"/>
                </a:solidFill>
              </a:rPr>
              <a:t>动量守恒的条件：</a:t>
            </a:r>
            <a:endParaRPr lang="zh-CN" altLang="en-US" sz="4000" b="1">
              <a:solidFill>
                <a:srgbClr val="FF0000"/>
              </a:solidFill>
            </a:endParaRPr>
          </a:p>
          <a:p>
            <a:endParaRPr lang="zh-CN" altLang="en-US" sz="4000" b="1">
              <a:solidFill>
                <a:srgbClr val="FF0000"/>
              </a:solidFill>
            </a:endParaRPr>
          </a:p>
          <a:p>
            <a:endParaRPr lang="zh-CN" altLang="en-US" sz="4000" b="1">
              <a:solidFill>
                <a:srgbClr val="FF0000"/>
              </a:solidFill>
            </a:endParaRPr>
          </a:p>
          <a:p>
            <a:endParaRPr lang="zh-CN" altLang="en-US" sz="4000" b="1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704975" y="2615565"/>
            <a:ext cx="102120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002060"/>
                </a:solidFill>
              </a:rPr>
              <a:t>如果一个系统不受外力，或者所受外力的矢量和为</a:t>
            </a:r>
            <a:r>
              <a:rPr lang="en-US" altLang="zh-CN" sz="2400" b="1">
                <a:solidFill>
                  <a:srgbClr val="002060"/>
                </a:solidFill>
              </a:rPr>
              <a:t>0</a:t>
            </a:r>
            <a:r>
              <a:rPr lang="zh-CN" altLang="en-US" sz="2400" b="1">
                <a:solidFill>
                  <a:srgbClr val="002060"/>
                </a:solidFill>
              </a:rPr>
              <a:t>，这个系统的总动量保持不变</a:t>
            </a:r>
            <a:endParaRPr lang="zh-CN" altLang="en-US" sz="2400" b="1">
              <a:solidFill>
                <a:srgbClr val="00206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737360" y="3992880"/>
            <a:ext cx="102622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002060"/>
                </a:solidFill>
              </a:rPr>
              <a:t>①理想守恒：不受外力或合外力的合力为零</a:t>
            </a:r>
            <a:endParaRPr lang="zh-CN" altLang="en-US" sz="2400" b="1">
              <a:solidFill>
                <a:srgbClr val="002060"/>
              </a:solidFill>
            </a:endParaRPr>
          </a:p>
          <a:p>
            <a:r>
              <a:rPr lang="zh-CN" altLang="en-US" sz="2400" b="1">
                <a:solidFill>
                  <a:srgbClr val="002060"/>
                </a:solidFill>
              </a:rPr>
              <a:t>②近似守恒：系统内个物体之间的内力远大于它所受的外力</a:t>
            </a:r>
            <a:endParaRPr lang="zh-CN" altLang="en-US" sz="2400" b="1">
              <a:solidFill>
                <a:srgbClr val="002060"/>
              </a:solidFill>
            </a:endParaRPr>
          </a:p>
          <a:p>
            <a:r>
              <a:rPr lang="zh-CN" altLang="en-US" sz="2400" b="1">
                <a:solidFill>
                  <a:srgbClr val="002060"/>
                </a:solidFill>
              </a:rPr>
              <a:t>③某一方向守恒：如果系统某一方向上所受外力合力为零，则系统在这一方向上动量守恒。</a:t>
            </a:r>
            <a:endParaRPr lang="zh-CN" altLang="en-US" sz="2400" b="1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-21474820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4565" y="528955"/>
            <a:ext cx="6363335" cy="580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 descr="1604065136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7900" y="528955"/>
            <a:ext cx="3886200" cy="3444875"/>
          </a:xfrm>
          <a:prstGeom prst="rect">
            <a:avLst/>
          </a:prstGeom>
        </p:spPr>
      </p:pic>
      <p:pic>
        <p:nvPicPr>
          <p:cNvPr id="5" name="图片 4" descr="1604065196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900" y="3973830"/>
            <a:ext cx="3886200" cy="235521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微信图片_202011030855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06845" y="97155"/>
            <a:ext cx="5485765" cy="66643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335" y="795655"/>
            <a:ext cx="6718935" cy="55079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</a:rPr>
              <a:t>课堂拓展：</a:t>
            </a:r>
            <a:endParaRPr lang="zh-CN" altLang="en-US" sz="3200" b="1">
              <a:solidFill>
                <a:srgbClr val="FF0000"/>
              </a:solidFill>
            </a:endParaRPr>
          </a:p>
          <a:p>
            <a:r>
              <a:rPr lang="zh-CN" altLang="en-US" sz="3200" b="1">
                <a:solidFill>
                  <a:srgbClr val="FF0000"/>
                </a:solidFill>
              </a:rPr>
              <a:t>仔细阅读课本第</a:t>
            </a:r>
            <a:r>
              <a:rPr lang="en-US" altLang="zh-CN" sz="3200" b="1">
                <a:solidFill>
                  <a:srgbClr val="FF0000"/>
                </a:solidFill>
              </a:rPr>
              <a:t>3</a:t>
            </a:r>
            <a:r>
              <a:rPr lang="zh-CN" altLang="en-US" sz="3200" b="1">
                <a:solidFill>
                  <a:srgbClr val="FF0000"/>
                </a:solidFill>
              </a:rPr>
              <a:t>页和</a:t>
            </a:r>
            <a:r>
              <a:rPr lang="en-US" altLang="zh-CN" sz="3200" b="1">
                <a:solidFill>
                  <a:srgbClr val="FF0000"/>
                </a:solidFill>
              </a:rPr>
              <a:t>16</a:t>
            </a:r>
            <a:r>
              <a:rPr lang="zh-CN" altLang="en-US" sz="3200" b="1">
                <a:solidFill>
                  <a:srgbClr val="FF0000"/>
                </a:solidFill>
              </a:rPr>
              <a:t>页内容，</a:t>
            </a:r>
            <a:endParaRPr lang="zh-CN" altLang="en-US" sz="3200" b="1">
              <a:solidFill>
                <a:srgbClr val="FF0000"/>
              </a:solidFill>
            </a:endParaRPr>
          </a:p>
          <a:p>
            <a:r>
              <a:rPr lang="zh-CN" altLang="en-US" sz="3200" b="1">
                <a:solidFill>
                  <a:srgbClr val="FF0000"/>
                </a:solidFill>
              </a:rPr>
              <a:t>完成以下两个任务：</a:t>
            </a:r>
            <a:endParaRPr lang="zh-CN" altLang="en-US" sz="3200" b="1">
              <a:solidFill>
                <a:srgbClr val="FF0000"/>
              </a:solidFill>
            </a:endParaRPr>
          </a:p>
          <a:p>
            <a:r>
              <a:rPr lang="en-US" altLang="zh-CN" sz="3200" b="1">
                <a:solidFill>
                  <a:srgbClr val="FF0000"/>
                </a:solidFill>
              </a:rPr>
              <a:t>1</a:t>
            </a:r>
            <a:r>
              <a:rPr lang="zh-CN" altLang="en-US" sz="3200" b="1">
                <a:solidFill>
                  <a:srgbClr val="FF0000"/>
                </a:solidFill>
              </a:rPr>
              <a:t>、第</a:t>
            </a:r>
            <a:r>
              <a:rPr lang="en-US" altLang="zh-CN" sz="3200" b="1">
                <a:solidFill>
                  <a:srgbClr val="FF0000"/>
                </a:solidFill>
              </a:rPr>
              <a:t>3</a:t>
            </a:r>
            <a:r>
              <a:rPr lang="zh-CN" altLang="en-US" sz="3200" b="1">
                <a:solidFill>
                  <a:srgbClr val="FF0000"/>
                </a:solidFill>
              </a:rPr>
              <a:t>页实验是怎样验证动量守恒的</a:t>
            </a:r>
            <a:endParaRPr lang="zh-CN" altLang="en-US" sz="3200" b="1">
              <a:solidFill>
                <a:srgbClr val="FF0000"/>
              </a:solidFill>
            </a:endParaRPr>
          </a:p>
          <a:p>
            <a:endParaRPr lang="zh-CN" altLang="en-US" sz="3200" b="1">
              <a:solidFill>
                <a:srgbClr val="FF0000"/>
              </a:solidFill>
            </a:endParaRPr>
          </a:p>
          <a:p>
            <a:endParaRPr lang="zh-CN" altLang="en-US" sz="3200" b="1">
              <a:solidFill>
                <a:srgbClr val="FF0000"/>
              </a:solidFill>
            </a:endParaRPr>
          </a:p>
          <a:p>
            <a:r>
              <a:rPr lang="en-US" altLang="zh-CN" sz="3200" b="1">
                <a:solidFill>
                  <a:srgbClr val="FF0000"/>
                </a:solidFill>
              </a:rPr>
              <a:t>2</a:t>
            </a:r>
            <a:r>
              <a:rPr lang="zh-CN" altLang="en-US" sz="3200" b="1">
                <a:solidFill>
                  <a:srgbClr val="FF0000"/>
                </a:solidFill>
              </a:rPr>
              <a:t>、参考第</a:t>
            </a:r>
            <a:r>
              <a:rPr lang="en-US" altLang="zh-CN" sz="3200" b="1">
                <a:solidFill>
                  <a:srgbClr val="FF0000"/>
                </a:solidFill>
              </a:rPr>
              <a:t>3</a:t>
            </a:r>
            <a:r>
              <a:rPr lang="zh-CN" altLang="en-US" sz="3200" b="1">
                <a:solidFill>
                  <a:srgbClr val="FF0000"/>
                </a:solidFill>
              </a:rPr>
              <a:t>页实验，请利用所学</a:t>
            </a:r>
            <a:endParaRPr lang="zh-CN" altLang="en-US" sz="3200" b="1">
              <a:solidFill>
                <a:srgbClr val="FF0000"/>
              </a:solidFill>
            </a:endParaRPr>
          </a:p>
          <a:p>
            <a:r>
              <a:rPr lang="zh-CN" altLang="en-US" sz="3200" b="1">
                <a:solidFill>
                  <a:srgbClr val="FF0000"/>
                </a:solidFill>
              </a:rPr>
              <a:t>知识自行设计实验方案，验证动量</a:t>
            </a:r>
            <a:endParaRPr lang="zh-CN" altLang="en-US" sz="3200" b="1">
              <a:solidFill>
                <a:srgbClr val="FF0000"/>
              </a:solidFill>
            </a:endParaRPr>
          </a:p>
          <a:p>
            <a:r>
              <a:rPr lang="zh-CN" altLang="en-US" sz="3200" b="1">
                <a:solidFill>
                  <a:srgbClr val="FF0000"/>
                </a:solidFill>
              </a:rPr>
              <a:t>守恒定律。</a:t>
            </a:r>
            <a:endParaRPr lang="zh-CN" altLang="en-US" sz="3200" b="1">
              <a:solidFill>
                <a:srgbClr val="FF0000"/>
              </a:solidFill>
            </a:endParaRPr>
          </a:p>
          <a:p>
            <a:endParaRPr lang="zh-CN" altLang="en-US" sz="3200" b="1">
              <a:solidFill>
                <a:srgbClr val="FF0000"/>
              </a:solidFill>
            </a:endParaRPr>
          </a:p>
          <a:p>
            <a:endParaRPr lang="zh-CN" alt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椭圆 130"/>
          <p:cNvSpPr/>
          <p:nvPr/>
        </p:nvSpPr>
        <p:spPr>
          <a:xfrm>
            <a:off x="2421482" y="-123048"/>
            <a:ext cx="2093987" cy="2086805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77" tIns="51238" rIns="102477" bIns="51238" rtlCol="0" anchor="ctr"/>
          <a:lstStyle/>
          <a:p>
            <a:pPr algn="ctr"/>
            <a:endParaRPr lang="zh-CN" altLang="en-US"/>
          </a:p>
        </p:txBody>
      </p:sp>
      <p:sp>
        <p:nvSpPr>
          <p:cNvPr id="132" name="椭圆 131"/>
          <p:cNvSpPr/>
          <p:nvPr/>
        </p:nvSpPr>
        <p:spPr>
          <a:xfrm>
            <a:off x="4162268" y="-123048"/>
            <a:ext cx="2093987" cy="2086805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77" tIns="51238" rIns="102477" bIns="51238" rtlCol="0" anchor="ctr"/>
          <a:lstStyle/>
          <a:p>
            <a:pPr algn="ctr"/>
            <a:endParaRPr lang="zh-CN" altLang="en-US"/>
          </a:p>
        </p:txBody>
      </p:sp>
      <p:sp>
        <p:nvSpPr>
          <p:cNvPr id="133" name="椭圆 132"/>
          <p:cNvSpPr/>
          <p:nvPr/>
        </p:nvSpPr>
        <p:spPr>
          <a:xfrm>
            <a:off x="5916856" y="-123048"/>
            <a:ext cx="2093987" cy="2086805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77" tIns="51238" rIns="102477" bIns="51238" rtlCol="0" anchor="ctr"/>
          <a:lstStyle/>
          <a:p>
            <a:pPr algn="ctr"/>
            <a:endParaRPr lang="zh-CN" altLang="en-US"/>
          </a:p>
        </p:txBody>
      </p:sp>
      <p:sp>
        <p:nvSpPr>
          <p:cNvPr id="134" name="椭圆 133"/>
          <p:cNvSpPr/>
          <p:nvPr/>
        </p:nvSpPr>
        <p:spPr>
          <a:xfrm>
            <a:off x="7673627" y="-123048"/>
            <a:ext cx="2093987" cy="2086805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77" tIns="51238" rIns="102477" bIns="51238" rtlCol="0" anchor="ctr"/>
          <a:lstStyle/>
          <a:p>
            <a:pPr algn="ctr"/>
            <a:endParaRPr lang="zh-CN" altLang="en-US"/>
          </a:p>
        </p:txBody>
      </p:sp>
      <p:grpSp>
        <p:nvGrpSpPr>
          <p:cNvPr id="135" name="组合 134"/>
          <p:cNvGrpSpPr/>
          <p:nvPr/>
        </p:nvGrpSpPr>
        <p:grpSpPr>
          <a:xfrm>
            <a:off x="2583952" y="19991"/>
            <a:ext cx="1806925" cy="1800729"/>
            <a:chOff x="3768359" y="1725446"/>
            <a:chExt cx="1930605" cy="1930605"/>
          </a:xfrm>
        </p:grpSpPr>
        <p:sp>
          <p:nvSpPr>
            <p:cNvPr id="136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7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EA5E66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8" name="组合 137"/>
          <p:cNvGrpSpPr/>
          <p:nvPr/>
        </p:nvGrpSpPr>
        <p:grpSpPr>
          <a:xfrm>
            <a:off x="4310734" y="19991"/>
            <a:ext cx="1806925" cy="1800729"/>
            <a:chOff x="3768359" y="1725446"/>
            <a:chExt cx="1930605" cy="1930605"/>
          </a:xfrm>
        </p:grpSpPr>
        <p:sp>
          <p:nvSpPr>
            <p:cNvPr id="139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0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FAB3F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1" name="组合 140"/>
          <p:cNvGrpSpPr/>
          <p:nvPr/>
        </p:nvGrpSpPr>
        <p:grpSpPr>
          <a:xfrm>
            <a:off x="6059267" y="19991"/>
            <a:ext cx="1806925" cy="1800729"/>
            <a:chOff x="3768359" y="1725446"/>
            <a:chExt cx="1930605" cy="1930605"/>
          </a:xfrm>
        </p:grpSpPr>
        <p:sp>
          <p:nvSpPr>
            <p:cNvPr id="142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3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4" name="组合 143"/>
          <p:cNvGrpSpPr/>
          <p:nvPr/>
        </p:nvGrpSpPr>
        <p:grpSpPr>
          <a:xfrm>
            <a:off x="7800281" y="19991"/>
            <a:ext cx="1806925" cy="1800729"/>
            <a:chOff x="3768359" y="1725446"/>
            <a:chExt cx="1930605" cy="1930605"/>
          </a:xfrm>
        </p:grpSpPr>
        <p:sp>
          <p:nvSpPr>
            <p:cNvPr id="145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6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47" name="矩形 146"/>
          <p:cNvSpPr/>
          <p:nvPr/>
        </p:nvSpPr>
        <p:spPr>
          <a:xfrm>
            <a:off x="2865533" y="229878"/>
            <a:ext cx="1233170" cy="1348105"/>
          </a:xfrm>
          <a:prstGeom prst="rect">
            <a:avLst/>
          </a:prstGeom>
          <a:effectLst/>
        </p:spPr>
        <p:txBody>
          <a:bodyPr wrap="none" lIns="102477" tIns="51238" rIns="102477" bIns="51238">
            <a:spAutoFit/>
          </a:bodyPr>
          <a:lstStyle/>
          <a:p>
            <a:r>
              <a:rPr lang="zh-CN" altLang="zh-CN" sz="8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设</a:t>
            </a:r>
            <a:endParaRPr lang="zh-CN" altLang="zh-CN" sz="8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8" name="矩形 147"/>
          <p:cNvSpPr/>
          <p:nvPr/>
        </p:nvSpPr>
        <p:spPr>
          <a:xfrm>
            <a:off x="4583038" y="229878"/>
            <a:ext cx="1233170" cy="1348105"/>
          </a:xfrm>
          <a:prstGeom prst="rect">
            <a:avLst/>
          </a:prstGeom>
          <a:effectLst/>
        </p:spPr>
        <p:txBody>
          <a:bodyPr wrap="none" lIns="102477" tIns="51238" rIns="102477" bIns="51238">
            <a:spAutoFit/>
          </a:bodyPr>
          <a:lstStyle/>
          <a:p>
            <a:r>
              <a:rPr lang="zh-CN" altLang="en-US" sz="8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计</a:t>
            </a:r>
            <a:endParaRPr lang="zh-CN" altLang="en-US" sz="8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6364052" y="229878"/>
            <a:ext cx="1233170" cy="1348105"/>
          </a:xfrm>
          <a:prstGeom prst="rect">
            <a:avLst/>
          </a:prstGeom>
          <a:effectLst/>
        </p:spPr>
        <p:txBody>
          <a:bodyPr wrap="none" lIns="102477" tIns="51238" rIns="102477" bIns="51238">
            <a:spAutoFit/>
          </a:bodyPr>
          <a:lstStyle/>
          <a:p>
            <a:r>
              <a:rPr lang="zh-CN" altLang="en-US" sz="8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思</a:t>
            </a:r>
            <a:endParaRPr lang="zh-CN" altLang="en-US" sz="8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8105589" y="187272"/>
            <a:ext cx="1233170" cy="1348105"/>
          </a:xfrm>
          <a:prstGeom prst="rect">
            <a:avLst/>
          </a:prstGeom>
          <a:effectLst/>
        </p:spPr>
        <p:txBody>
          <a:bodyPr wrap="none" lIns="102477" tIns="51238" rIns="102477" bIns="51238">
            <a:spAutoFit/>
          </a:bodyPr>
          <a:lstStyle/>
          <a:p>
            <a:r>
              <a:rPr lang="zh-CN" altLang="en-US" sz="8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路</a:t>
            </a:r>
            <a:endParaRPr lang="zh-CN" altLang="en-US" sz="8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1" name="组合 150"/>
          <p:cNvGrpSpPr/>
          <p:nvPr/>
        </p:nvGrpSpPr>
        <p:grpSpPr>
          <a:xfrm>
            <a:off x="1989846" y="852849"/>
            <a:ext cx="431636" cy="430156"/>
            <a:chOff x="3768359" y="1725446"/>
            <a:chExt cx="1930605" cy="1930605"/>
          </a:xfrm>
        </p:grpSpPr>
        <p:sp>
          <p:nvSpPr>
            <p:cNvPr id="152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3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组合 153"/>
          <p:cNvGrpSpPr/>
          <p:nvPr/>
        </p:nvGrpSpPr>
        <p:grpSpPr>
          <a:xfrm>
            <a:off x="1567640" y="660630"/>
            <a:ext cx="302034" cy="300998"/>
            <a:chOff x="3768359" y="1725446"/>
            <a:chExt cx="1930605" cy="1930605"/>
          </a:xfrm>
          <a:solidFill>
            <a:srgbClr val="EA5E66"/>
          </a:solidFill>
        </p:grpSpPr>
        <p:sp>
          <p:nvSpPr>
            <p:cNvPr id="155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pFill/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6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grpFill/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7" name="组合 156"/>
          <p:cNvGrpSpPr/>
          <p:nvPr/>
        </p:nvGrpSpPr>
        <p:grpSpPr>
          <a:xfrm>
            <a:off x="4111234" y="-36189"/>
            <a:ext cx="216448" cy="215705"/>
            <a:chOff x="3768359" y="1725446"/>
            <a:chExt cx="1930605" cy="1930605"/>
          </a:xfrm>
        </p:grpSpPr>
        <p:sp>
          <p:nvSpPr>
            <p:cNvPr id="158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9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0" name="组合 159"/>
          <p:cNvGrpSpPr/>
          <p:nvPr/>
        </p:nvGrpSpPr>
        <p:grpSpPr>
          <a:xfrm>
            <a:off x="5930365" y="-94044"/>
            <a:ext cx="308857" cy="307798"/>
            <a:chOff x="3768359" y="1725446"/>
            <a:chExt cx="1930605" cy="1930605"/>
          </a:xfrm>
        </p:grpSpPr>
        <p:sp>
          <p:nvSpPr>
            <p:cNvPr id="161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2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7636B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3" name="组合 162"/>
          <p:cNvGrpSpPr/>
          <p:nvPr/>
        </p:nvGrpSpPr>
        <p:grpSpPr>
          <a:xfrm>
            <a:off x="5908250" y="1656551"/>
            <a:ext cx="266543" cy="265629"/>
            <a:chOff x="3768359" y="1725446"/>
            <a:chExt cx="1930605" cy="1930605"/>
          </a:xfrm>
        </p:grpSpPr>
        <p:sp>
          <p:nvSpPr>
            <p:cNvPr id="164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5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6" name="组合 165"/>
          <p:cNvGrpSpPr/>
          <p:nvPr/>
        </p:nvGrpSpPr>
        <p:grpSpPr>
          <a:xfrm>
            <a:off x="4222998" y="1634148"/>
            <a:ext cx="274210" cy="273270"/>
            <a:chOff x="3768359" y="1725446"/>
            <a:chExt cx="1930605" cy="1930605"/>
          </a:xfrm>
        </p:grpSpPr>
        <p:sp>
          <p:nvSpPr>
            <p:cNvPr id="167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8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7636B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9" name="组合 168"/>
          <p:cNvGrpSpPr/>
          <p:nvPr/>
        </p:nvGrpSpPr>
        <p:grpSpPr>
          <a:xfrm>
            <a:off x="7717128" y="-197416"/>
            <a:ext cx="270006" cy="269080"/>
            <a:chOff x="3768359" y="1725446"/>
            <a:chExt cx="1930605" cy="1930605"/>
          </a:xfrm>
        </p:grpSpPr>
        <p:sp>
          <p:nvSpPr>
            <p:cNvPr id="170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1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2" name="组合 171"/>
          <p:cNvGrpSpPr/>
          <p:nvPr/>
        </p:nvGrpSpPr>
        <p:grpSpPr>
          <a:xfrm>
            <a:off x="7823398" y="1726011"/>
            <a:ext cx="238564" cy="237746"/>
            <a:chOff x="3768359" y="1725446"/>
            <a:chExt cx="1930605" cy="1930605"/>
          </a:xfrm>
        </p:grpSpPr>
        <p:sp>
          <p:nvSpPr>
            <p:cNvPr id="173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4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5" name="组合 174"/>
          <p:cNvGrpSpPr/>
          <p:nvPr/>
        </p:nvGrpSpPr>
        <p:grpSpPr>
          <a:xfrm>
            <a:off x="9656300" y="776178"/>
            <a:ext cx="431636" cy="430156"/>
            <a:chOff x="3768359" y="1725446"/>
            <a:chExt cx="1930605" cy="1930605"/>
          </a:xfrm>
        </p:grpSpPr>
        <p:sp>
          <p:nvSpPr>
            <p:cNvPr id="176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7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7636B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8" name="组合 177"/>
          <p:cNvGrpSpPr/>
          <p:nvPr/>
        </p:nvGrpSpPr>
        <p:grpSpPr>
          <a:xfrm>
            <a:off x="10185717" y="594458"/>
            <a:ext cx="302034" cy="300998"/>
            <a:chOff x="3768359" y="1725446"/>
            <a:chExt cx="1930605" cy="1930605"/>
          </a:xfrm>
        </p:grpSpPr>
        <p:sp>
          <p:nvSpPr>
            <p:cNvPr id="179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0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DA93E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1" name="组合 180"/>
          <p:cNvGrpSpPr/>
          <p:nvPr/>
        </p:nvGrpSpPr>
        <p:grpSpPr>
          <a:xfrm>
            <a:off x="10631286" y="853776"/>
            <a:ext cx="216448" cy="215705"/>
            <a:chOff x="3768359" y="1725446"/>
            <a:chExt cx="1930605" cy="1930605"/>
          </a:xfrm>
        </p:grpSpPr>
        <p:sp>
          <p:nvSpPr>
            <p:cNvPr id="182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3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94A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4" name="组合 183"/>
          <p:cNvGrpSpPr/>
          <p:nvPr/>
        </p:nvGrpSpPr>
        <p:grpSpPr>
          <a:xfrm>
            <a:off x="1126654" y="813273"/>
            <a:ext cx="216448" cy="215705"/>
            <a:chOff x="3768359" y="1725446"/>
            <a:chExt cx="1930605" cy="1930605"/>
          </a:xfrm>
        </p:grpSpPr>
        <p:sp>
          <p:nvSpPr>
            <p:cNvPr id="185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6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94A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33" name="TextBox 232"/>
          <p:cNvSpPr txBox="1"/>
          <p:nvPr/>
        </p:nvSpPr>
        <p:spPr>
          <a:xfrm>
            <a:off x="2188629" y="7892388"/>
            <a:ext cx="856239" cy="358871"/>
          </a:xfrm>
          <a:prstGeom prst="rect">
            <a:avLst/>
          </a:prstGeom>
          <a:noFill/>
        </p:spPr>
        <p:txBody>
          <a:bodyPr wrap="none" lIns="81079" tIns="40540" rIns="81079" bIns="40540" rtlCol="0">
            <a:spAutoFit/>
          </a:bodyPr>
          <a:lstStyle/>
          <a:p>
            <a:r>
              <a:rPr lang="zh-CN" altLang="en-US" dirty="0"/>
              <a:t>延迟符</a:t>
            </a:r>
            <a:endParaRPr lang="zh-CN" altLang="en-US" dirty="0"/>
          </a:p>
        </p:txBody>
      </p:sp>
      <p:sp>
        <p:nvSpPr>
          <p:cNvPr id="2" name="Freeform 23"/>
          <p:cNvSpPr/>
          <p:nvPr/>
        </p:nvSpPr>
        <p:spPr bwMode="auto">
          <a:xfrm>
            <a:off x="634280" y="-8482"/>
            <a:ext cx="1311424" cy="1172000"/>
          </a:xfrm>
          <a:custGeom>
            <a:avLst/>
            <a:gdLst>
              <a:gd name="T0" fmla="*/ 167 w 511"/>
              <a:gd name="T1" fmla="*/ 459 h 459"/>
              <a:gd name="T2" fmla="*/ 101 w 511"/>
              <a:gd name="T3" fmla="*/ 420 h 459"/>
              <a:gd name="T4" fmla="*/ 12 w 511"/>
              <a:gd name="T5" fmla="*/ 267 h 459"/>
              <a:gd name="T6" fmla="*/ 12 w 511"/>
              <a:gd name="T7" fmla="*/ 191 h 459"/>
              <a:gd name="T8" fmla="*/ 101 w 511"/>
              <a:gd name="T9" fmla="*/ 38 h 459"/>
              <a:gd name="T10" fmla="*/ 167 w 511"/>
              <a:gd name="T11" fmla="*/ 0 h 459"/>
              <a:gd name="T12" fmla="*/ 344 w 511"/>
              <a:gd name="T13" fmla="*/ 0 h 459"/>
              <a:gd name="T14" fmla="*/ 410 w 511"/>
              <a:gd name="T15" fmla="*/ 38 h 459"/>
              <a:gd name="T16" fmla="*/ 498 w 511"/>
              <a:gd name="T17" fmla="*/ 191 h 459"/>
              <a:gd name="T18" fmla="*/ 498 w 511"/>
              <a:gd name="T19" fmla="*/ 267 h 459"/>
              <a:gd name="T20" fmla="*/ 410 w 511"/>
              <a:gd name="T21" fmla="*/ 420 h 459"/>
              <a:gd name="T22" fmla="*/ 344 w 511"/>
              <a:gd name="T23" fmla="*/ 459 h 459"/>
              <a:gd name="T24" fmla="*/ 167 w 511"/>
              <a:gd name="T25" fmla="*/ 459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11" h="459">
                <a:moveTo>
                  <a:pt x="167" y="459"/>
                </a:moveTo>
                <a:cubicBezTo>
                  <a:pt x="141" y="459"/>
                  <a:pt x="113" y="443"/>
                  <a:pt x="101" y="420"/>
                </a:cubicBezTo>
                <a:cubicBezTo>
                  <a:pt x="12" y="267"/>
                  <a:pt x="12" y="267"/>
                  <a:pt x="12" y="267"/>
                </a:cubicBezTo>
                <a:cubicBezTo>
                  <a:pt x="0" y="245"/>
                  <a:pt x="0" y="213"/>
                  <a:pt x="12" y="191"/>
                </a:cubicBezTo>
                <a:cubicBezTo>
                  <a:pt x="101" y="38"/>
                  <a:pt x="101" y="38"/>
                  <a:pt x="101" y="38"/>
                </a:cubicBezTo>
                <a:cubicBezTo>
                  <a:pt x="113" y="16"/>
                  <a:pt x="141" y="0"/>
                  <a:pt x="167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69" y="0"/>
                  <a:pt x="397" y="16"/>
                  <a:pt x="410" y="38"/>
                </a:cubicBezTo>
                <a:cubicBezTo>
                  <a:pt x="498" y="191"/>
                  <a:pt x="498" y="191"/>
                  <a:pt x="498" y="191"/>
                </a:cubicBezTo>
                <a:cubicBezTo>
                  <a:pt x="511" y="213"/>
                  <a:pt x="511" y="245"/>
                  <a:pt x="498" y="267"/>
                </a:cubicBezTo>
                <a:cubicBezTo>
                  <a:pt x="410" y="420"/>
                  <a:pt x="410" y="420"/>
                  <a:pt x="410" y="420"/>
                </a:cubicBezTo>
                <a:cubicBezTo>
                  <a:pt x="397" y="443"/>
                  <a:pt x="369" y="459"/>
                  <a:pt x="344" y="459"/>
                </a:cubicBezTo>
                <a:lnTo>
                  <a:pt x="167" y="459"/>
                </a:lnTo>
                <a:close/>
              </a:path>
            </a:pathLst>
          </a:custGeom>
          <a:gradFill>
            <a:gsLst>
              <a:gs pos="0">
                <a:srgbClr val="F1F1F1"/>
              </a:gs>
              <a:gs pos="100000">
                <a:schemeClr val="bg1"/>
              </a:gs>
            </a:gsLst>
            <a:lin ang="5400000" scaled="1"/>
          </a:gradFill>
          <a:ln w="28575" cap="flat">
            <a:gradFill>
              <a:gsLst>
                <a:gs pos="0">
                  <a:schemeClr val="bg1"/>
                </a:gs>
                <a:gs pos="100000">
                  <a:srgbClr val="DDDDDD"/>
                </a:gs>
              </a:gsLst>
              <a:lin ang="5400000" scaled="1"/>
            </a:gradFill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srgbClr val="0070C0"/>
              </a:solidFill>
              <a:latin typeface="+mn-lt"/>
              <a:ea typeface="+mn-ea"/>
            </a:endParaRPr>
          </a:p>
        </p:txBody>
      </p:sp>
      <p:sp>
        <p:nvSpPr>
          <p:cNvPr id="19" name="Rectangle 40"/>
          <p:cNvSpPr>
            <a:spLocks noChangeArrowheads="1"/>
          </p:cNvSpPr>
          <p:nvPr/>
        </p:nvSpPr>
        <p:spPr bwMode="auto">
          <a:xfrm>
            <a:off x="804863" y="287489"/>
            <a:ext cx="944880" cy="55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p>
            <a:pPr>
              <a:buFontTx/>
              <a:buNone/>
            </a:pPr>
            <a:r>
              <a:rPr lang="zh-CN" altLang="en-US" sz="3000" b="1" dirty="0">
                <a:solidFill>
                  <a:srgbClr val="EA5E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endParaRPr lang="zh-CN" altLang="en-US" sz="3000" b="1" dirty="0">
              <a:solidFill>
                <a:srgbClr val="EA5E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2240" y="1879600"/>
            <a:ext cx="11905615" cy="58775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</a:rPr>
              <a:t>1</a:t>
            </a:r>
            <a:r>
              <a:rPr lang="en-US" altLang="zh-CN" sz="3200" b="1">
                <a:solidFill>
                  <a:srgbClr val="FF0000"/>
                </a:solidFill>
              </a:rPr>
              <a:t>.</a:t>
            </a:r>
            <a:r>
              <a:rPr lang="zh-CN" altLang="en-US" sz="3200" b="1">
                <a:solidFill>
                  <a:srgbClr val="FF0000"/>
                </a:solidFill>
              </a:rPr>
              <a:t>实验中哪些物体组成了要研究的系统？</a:t>
            </a:r>
            <a:endParaRPr lang="zh-CN" altLang="en-US" sz="3200" b="1">
              <a:solidFill>
                <a:srgbClr val="FF0000"/>
              </a:solidFill>
            </a:endParaRPr>
          </a:p>
          <a:p>
            <a:r>
              <a:rPr lang="zh-CN" altLang="en-US" sz="3200" b="1">
                <a:solidFill>
                  <a:srgbClr val="FF0000"/>
                </a:solidFill>
              </a:rPr>
              <a:t>  </a:t>
            </a:r>
            <a:endParaRPr lang="zh-CN" altLang="en-US" sz="3200" b="1">
              <a:solidFill>
                <a:srgbClr val="FF0000"/>
              </a:solidFill>
            </a:endParaRPr>
          </a:p>
          <a:p>
            <a:endParaRPr lang="zh-CN" altLang="en-US" sz="3200" b="1">
              <a:solidFill>
                <a:srgbClr val="FF0000"/>
              </a:solidFill>
            </a:endParaRPr>
          </a:p>
          <a:p>
            <a:r>
              <a:rPr lang="zh-CN" altLang="en-US" sz="3200" b="1">
                <a:solidFill>
                  <a:srgbClr val="FF0000"/>
                </a:solidFill>
              </a:rPr>
              <a:t>2.如何创造实验条件，使系统所受外力的矢量和近似为</a:t>
            </a:r>
            <a:r>
              <a:rPr lang="en-US" altLang="zh-CN" sz="3200" b="1">
                <a:solidFill>
                  <a:srgbClr val="FF0000"/>
                </a:solidFill>
              </a:rPr>
              <a:t>0</a:t>
            </a:r>
            <a:r>
              <a:rPr lang="zh-CN" altLang="en-US" sz="3200" b="1">
                <a:solidFill>
                  <a:srgbClr val="FF0000"/>
                </a:solidFill>
              </a:rPr>
              <a:t>？</a:t>
            </a:r>
            <a:endParaRPr lang="zh-CN" altLang="en-US" sz="3200" b="1">
              <a:solidFill>
                <a:srgbClr val="FF0000"/>
              </a:solidFill>
            </a:endParaRPr>
          </a:p>
          <a:p>
            <a:r>
              <a:rPr lang="zh-CN" altLang="en-US" sz="3200" b="1">
                <a:solidFill>
                  <a:srgbClr val="FF0000"/>
                </a:solidFill>
              </a:rPr>
              <a:t> </a:t>
            </a:r>
            <a:endParaRPr lang="zh-CN" altLang="en-US" sz="3200" b="1">
              <a:solidFill>
                <a:srgbClr val="FF0000"/>
              </a:solidFill>
            </a:endParaRPr>
          </a:p>
          <a:p>
            <a:endParaRPr lang="zh-CN" altLang="en-US" sz="3200" b="1">
              <a:solidFill>
                <a:srgbClr val="FF0000"/>
              </a:solidFill>
            </a:endParaRPr>
          </a:p>
          <a:p>
            <a:r>
              <a:rPr lang="zh-CN" altLang="en-US" sz="3200" b="1">
                <a:solidFill>
                  <a:srgbClr val="FF0000"/>
                </a:solidFill>
              </a:rPr>
              <a:t>3.需要测量哪些物理量？（选取合适的实验器材）</a:t>
            </a:r>
            <a:endParaRPr lang="zh-CN" altLang="en-US" sz="3200" b="1">
              <a:solidFill>
                <a:srgbClr val="FF0000"/>
              </a:solidFill>
            </a:endParaRPr>
          </a:p>
          <a:p>
            <a:endParaRPr lang="zh-CN" altLang="en-US" sz="3200" b="1">
              <a:solidFill>
                <a:srgbClr val="FF0000"/>
              </a:solidFill>
            </a:endParaRPr>
          </a:p>
          <a:p>
            <a:endParaRPr lang="zh-CN" altLang="en-US" sz="3200" b="1">
              <a:solidFill>
                <a:srgbClr val="FF0000"/>
              </a:solidFill>
            </a:endParaRPr>
          </a:p>
          <a:p>
            <a:r>
              <a:rPr lang="en-US" altLang="zh-CN" sz="3200" b="1">
                <a:solidFill>
                  <a:srgbClr val="FF0000"/>
                </a:solidFill>
              </a:rPr>
              <a:t>4.</a:t>
            </a:r>
            <a:r>
              <a:rPr lang="zh-CN" altLang="en-US" sz="3200" b="1">
                <a:solidFill>
                  <a:srgbClr val="FF0000"/>
                </a:solidFill>
              </a:rPr>
              <a:t>数据分析</a:t>
            </a:r>
            <a:endParaRPr lang="zh-CN" altLang="en-US" sz="2800" b="1">
              <a:solidFill>
                <a:srgbClr val="FF0000"/>
              </a:solidFill>
            </a:endParaRPr>
          </a:p>
          <a:p>
            <a:r>
              <a:rPr lang="zh-CN" altLang="en-US" sz="2800" b="1">
                <a:solidFill>
                  <a:srgbClr val="FF0000"/>
                </a:solidFill>
              </a:rPr>
              <a:t> </a:t>
            </a:r>
            <a:endParaRPr lang="zh-CN" altLang="en-US" sz="2800" b="1">
              <a:solidFill>
                <a:srgbClr val="FF0000"/>
              </a:solidFill>
            </a:endParaRPr>
          </a:p>
          <a:p>
            <a:endParaRPr lang="zh-CN" alt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966082" name="对象 1966081"/>
          <p:cNvGraphicFramePr/>
          <p:nvPr/>
        </p:nvGraphicFramePr>
        <p:xfrm>
          <a:off x="202565" y="133350"/>
          <a:ext cx="10050145" cy="3008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1" imgW="8305800" imgH="2638425" progId="Word.Document.8">
                  <p:embed/>
                </p:oleObj>
              </mc:Choice>
              <mc:Fallback>
                <p:oleObj name="" r:id="rId1" imgW="8305800" imgH="2638425" progId="Word.Document.8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02565" y="133350"/>
                        <a:ext cx="10050145" cy="300863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66083" name="图片 1966082" descr="D:/物理资料/20三维设计 人教物理选择性必修一/20三维设计 人教物理选择性必修一/PPT可自主编辑课件/第一章   动量守恒定律/20XWL+341.TIF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741045" y="2872105"/>
            <a:ext cx="8458200" cy="38969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Box 154"/>
          <p:cNvSpPr txBox="1"/>
          <p:nvPr/>
        </p:nvSpPr>
        <p:spPr>
          <a:xfrm>
            <a:off x="2188629" y="7892388"/>
            <a:ext cx="856239" cy="358871"/>
          </a:xfrm>
          <a:prstGeom prst="rect">
            <a:avLst/>
          </a:prstGeom>
          <a:noFill/>
        </p:spPr>
        <p:txBody>
          <a:bodyPr wrap="none" lIns="81079" tIns="40540" rIns="81079" bIns="40540" rtlCol="0">
            <a:spAutoFit/>
          </a:bodyPr>
          <a:lstStyle/>
          <a:p>
            <a:r>
              <a:rPr lang="zh-CN" altLang="en-US" dirty="0"/>
              <a:t>延迟符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186815" y="273050"/>
            <a:ext cx="43345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chemeClr val="tx1"/>
                </a:solidFill>
              </a:rPr>
              <a:t>问题</a:t>
            </a:r>
            <a:r>
              <a:rPr lang="zh-CN" altLang="en-US" sz="3600" b="1">
                <a:solidFill>
                  <a:schemeClr val="tx1"/>
                </a:solidFill>
                <a:sym typeface="+mn-ea"/>
              </a:rPr>
              <a:t>思考</a:t>
            </a:r>
            <a:endParaRPr lang="zh-CN" altLang="en-US" sz="3600" b="1">
              <a:solidFill>
                <a:schemeClr val="tx1"/>
              </a:solidFill>
              <a:sym typeface="+mn-ea"/>
            </a:endParaRPr>
          </a:p>
        </p:txBody>
      </p:sp>
      <p:pic>
        <p:nvPicPr>
          <p:cNvPr id="53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4000"/>
                    </a14:imgEffect>
                    <a14:imgEffect>
                      <a14:colorTemperature colorTemp="112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68" y="273125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22" y="27297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787400" y="918210"/>
            <a:ext cx="10615295" cy="40309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</a:rPr>
              <a:t>1.本实验通过哪个过程来验证动量守恒，研究对象是谁？</a:t>
            </a:r>
            <a:endParaRPr lang="zh-CN" altLang="en-US" sz="3200" b="1">
              <a:solidFill>
                <a:srgbClr val="FF0000"/>
              </a:solidFill>
            </a:endParaRPr>
          </a:p>
          <a:p>
            <a:r>
              <a:rPr lang="zh-CN" altLang="en-US" sz="3200" b="1">
                <a:solidFill>
                  <a:srgbClr val="FF0000"/>
                </a:solidFill>
              </a:rPr>
              <a:t>  </a:t>
            </a:r>
            <a:endParaRPr lang="zh-CN" altLang="en-US" sz="3200" b="1">
              <a:solidFill>
                <a:srgbClr val="FF0000"/>
              </a:solidFill>
            </a:endParaRPr>
          </a:p>
          <a:p>
            <a:r>
              <a:rPr lang="zh-CN" altLang="en-US" sz="3200" b="1">
                <a:solidFill>
                  <a:srgbClr val="FF0000"/>
                </a:solidFill>
              </a:rPr>
              <a:t>2.需要测量哪几个物理量来验证动量守恒定律？</a:t>
            </a:r>
            <a:endParaRPr lang="zh-CN" altLang="en-US" sz="3200" b="1">
              <a:solidFill>
                <a:srgbClr val="FF0000"/>
              </a:solidFill>
            </a:endParaRPr>
          </a:p>
          <a:p>
            <a:r>
              <a:rPr lang="zh-CN" altLang="en-US" sz="3200" b="1">
                <a:solidFill>
                  <a:srgbClr val="FF0000"/>
                </a:solidFill>
              </a:rPr>
              <a:t>    </a:t>
            </a:r>
            <a:endParaRPr lang="zh-CN" altLang="en-US" sz="3200" b="1">
              <a:solidFill>
                <a:srgbClr val="FF0000"/>
              </a:solidFill>
            </a:endParaRPr>
          </a:p>
          <a:p>
            <a:r>
              <a:rPr lang="zh-CN" altLang="en-US" sz="3200" b="1">
                <a:solidFill>
                  <a:srgbClr val="FF0000"/>
                </a:solidFill>
              </a:rPr>
              <a:t>3.如何测量这些物理量？</a:t>
            </a:r>
            <a:endParaRPr lang="zh-CN" altLang="en-US" sz="3200" b="1">
              <a:solidFill>
                <a:srgbClr val="FF0000"/>
              </a:solidFill>
            </a:endParaRPr>
          </a:p>
          <a:p>
            <a:endParaRPr lang="zh-CN" altLang="en-US" sz="3200" b="1">
              <a:solidFill>
                <a:srgbClr val="FF0000"/>
              </a:solidFill>
            </a:endParaRPr>
          </a:p>
          <a:p>
            <a:endParaRPr lang="zh-CN" altLang="en-US" sz="3200" b="1">
              <a:solidFill>
                <a:srgbClr val="FF0000"/>
              </a:solidFill>
            </a:endParaRPr>
          </a:p>
          <a:p>
            <a:r>
              <a:rPr lang="zh-CN" altLang="en-US" sz="3200" b="1">
                <a:solidFill>
                  <a:srgbClr val="FF0000"/>
                </a:solidFill>
              </a:rPr>
              <a:t>4.如何标记小球在白纸上的初末位置？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27175" y="1501775"/>
            <a:ext cx="76295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400">
                <a:solidFill>
                  <a:schemeClr val="tx1"/>
                </a:solidFill>
              </a:rPr>
              <a:t>研究对象：两个小球      研究过程：两个小球的碰撞</a:t>
            </a:r>
            <a:endParaRPr lang="zh-CN" altLang="zh-CN" sz="2400">
              <a:solidFill>
                <a:schemeClr val="tx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11910" y="2396490"/>
            <a:ext cx="62185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tx1"/>
                </a:solidFill>
              </a:rPr>
              <a:t>m</a:t>
            </a:r>
            <a:r>
              <a:rPr lang="en-US" altLang="zh-CN" sz="2800" baseline="-25000">
                <a:solidFill>
                  <a:schemeClr val="tx1"/>
                </a:solidFill>
              </a:rPr>
              <a:t>1</a:t>
            </a:r>
            <a:r>
              <a:rPr lang="en-US" altLang="zh-CN" sz="2800">
                <a:solidFill>
                  <a:schemeClr val="tx1"/>
                </a:solidFill>
              </a:rPr>
              <a:t>   m</a:t>
            </a:r>
            <a:r>
              <a:rPr lang="en-US" altLang="zh-CN" sz="2800" baseline="-25000">
                <a:solidFill>
                  <a:schemeClr val="tx1"/>
                </a:solidFill>
              </a:rPr>
              <a:t>2</a:t>
            </a:r>
            <a:r>
              <a:rPr lang="en-US" altLang="zh-CN" sz="2800">
                <a:solidFill>
                  <a:schemeClr val="tx1"/>
                </a:solidFill>
              </a:rPr>
              <a:t>   v</a:t>
            </a:r>
            <a:r>
              <a:rPr lang="en-US" altLang="zh-CN" sz="2800" baseline="-25000">
                <a:solidFill>
                  <a:schemeClr val="tx1"/>
                </a:solidFill>
              </a:rPr>
              <a:t>1</a:t>
            </a:r>
            <a:r>
              <a:rPr lang="en-US" altLang="zh-CN" sz="2800">
                <a:solidFill>
                  <a:schemeClr val="tx1"/>
                </a:solidFill>
              </a:rPr>
              <a:t>   v</a:t>
            </a:r>
            <a:r>
              <a:rPr lang="en-US" altLang="zh-CN" sz="2800" baseline="-25000">
                <a:solidFill>
                  <a:schemeClr val="tx1"/>
                </a:solidFill>
              </a:rPr>
              <a:t>2</a:t>
            </a:r>
            <a:r>
              <a:rPr lang="en-US" altLang="zh-CN" sz="2800">
                <a:solidFill>
                  <a:schemeClr val="tx1"/>
                </a:solidFill>
              </a:rPr>
              <a:t>   v</a:t>
            </a:r>
            <a:r>
              <a:rPr lang="en-US" altLang="zh-CN" sz="2800" baseline="-25000">
                <a:solidFill>
                  <a:schemeClr val="tx1"/>
                </a:solidFill>
              </a:rPr>
              <a:t>1</a:t>
            </a:r>
            <a:r>
              <a:rPr lang="en-US" altLang="zh-CN" sz="2800">
                <a:solidFill>
                  <a:schemeClr val="tx1"/>
                </a:solidFill>
              </a:rPr>
              <a:t>′    v</a:t>
            </a:r>
            <a:r>
              <a:rPr lang="en-US" altLang="zh-CN" sz="2800" baseline="-25000">
                <a:solidFill>
                  <a:schemeClr val="tx1"/>
                </a:solidFill>
              </a:rPr>
              <a:t>2</a:t>
            </a:r>
            <a:r>
              <a:rPr lang="en-US" altLang="zh-CN" sz="2800">
                <a:solidFill>
                  <a:schemeClr val="tx1"/>
                </a:solidFill>
              </a:rPr>
              <a:t>′</a:t>
            </a:r>
            <a:endParaRPr lang="en-US" altLang="zh-CN" sz="2800">
              <a:solidFill>
                <a:schemeClr val="tx1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311910" y="5441315"/>
            <a:ext cx="88258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白纸上重锤所指的位置为起始位置，小球碰撞后的落点为末位置</a:t>
            </a:r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967106" name="对象 1967105"/>
          <p:cNvGraphicFramePr/>
          <p:nvPr/>
        </p:nvGraphicFramePr>
        <p:xfrm>
          <a:off x="1838461" y="523271"/>
          <a:ext cx="8263890" cy="6149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1" imgW="8305800" imgH="6181725" progId="Word.Document.8">
                  <p:embed/>
                </p:oleObj>
              </mc:Choice>
              <mc:Fallback>
                <p:oleObj name="" r:id="rId1" imgW="8305800" imgH="6181725" progId="Word.Document.8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38461" y="523271"/>
                        <a:ext cx="8263890" cy="614934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968130" name="对象 1968129"/>
          <p:cNvGraphicFramePr/>
          <p:nvPr/>
        </p:nvGraphicFramePr>
        <p:xfrm>
          <a:off x="1917562" y="476338"/>
          <a:ext cx="8170788" cy="6046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8290560" imgH="6132830" progId="Word.Document.8">
                  <p:embed/>
                </p:oleObj>
              </mc:Choice>
              <mc:Fallback>
                <p:oleObj name="" r:id="rId1" imgW="8290560" imgH="6132830" progId="Word.Document.8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917562" y="476338"/>
                        <a:ext cx="8170788" cy="604631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650</Words>
  <Application>WPS 演示</Application>
  <PresentationFormat>自定义</PresentationFormat>
  <Paragraphs>107</Paragraphs>
  <Slides>12</Slides>
  <Notes>26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Arial</vt:lpstr>
      <vt:lpstr>宋体</vt:lpstr>
      <vt:lpstr>Wingdings</vt:lpstr>
      <vt:lpstr>Calibri</vt:lpstr>
      <vt:lpstr>微软雅黑</vt:lpstr>
      <vt:lpstr>Calibri</vt:lpstr>
      <vt:lpstr>Arial Unicode MS</vt:lpstr>
      <vt:lpstr>Office 主题</vt:lpstr>
      <vt:lpstr>Word.Document.8</vt:lpstr>
      <vt:lpstr>Word.Document.8</vt:lpstr>
      <vt:lpstr>Word.Document.8</vt:lpstr>
      <vt:lpstr>Word.Document.8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验证过程</vt:lpstr>
      <vt:lpstr>研究气垫导轨上滑块碰撞时的动量守恒</vt:lpstr>
      <vt:lpstr>PowerPoint 演示文稿</vt:lpstr>
    </vt:vector>
  </TitlesOfParts>
  <LinksUpToDate>false</LinksUpToDate>
  <SharedDoc>false</SharedDoc>
  <HyperlinksChanged>false</HyperlinksChanged>
  <AppVersion>14.0000</AppVersion>
  <Manager>hl81829782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hl81829782</dc:creator>
  <cp:keywords>hl81829782</cp:keywords>
  <cp:category>hl81829782</cp:category>
  <cp:lastModifiedBy>Administrator</cp:lastModifiedBy>
  <cp:revision>1037</cp:revision>
  <dcterms:created xsi:type="dcterms:W3CDTF">2015-04-24T01:01:00Z</dcterms:created>
  <dcterms:modified xsi:type="dcterms:W3CDTF">2020-11-05T01:57:02Z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2052-11.1.0.8838</vt:lpwstr>
  </property>
</Properties>
</file>