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9" r:id="rId3"/>
    <p:sldId id="579" r:id="rId5"/>
    <p:sldId id="538" r:id="rId6"/>
    <p:sldId id="591" r:id="rId7"/>
    <p:sldId id="539" r:id="rId8"/>
    <p:sldId id="602" r:id="rId9"/>
    <p:sldId id="584" r:id="rId10"/>
    <p:sldId id="600" r:id="rId11"/>
    <p:sldId id="606" r:id="rId12"/>
    <p:sldId id="590" r:id="rId13"/>
    <p:sldId id="607" r:id="rId14"/>
  </p:sldIdLst>
  <p:sldSz cx="12190095" cy="685927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8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7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6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8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482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379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275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172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FF33CC"/>
    <a:srgbClr val="33CCFF"/>
    <a:srgbClr val="0099A9"/>
    <a:srgbClr val="FF3300"/>
    <a:srgbClr val="CC0099"/>
    <a:srgbClr val="FF5050"/>
    <a:srgbClr val="CC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>
      <p:cViewPr varScale="1">
        <p:scale>
          <a:sx n="65" d="100"/>
          <a:sy n="65" d="100"/>
        </p:scale>
        <p:origin x="-726" y="-114"/>
      </p:cViewPr>
      <p:guideLst>
        <p:guide orient="horz" pos="2080"/>
        <p:guide pos="383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60896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121793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82689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243586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304482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79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75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72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2"/>
            <a:ext cx="10361851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9" y="274705"/>
            <a:ext cx="3655008" cy="5854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705"/>
            <a:ext cx="10768198" cy="5854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0" y="2907390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1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7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9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8730" indent="0">
              <a:buNone/>
              <a:defRPr sz="1900" b="1"/>
            </a:lvl8pPr>
            <a:lvl9pPr marL="435292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82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8730" indent="0">
              <a:buNone/>
              <a:defRPr sz="1900" b="1"/>
            </a:lvl8pPr>
            <a:lvl9pPr marL="435292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82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6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8730" indent="0">
              <a:buNone/>
              <a:defRPr sz="1100"/>
            </a:lvl8pPr>
            <a:lvl9pPr marL="435292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5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20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170" indent="0">
              <a:buNone/>
              <a:defRPr sz="2400"/>
            </a:lvl7pPr>
            <a:lvl8pPr marL="3808730" indent="0">
              <a:buNone/>
              <a:defRPr sz="2400"/>
            </a:lvl8pPr>
            <a:lvl9pPr marL="435292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8730" indent="0">
              <a:buNone/>
              <a:defRPr sz="1100"/>
            </a:lvl8pPr>
            <a:lvl9pPr marL="435292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791" tIns="54397" rIns="108791" bIns="5439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4"/>
            <a:ext cx="10971372" cy="4527011"/>
          </a:xfrm>
          <a:prstGeom prst="rect">
            <a:avLst/>
          </a:prstGeom>
        </p:spPr>
        <p:txBody>
          <a:bodyPr vert="horz" lIns="108791" tIns="54397" rIns="108791" bIns="5439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6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5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5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4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4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3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2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NULL" TargetMode="Externa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6" Type="http://schemas.openxmlformats.org/officeDocument/2006/relationships/notesSlide" Target="../notesSlides/notesSlide4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NULL" TargetMode="Externa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1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椭圆 130"/>
          <p:cNvSpPr/>
          <p:nvPr/>
        </p:nvSpPr>
        <p:spPr>
          <a:xfrm>
            <a:off x="2421482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4162268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5916856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7673627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grpSp>
        <p:nvGrpSpPr>
          <p:cNvPr id="135" name="组合 134"/>
          <p:cNvGrpSpPr/>
          <p:nvPr/>
        </p:nvGrpSpPr>
        <p:grpSpPr>
          <a:xfrm>
            <a:off x="2583952" y="1311581"/>
            <a:ext cx="1806925" cy="1800729"/>
            <a:chOff x="3768359" y="1725446"/>
            <a:chExt cx="1930605" cy="1930605"/>
          </a:xfrm>
        </p:grpSpPr>
        <p:sp>
          <p:nvSpPr>
            <p:cNvPr id="1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4310734" y="1311581"/>
            <a:ext cx="1806925" cy="1800729"/>
            <a:chOff x="3768359" y="1725446"/>
            <a:chExt cx="1930605" cy="1930605"/>
          </a:xfrm>
        </p:grpSpPr>
        <p:sp>
          <p:nvSpPr>
            <p:cNvPr id="1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059267" y="1311581"/>
            <a:ext cx="1806925" cy="1800729"/>
            <a:chOff x="3768359" y="1725446"/>
            <a:chExt cx="1930605" cy="1930605"/>
          </a:xfrm>
        </p:grpSpPr>
        <p:sp>
          <p:nvSpPr>
            <p:cNvPr id="1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7800281" y="1311581"/>
            <a:ext cx="1806925" cy="1800729"/>
            <a:chOff x="3768359" y="1725446"/>
            <a:chExt cx="1930605" cy="1930605"/>
          </a:xfrm>
        </p:grpSpPr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2865533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zh-CN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动</a:t>
            </a:r>
            <a:endParaRPr lang="zh-CN" altLang="zh-CN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4583038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6364052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守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8105589" y="1478862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恒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989846" y="2144439"/>
            <a:ext cx="431636" cy="430156"/>
            <a:chOff x="3768359" y="1725446"/>
            <a:chExt cx="1930605" cy="1930605"/>
          </a:xfrm>
        </p:grpSpPr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567640" y="1952220"/>
            <a:ext cx="302034" cy="30099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4111234" y="1255401"/>
            <a:ext cx="216448" cy="215705"/>
            <a:chOff x="3768359" y="1725446"/>
            <a:chExt cx="1930605" cy="1930605"/>
          </a:xfrm>
        </p:grpSpPr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5930365" y="1197546"/>
            <a:ext cx="308857" cy="307798"/>
            <a:chOff x="3768359" y="1725446"/>
            <a:chExt cx="1930605" cy="1930605"/>
          </a:xfrm>
        </p:grpSpPr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908250" y="2948141"/>
            <a:ext cx="266543" cy="265629"/>
            <a:chOff x="3768359" y="1725446"/>
            <a:chExt cx="1930605" cy="1930605"/>
          </a:xfrm>
        </p:grpSpPr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222998" y="2925738"/>
            <a:ext cx="274210" cy="273270"/>
            <a:chOff x="3768359" y="1725446"/>
            <a:chExt cx="1930605" cy="1930605"/>
          </a:xfrm>
        </p:grpSpPr>
        <p:sp>
          <p:nvSpPr>
            <p:cNvPr id="1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717128" y="1094174"/>
            <a:ext cx="270006" cy="269080"/>
            <a:chOff x="3768359" y="1725446"/>
            <a:chExt cx="1930605" cy="1930605"/>
          </a:xfrm>
        </p:grpSpPr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823398" y="3017601"/>
            <a:ext cx="238564" cy="237746"/>
            <a:chOff x="3768359" y="1725446"/>
            <a:chExt cx="1930605" cy="1930605"/>
          </a:xfrm>
        </p:grpSpPr>
        <p:sp>
          <p:nvSpPr>
            <p:cNvPr id="1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9656300" y="2067768"/>
            <a:ext cx="431636" cy="430156"/>
            <a:chOff x="3768359" y="1725446"/>
            <a:chExt cx="1930605" cy="1930605"/>
          </a:xfrm>
        </p:grpSpPr>
        <p:sp>
          <p:nvSpPr>
            <p:cNvPr id="17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10185717" y="1886048"/>
            <a:ext cx="302034" cy="300998"/>
            <a:chOff x="3768359" y="1725446"/>
            <a:chExt cx="1930605" cy="1930605"/>
          </a:xfrm>
        </p:grpSpPr>
        <p:sp>
          <p:nvSpPr>
            <p:cNvPr id="17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10631286" y="2145366"/>
            <a:ext cx="216448" cy="215705"/>
            <a:chOff x="3768359" y="1725446"/>
            <a:chExt cx="1930605" cy="1930605"/>
          </a:xfrm>
        </p:grpSpPr>
        <p:sp>
          <p:nvSpPr>
            <p:cNvPr id="18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1126654" y="2104863"/>
            <a:ext cx="216448" cy="215705"/>
            <a:chOff x="3768359" y="1725446"/>
            <a:chExt cx="1930605" cy="1930605"/>
          </a:xfrm>
        </p:grpSpPr>
        <p:sp>
          <p:nvSpPr>
            <p:cNvPr id="18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7" name="圆角矩形 186"/>
          <p:cNvSpPr/>
          <p:nvPr/>
        </p:nvSpPr>
        <p:spPr>
          <a:xfrm>
            <a:off x="2659541" y="3755846"/>
            <a:ext cx="7252089" cy="672230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8" name="TextBox 187"/>
          <p:cNvSpPr txBox="1"/>
          <p:nvPr/>
        </p:nvSpPr>
        <p:spPr>
          <a:xfrm>
            <a:off x="4382129" y="3736031"/>
            <a:ext cx="4488815" cy="68961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3700" b="1" dirty="0">
                <a:latin typeface="+mj-ea"/>
                <a:ea typeface="+mj-ea"/>
              </a:rPr>
              <a:t>实验：验证动量守恒</a:t>
            </a:r>
            <a:endParaRPr lang="zh-CN" altLang="en-US" sz="3700" b="1" dirty="0">
              <a:latin typeface="+mj-ea"/>
              <a:ea typeface="+mj-ea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2445659" y="3717826"/>
            <a:ext cx="959980" cy="76633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0" name="圆角矩形 189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1" name="圆角矩形 190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92" name="Picture 2" descr="C:\Users\Administrator\Desktop\手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2286811" y="3851879"/>
            <a:ext cx="3945966" cy="3835979"/>
          </a:xfrm>
          <a:prstGeom prst="rect">
            <a:avLst/>
          </a:prstGeom>
          <a:noFill/>
        </p:spPr>
      </p:pic>
      <p:sp>
        <p:nvSpPr>
          <p:cNvPr id="233" name="TextBox 232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229973" y="5590034"/>
            <a:ext cx="3960440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2800" b="1" dirty="0" smtClean="0">
                <a:latin typeface="+mj-ea"/>
                <a:ea typeface="+mj-ea"/>
              </a:rPr>
              <a:t>     </a:t>
            </a:r>
            <a:r>
              <a:rPr lang="zh-CN" altLang="en-US" sz="2800" b="1" dirty="0" smtClean="0">
                <a:latin typeface="+mj-ea"/>
                <a:ea typeface="+mj-ea"/>
              </a:rPr>
              <a:t>金鹏</a:t>
            </a:r>
            <a:endParaRPr lang="zh-CN" altLang="en-US" sz="2800" b="1" dirty="0" smtClean="0">
              <a:latin typeface="+mj-ea"/>
              <a:ea typeface="+mj-ea"/>
            </a:endParaRPr>
          </a:p>
          <a:p>
            <a:r>
              <a:rPr lang="zh-CN" altLang="en-US" sz="2800" b="1" dirty="0" smtClean="0">
                <a:latin typeface="+mj-ea"/>
                <a:ea typeface="+mj-ea"/>
              </a:rPr>
              <a:t>德州市第二中学</a:t>
            </a:r>
            <a:endParaRPr lang="zh-CN" altLang="en-US" sz="28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shred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320"/>
            <a:ext cx="3260725" cy="765810"/>
          </a:xfrm>
        </p:spPr>
        <p:txBody>
          <a:bodyPr>
            <a:normAutofit fontScale="90000"/>
          </a:bodyPr>
          <a:p>
            <a:r>
              <a:rPr lang="zh-CN" altLang="zh-CN"/>
              <a:t>针对练习</a:t>
            </a:r>
            <a:endParaRPr lang="zh-CN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14960" y="1040130"/>
            <a:ext cx="116001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1.利用如图所示的实验装置，可验证动量守恒定律，由于小球的下落高度是定值，所以，小球落在地面上的水平位移就代表了平抛运动时水平初速度的大小，这样碰前速度和碰后速度就可以用平抛运动的水平位移来表示。</a:t>
            </a:r>
            <a:endParaRPr lang="zh-CN" altLang="en-US" sz="2000"/>
          </a:p>
          <a:p>
            <a:r>
              <a:rPr lang="zh-CN" altLang="en-US" sz="2000"/>
              <a:t>(1)为了尽量准确地找到碰撞中的不变量，以下要求正确的是________。</a:t>
            </a:r>
            <a:endParaRPr lang="zh-CN" altLang="en-US" sz="2000"/>
          </a:p>
          <a:p>
            <a:r>
              <a:rPr lang="zh-CN" altLang="en-US" sz="2000"/>
              <a:t>A．入射小球的半径应该大于被碰小球的半径</a:t>
            </a:r>
            <a:endParaRPr lang="zh-CN" altLang="en-US" sz="2000"/>
          </a:p>
          <a:p>
            <a:r>
              <a:rPr lang="zh-CN" altLang="en-US" sz="2000"/>
              <a:t>B．入射小球的半径应该等于被碰小球的半径</a:t>
            </a:r>
            <a:endParaRPr lang="zh-CN" altLang="en-US" sz="2000"/>
          </a:p>
          <a:p>
            <a:r>
              <a:rPr lang="zh-CN" altLang="en-US" sz="2000"/>
              <a:t>C．入射小球每次应该从斜槽的同一位置由静止滑下</a:t>
            </a:r>
            <a:endParaRPr lang="zh-CN" altLang="en-US" sz="2000"/>
          </a:p>
          <a:p>
            <a:r>
              <a:rPr lang="zh-CN" altLang="en-US" sz="2000"/>
              <a:t>D．斜槽末端必须是水平的</a:t>
            </a:r>
            <a:endParaRPr lang="zh-CN" altLang="en-US" sz="2000"/>
          </a:p>
          <a:p>
            <a:r>
              <a:rPr lang="zh-CN" altLang="en-US" sz="2000"/>
              <a:t>(2)关于小球的落点，下列说法正确的是________。</a:t>
            </a:r>
            <a:endParaRPr lang="zh-CN" altLang="en-US" sz="2000"/>
          </a:p>
          <a:p>
            <a:r>
              <a:rPr lang="zh-CN" altLang="en-US" sz="2000"/>
              <a:t>A．如果小球每次从斜槽的同一位置由静止滑下，重复几次的落点一定是完全重合的</a:t>
            </a:r>
            <a:endParaRPr lang="zh-CN" altLang="en-US" sz="2000"/>
          </a:p>
          <a:p>
            <a:r>
              <a:rPr lang="zh-CN" altLang="en-US" sz="2000"/>
              <a:t>B．由于偶然因素存在，重复操作时小球的落点不会完全重合，但是落点应当比较密集</a:t>
            </a:r>
            <a:endParaRPr lang="zh-CN" altLang="en-US" sz="2000"/>
          </a:p>
          <a:p>
            <a:r>
              <a:rPr lang="zh-CN" altLang="en-US" sz="2000"/>
              <a:t>C．测定落点P的位置时，如果几次落点的位置分别为P1、P2、…Pn，则落点的平均位置OP＝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D．尽可能用最小的圆把各个落点圈住，这个圆的圆心位置就是小球落点的平均位置</a:t>
            </a:r>
            <a:endParaRPr lang="zh-CN" altLang="en-US" sz="2000"/>
          </a:p>
        </p:txBody>
      </p:sp>
      <p:pic>
        <p:nvPicPr>
          <p:cNvPr id="1073743247" name="图片 1073743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1928495"/>
            <a:ext cx="1830070" cy="1408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75" y="4404360"/>
            <a:ext cx="1524000" cy="447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55510" y="1928495"/>
            <a:ext cx="678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BCD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1415" y="3441700"/>
            <a:ext cx="790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BD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2745" y="676275"/>
            <a:ext cx="112553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2.在用气垫导轨做“验证动量守恒定律”的实验时，左侧滑块质量m1＝200 g，右侧滑块质量m2＝160 g，挡光片宽度为3.00 cm，两滑块之间有一压缩的弹簧片，并用细线将两滑块连在一起，如图所示。开始时两滑块静止，烧断细线后，两滑块分别向左、右方向运动。挡光片通过光电门的时间分别为Δt1＝0.30 s，Δt2＝0.24 s。则两滑块的速度分别为v1′＝________m/s，v2′＝________m/s。烧断细线前m1v1＋m2v2＝________kg·m/s，烧断细线后m1v1′＋m2v2′＝________kg·m/s。可得到的结论是________________________________________________________________________。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140835" y="2161540"/>
            <a:ext cx="633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0.1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4010" y="2161540"/>
            <a:ext cx="766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0.125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6580" y="2529840"/>
            <a:ext cx="575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0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63485" y="2545080"/>
            <a:ext cx="836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0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7140" y="3185160"/>
            <a:ext cx="9096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000" b="1">
                <a:solidFill>
                  <a:srgbClr val="FF0000"/>
                </a:solidFill>
              </a:rPr>
              <a:t>在误差允许范围内，两滑块组成的系统动量守恒</a:t>
            </a:r>
            <a:endParaRPr lang="zh-CN"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  <p:grpSp>
        <p:nvGrpSpPr>
          <p:cNvPr id="2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205286" y="7892388"/>
            <a:ext cx="857043" cy="359273"/>
          </a:xfrm>
          <a:prstGeom prst="rect">
            <a:avLst/>
          </a:prstGeom>
          <a:noFill/>
        </p:spPr>
        <p:txBody>
          <a:bodyPr wrap="none" lIns="81477" tIns="40739" rIns="81477" bIns="40739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14705" y="691515"/>
            <a:ext cx="6854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tx1"/>
                </a:solidFill>
              </a:rPr>
              <a:t>知识回顾</a:t>
            </a:r>
            <a:endParaRPr lang="zh-CN" altLang="en-US" sz="4800" b="1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37360" y="2040255"/>
            <a:ext cx="79101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1.</a:t>
            </a:r>
            <a:r>
              <a:rPr lang="zh-CN" altLang="en-US" sz="4000" b="1">
                <a:solidFill>
                  <a:srgbClr val="FF0000"/>
                </a:solidFill>
              </a:rPr>
              <a:t>动量守恒定律内容：</a:t>
            </a:r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sz="4000" b="1">
              <a:solidFill>
                <a:srgbClr val="FF0000"/>
              </a:solidFill>
            </a:endParaRPr>
          </a:p>
          <a:p>
            <a:r>
              <a:rPr lang="en-US" altLang="zh-CN" sz="4000" b="1">
                <a:solidFill>
                  <a:srgbClr val="FF0000"/>
                </a:solidFill>
              </a:rPr>
              <a:t>2.</a:t>
            </a:r>
            <a:r>
              <a:rPr lang="zh-CN" altLang="en-US" sz="4000" b="1">
                <a:solidFill>
                  <a:srgbClr val="FF0000"/>
                </a:solidFill>
              </a:rPr>
              <a:t>动量守恒的条件：</a:t>
            </a:r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04975" y="2615565"/>
            <a:ext cx="10212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如果一个系统不受外力，或者所受外力的矢量和为</a:t>
            </a:r>
            <a:r>
              <a:rPr lang="en-US" altLang="zh-CN" sz="2400" b="1">
                <a:solidFill>
                  <a:srgbClr val="002060"/>
                </a:solidFill>
              </a:rPr>
              <a:t>0</a:t>
            </a:r>
            <a:r>
              <a:rPr lang="zh-CN" altLang="en-US" sz="2400" b="1">
                <a:solidFill>
                  <a:srgbClr val="002060"/>
                </a:solidFill>
              </a:rPr>
              <a:t>，这个系统的总动量保持不变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37360" y="3959860"/>
            <a:ext cx="102622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①理想守恒：不受外力或合外力的合力为零</a:t>
            </a:r>
            <a:endParaRPr lang="zh-CN" altLang="en-US" sz="2400" b="1">
              <a:solidFill>
                <a:srgbClr val="002060"/>
              </a:solidFill>
            </a:endParaRPr>
          </a:p>
          <a:p>
            <a:r>
              <a:rPr lang="zh-CN" altLang="en-US" sz="2400" b="1">
                <a:solidFill>
                  <a:srgbClr val="002060"/>
                </a:solidFill>
              </a:rPr>
              <a:t>②近似守恒：系统内个物体之间的内力远大于它所受的外力</a:t>
            </a:r>
            <a:endParaRPr lang="zh-CN" altLang="en-US" sz="2400" b="1">
              <a:solidFill>
                <a:srgbClr val="002060"/>
              </a:solidFill>
            </a:endParaRPr>
          </a:p>
          <a:p>
            <a:r>
              <a:rPr lang="zh-CN" altLang="en-US" sz="2400" b="1">
                <a:solidFill>
                  <a:srgbClr val="002060"/>
                </a:solidFill>
              </a:rPr>
              <a:t>③某一方向守恒：如果系统某一方向上所受外力合力为零，则系统在这一方向上动量守恒。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8" y="342975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333375"/>
            <a:ext cx="596900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1604300044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342900"/>
            <a:ext cx="3714750" cy="2533650"/>
          </a:xfrm>
          <a:prstGeom prst="rect">
            <a:avLst/>
          </a:prstGeom>
        </p:spPr>
      </p:pic>
      <p:pic>
        <p:nvPicPr>
          <p:cNvPr id="7" name="图片 6" descr="1604300004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40" y="3050540"/>
            <a:ext cx="3714115" cy="2668905"/>
          </a:xfrm>
          <a:prstGeom prst="rect">
            <a:avLst/>
          </a:prstGeom>
        </p:spPr>
      </p:pic>
      <p:pic>
        <p:nvPicPr>
          <p:cNvPr id="8" name="图片 7" descr="人体动量守恒的物理实验-研究物体动量守恒的物理实验---运动的球具有物体动量-1731214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155" y="333375"/>
            <a:ext cx="3815715" cy="25425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03400" y="6104255"/>
            <a:ext cx="6554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验证动量守恒的方案是多样性的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4" name="图片 3" descr="1604065082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870" y="333375"/>
            <a:ext cx="3787775" cy="2543175"/>
          </a:xfrm>
          <a:prstGeom prst="rect">
            <a:avLst/>
          </a:prstGeom>
        </p:spPr>
      </p:pic>
      <p:pic>
        <p:nvPicPr>
          <p:cNvPr id="3" name="图片 2" descr="1604065136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155" y="3051175"/>
            <a:ext cx="3355975" cy="3053080"/>
          </a:xfrm>
          <a:prstGeom prst="rect">
            <a:avLst/>
          </a:prstGeom>
        </p:spPr>
      </p:pic>
      <p:pic>
        <p:nvPicPr>
          <p:cNvPr id="2" name="图片 1" descr="1604064985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4940" y="3410585"/>
            <a:ext cx="4370705" cy="2160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66083" name="图片 1966082" descr="D:/物理资料/20三维设计 人教物理选择性必修一/20三维设计 人教物理选择性必修一/PPT可自主编辑课件/第一章   动量守恒定律/20XWL+341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565382" y="3142245"/>
            <a:ext cx="6059022" cy="27913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06295" y="466090"/>
            <a:ext cx="81654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实验方案一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研究斜槽末端小球碰撞时的动量守恒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实验器材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斜槽、小球（两个）、天平、复写纸、白纸等。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86815" y="273050"/>
            <a:ext cx="433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</a:rPr>
              <a:t>问题</a:t>
            </a:r>
            <a:r>
              <a:rPr lang="zh-CN" altLang="en-US" sz="3600" b="1">
                <a:solidFill>
                  <a:schemeClr val="tx1"/>
                </a:solidFill>
                <a:sym typeface="+mn-ea"/>
              </a:rPr>
              <a:t>思考</a:t>
            </a:r>
            <a:endParaRPr lang="zh-CN" altLang="en-US" sz="36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5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8" y="273125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2" y="27297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87400" y="918210"/>
            <a:ext cx="106152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1.本实验通过哪个过程来验证动量守恒，研究对象是谁？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  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2.需要测量那几个物理量来验证动量守恒定律？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    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3.如何测量这些物理量？</a:t>
            </a:r>
            <a:r>
              <a:rPr lang="zh-CN" altLang="en-US" sz="2400">
                <a:solidFill>
                  <a:schemeClr val="tx1"/>
                </a:solidFill>
              </a:rPr>
              <a:t>利用</a:t>
            </a:r>
            <a:r>
              <a:rPr lang="zh-CN" altLang="en-US" sz="2400">
                <a:solidFill>
                  <a:schemeClr val="tx1"/>
                </a:solidFill>
              </a:rPr>
              <a:t>平抛运动规律</a:t>
            </a:r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4.如何标记小球在白纸上的初末位置？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11910" y="1501775"/>
            <a:ext cx="762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solidFill>
                  <a:schemeClr val="tx1"/>
                </a:solidFill>
              </a:rPr>
              <a:t>研究对象：两个小球      研究过程：两个小球的碰撞</a:t>
            </a:r>
            <a:endParaRPr lang="zh-CN" altLang="zh-CN" sz="24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1910" y="2396490"/>
            <a:ext cx="6218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m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   m</a:t>
            </a:r>
            <a:r>
              <a:rPr lang="en-US" altLang="zh-CN" sz="2800" baseline="-25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   v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   v</a:t>
            </a:r>
            <a:r>
              <a:rPr lang="en-US" altLang="zh-CN" sz="2800" baseline="-25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   v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′    v</a:t>
            </a:r>
            <a:r>
              <a:rPr lang="en-US" altLang="zh-CN" sz="2800" baseline="-25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′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11275" y="3249930"/>
            <a:ext cx="107226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sym typeface="+mn-ea"/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  <a:sym typeface="+mn-ea"/>
              </a:rPr>
              <a:t>1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=            </a:t>
            </a:r>
            <a:r>
              <a:rPr lang="en-US" altLang="zh-CN" sz="2800">
                <a:sym typeface="+mn-ea"/>
              </a:rPr>
              <a:t>v</a:t>
            </a:r>
            <a:r>
              <a:rPr lang="en-US" altLang="zh-CN" sz="2800" baseline="-25000">
                <a:sym typeface="+mn-ea"/>
              </a:rPr>
              <a:t>1</a:t>
            </a:r>
            <a:r>
              <a:rPr lang="en-US" altLang="zh-CN" sz="2800">
                <a:sym typeface="+mn-ea"/>
              </a:rPr>
              <a:t>′=             v</a:t>
            </a:r>
            <a:r>
              <a:rPr lang="en-US" altLang="zh-CN" sz="2800" baseline="-25000">
                <a:sym typeface="+mn-ea"/>
              </a:rPr>
              <a:t>2</a:t>
            </a:r>
            <a:r>
              <a:rPr lang="en-US" altLang="zh-CN" sz="2800">
                <a:sym typeface="+mn-ea"/>
              </a:rPr>
              <a:t>=0       v</a:t>
            </a:r>
            <a:r>
              <a:rPr lang="en-US" altLang="zh-CN" sz="2800" baseline="-25000">
                <a:sym typeface="+mn-ea"/>
              </a:rPr>
              <a:t>2</a:t>
            </a:r>
            <a:r>
              <a:rPr lang="en-US" altLang="zh-CN" sz="2800">
                <a:sym typeface="+mn-ea"/>
              </a:rPr>
              <a:t>′=                 h=½gt</a:t>
            </a:r>
            <a:r>
              <a:rPr lang="en-US" altLang="zh-CN" sz="2800" baseline="30000">
                <a:sym typeface="+mn-ea"/>
              </a:rPr>
              <a:t>2</a:t>
            </a:r>
            <a:r>
              <a:rPr lang="en-US" altLang="zh-CN" sz="2800">
                <a:sym typeface="+mn-ea"/>
              </a:rPr>
              <a:t>          t=  </a:t>
            </a:r>
            <a:endParaRPr lang="en-US" altLang="zh-CN" sz="2800">
              <a:sym typeface="+mn-ea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</a:rPr>
              <a:t>m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=m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′＋m</a:t>
            </a:r>
            <a:r>
              <a:rPr lang="en-US" altLang="zh-CN" sz="2800" baseline="-25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′       </a:t>
            </a:r>
            <a:r>
              <a:rPr lang="en-US" altLang="zh-CN" sz="2800" b="1">
                <a:solidFill>
                  <a:schemeClr val="tx1"/>
                </a:solidFill>
              </a:rPr>
              <a:t>      </a:t>
            </a:r>
            <a:r>
              <a:rPr lang="en-US" altLang="zh-CN" b="1">
                <a:sym typeface="+mn-ea"/>
              </a:rPr>
              <a:t>    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   </a:t>
            </a:r>
            <a:endParaRPr lang="en-US" altLang="zh-CN" b="1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22780" y="3249930"/>
          <a:ext cx="429895" cy="88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90500" imgH="393700" progId="Equation.KSEE3">
                  <p:embed/>
                </p:oleObj>
              </mc:Choice>
              <mc:Fallback>
                <p:oleObj name="" r:id="rId4" imgW="190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2780" y="3249930"/>
                        <a:ext cx="429895" cy="888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14408" y="3302000"/>
          <a:ext cx="539750" cy="83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6" imgW="254000" imgH="393700" progId="Equation.KSEE3">
                  <p:embed/>
                </p:oleObj>
              </mc:Choice>
              <mc:Fallback>
                <p:oleObj name="" r:id="rId6" imgW="2540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4408" y="3302000"/>
                        <a:ext cx="539750" cy="83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376036" y="3302000"/>
          <a:ext cx="593725" cy="83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8" imgW="279400" imgH="393700" progId="Equation.KSEE3">
                  <p:embed/>
                </p:oleObj>
              </mc:Choice>
              <mc:Fallback>
                <p:oleObj name="" r:id="rId8" imgW="2794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6036" y="3302000"/>
                        <a:ext cx="593725" cy="83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19285" y="3302000"/>
          <a:ext cx="696595" cy="95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10" imgW="342900" imgH="469900" progId="Equation.KSEE3">
                  <p:embed/>
                </p:oleObj>
              </mc:Choice>
              <mc:Fallback>
                <p:oleObj name="" r:id="rId10" imgW="342900" imgH="4699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19285" y="3302000"/>
                        <a:ext cx="696595" cy="954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右箭头 16"/>
          <p:cNvSpPr/>
          <p:nvPr/>
        </p:nvSpPr>
        <p:spPr>
          <a:xfrm>
            <a:off x="4295140" y="4293870"/>
            <a:ext cx="611505" cy="168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26343" y="4130675"/>
          <a:ext cx="378904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12" imgW="1282700" imgH="215900" progId="Equation.KSEE3">
                  <p:embed/>
                </p:oleObj>
              </mc:Choice>
              <mc:Fallback>
                <p:oleObj name="" r:id="rId12" imgW="1282700" imgH="2159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6343" y="4130675"/>
                        <a:ext cx="378904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1311910" y="5441315"/>
            <a:ext cx="882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白纸上重锤所指的位置为起始位置，小球碰撞后的落点为末位置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66083" name="图片 1966082" descr="D:/物理资料/20三维设计 人教物理选择性必修一/20三维设计 人教物理选择性必修一/PPT可自主编辑课件/第一章   动量守恒定律/20XWL+341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565382" y="3142245"/>
            <a:ext cx="6059022" cy="27913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06295" y="466090"/>
            <a:ext cx="81654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实验方案一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研究斜槽末端小球碰撞时的动量守恒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实验器材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]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斜槽、小球（两个）、天平、复写纸、白纸等。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25730"/>
            <a:ext cx="10361930" cy="861695"/>
          </a:xfrm>
        </p:spPr>
        <p:txBody>
          <a:bodyPr/>
          <a:p>
            <a:pPr algn="l"/>
            <a:r>
              <a:rPr lang="zh-CN" altLang="en-US" sz="3200" b="1">
                <a:latin typeface="+mn-ea"/>
                <a:ea typeface="+mn-ea"/>
              </a:rPr>
              <a:t>验证过程</a:t>
            </a:r>
            <a:endParaRPr lang="zh-CN" altLang="en-US" sz="3200" b="1">
              <a:latin typeface="+mn-ea"/>
              <a:ea typeface="+mn-ea"/>
            </a:endParaRPr>
          </a:p>
        </p:txBody>
      </p:sp>
      <p:pic>
        <p:nvPicPr>
          <p:cNvPr id="5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51460"/>
            <a:ext cx="610235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2" y="25138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流程图: 过程 3"/>
          <p:cNvSpPr/>
          <p:nvPr/>
        </p:nvSpPr>
        <p:spPr>
          <a:xfrm>
            <a:off x="3008630" y="511175"/>
            <a:ext cx="3168015" cy="65532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4088765" y="1185545"/>
            <a:ext cx="100774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2540000" y="1689100"/>
            <a:ext cx="4104640" cy="60134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4159885" y="2290445"/>
            <a:ext cx="93599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3085465" y="2937510"/>
            <a:ext cx="2939415" cy="69278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4124325" y="3630930"/>
            <a:ext cx="1007745" cy="575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2540000" y="4206875"/>
            <a:ext cx="3966845" cy="72009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4159885" y="4926965"/>
            <a:ext cx="1080135" cy="575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过程 11"/>
          <p:cNvSpPr/>
          <p:nvPr/>
        </p:nvSpPr>
        <p:spPr>
          <a:xfrm>
            <a:off x="3070860" y="5502910"/>
            <a:ext cx="3168650" cy="77978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80385" y="634365"/>
            <a:ext cx="3014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固定器材，斜槽末端水平</a:t>
            </a:r>
            <a:endParaRPr lang="zh-CN" altLang="en-US" b="1"/>
          </a:p>
        </p:txBody>
      </p:sp>
      <p:sp>
        <p:nvSpPr>
          <p:cNvPr id="14" name="文本框 13"/>
          <p:cNvSpPr txBox="1"/>
          <p:nvPr/>
        </p:nvSpPr>
        <p:spPr>
          <a:xfrm>
            <a:off x="2657475" y="1779270"/>
            <a:ext cx="365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固定白纸</a:t>
            </a:r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3285490" y="3100070"/>
            <a:ext cx="2456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标记初末位置</a:t>
            </a:r>
            <a:endParaRPr lang="zh-CN" altLang="en-US" b="1"/>
          </a:p>
        </p:txBody>
      </p:sp>
      <p:sp>
        <p:nvSpPr>
          <p:cNvPr id="17" name="文本框 16"/>
          <p:cNvSpPr txBox="1"/>
          <p:nvPr/>
        </p:nvSpPr>
        <p:spPr>
          <a:xfrm>
            <a:off x="2870835" y="4345305"/>
            <a:ext cx="336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记录、分析数据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3579495" y="5708650"/>
            <a:ext cx="2168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验证结论</a:t>
            </a:r>
            <a:endParaRPr lang="zh-CN" altLang="en-US" b="1"/>
          </a:p>
        </p:txBody>
      </p:sp>
      <p:sp>
        <p:nvSpPr>
          <p:cNvPr id="22" name="文本框 21"/>
          <p:cNvSpPr txBox="1"/>
          <p:nvPr/>
        </p:nvSpPr>
        <p:spPr>
          <a:xfrm>
            <a:off x="8707120" y="304800"/>
            <a:ext cx="2934970" cy="4448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[注意事项] </a:t>
            </a:r>
            <a:endParaRPr lang="zh-CN" altLang="en-US" sz="2400" b="1"/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400" b="1"/>
              <a:t>1．前提条件：碰撞的两物体应保证“水平”和“正碰”。</a:t>
            </a:r>
            <a:endParaRPr lang="zh-CN" altLang="en-US" sz="2400" b="1"/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400" b="1"/>
              <a:t>2.斜槽末端保持水平</a:t>
            </a:r>
            <a:endParaRPr lang="zh-CN" altLang="en-US" sz="2400" b="1"/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400" b="1"/>
              <a:t>3.入射小球每次从斜槽的同一高度释放。</a:t>
            </a:r>
            <a:endParaRPr lang="zh-CN" altLang="en-US" sz="2400" b="1"/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400" b="1"/>
              <a:t>4.质量较大的小球为入射小球。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70178" name="对象 1970177"/>
          <p:cNvGraphicFramePr/>
          <p:nvPr/>
        </p:nvGraphicFramePr>
        <p:xfrm>
          <a:off x="1987425" y="1481412"/>
          <a:ext cx="8248589" cy="373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8290560" imgH="3757930" progId="Word.Document.8">
                  <p:embed/>
                </p:oleObj>
              </mc:Choice>
              <mc:Fallback>
                <p:oleObj name="" r:id="rId1" imgW="8290560" imgH="375793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7425" y="1481412"/>
                        <a:ext cx="8248589" cy="37344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05890" y="764540"/>
            <a:ext cx="77470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[实验方案二]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 b="1">
                <a:solidFill>
                  <a:schemeClr val="tx1"/>
                </a:solidFill>
              </a:rPr>
              <a:t>研究气垫导轨上滑块碰撞时的动量守恒。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 b="1">
                <a:solidFill>
                  <a:schemeClr val="tx1"/>
                </a:solidFill>
              </a:rPr>
              <a:t>[实验器材]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 b="1">
                <a:solidFill>
                  <a:schemeClr val="tx1"/>
                </a:solidFill>
              </a:rPr>
              <a:t>气垫导轨、数字计时器、天平、滑块(两个)、重物、弹簧片、细绳、弹性碰撞架、胶布、撞针、橡皮泥等。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pic>
        <p:nvPicPr>
          <p:cNvPr id="-214748262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890" y="3720465"/>
            <a:ext cx="7952740" cy="2016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WPS 演示</Application>
  <PresentationFormat>自定义</PresentationFormat>
  <Paragraphs>123</Paragraphs>
  <Slides>11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Calibri</vt:lpstr>
      <vt:lpstr>黑体</vt:lpstr>
      <vt:lpstr>Arial Unicode MS</vt:lpstr>
      <vt:lpstr>Office 主题</vt:lpstr>
      <vt:lpstr>Equation.KSEE3</vt:lpstr>
      <vt:lpstr>Equation.KSEE3</vt:lpstr>
      <vt:lpstr>Equation.KSEE3</vt:lpstr>
      <vt:lpstr>Equation.KSEE3</vt:lpstr>
      <vt:lpstr>Equation.KSEE3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验证过程</vt:lpstr>
      <vt:lpstr>PowerPoint 演示文稿</vt:lpstr>
      <vt:lpstr>PowerPoint 演示文稿</vt:lpstr>
      <vt:lpstr>针对练习</vt:lpstr>
      <vt:lpstr>PowerPoint 演示文稿</vt:lpstr>
    </vt:vector>
  </TitlesOfParts>
  <LinksUpToDate>false</LinksUpToDate>
  <SharedDoc>false</SharedDoc>
  <HyperlinksChanged>false</HyperlinksChanged>
  <AppVersion>14.0000</AppVersion>
  <Manager>hl81829782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keywords>hl81829782</cp:keywords>
  <cp:category>hl81829782</cp:category>
  <cp:lastModifiedBy>金鹏</cp:lastModifiedBy>
  <cp:revision>1016</cp:revision>
  <dcterms:created xsi:type="dcterms:W3CDTF">2015-04-24T01:01:00Z</dcterms:created>
  <dcterms:modified xsi:type="dcterms:W3CDTF">2020-11-05T02:32:00Z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