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35" r:id="rId2"/>
    <p:sldId id="336" r:id="rId3"/>
    <p:sldId id="337" r:id="rId4"/>
    <p:sldId id="338" r:id="rId5"/>
    <p:sldId id="349" r:id="rId6"/>
    <p:sldId id="348" r:id="rId7"/>
    <p:sldId id="346" r:id="rId8"/>
    <p:sldId id="347" r:id="rId9"/>
    <p:sldId id="339" r:id="rId10"/>
    <p:sldId id="345" r:id="rId11"/>
    <p:sldId id="344" r:id="rId12"/>
    <p:sldId id="340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400">
                <a:solidFill>
                  <a:srgbClr val="0F6146"/>
                </a:solidFill>
                <a:ea typeface="微软雅黑" panose="020B0503020204020204" charset="-122"/>
              </a:defRPr>
            </a:lvl1pPr>
            <a:lvl2pPr marL="548640" lvl="1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1097280" lvl="2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645920" lvl="3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2194560" lvl="4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148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90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4148" y="1255595"/>
            <a:ext cx="1071349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13800" b="1" dirty="0" smtClean="0"/>
              <a:t>何处是归程</a:t>
            </a:r>
          </a:p>
          <a:p>
            <a:pPr algn="r"/>
            <a:endParaRPr lang="en-US" altLang="zh-CN" sz="3200" b="1" dirty="0" smtClean="0"/>
          </a:p>
          <a:p>
            <a:pPr algn="r"/>
            <a:r>
              <a:rPr lang="en-US" altLang="zh-CN" sz="3200" b="1" dirty="0" smtClean="0"/>
              <a:t>——</a:t>
            </a:r>
            <a:r>
              <a:rPr lang="zh-CN" altLang="zh-CN" sz="3200" b="1" dirty="0" smtClean="0"/>
              <a:t>《玩偶之家》《伤逝》中的女性形象解读及命运关怀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78722" y="5063320"/>
            <a:ext cx="427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高二语文       王 红</a:t>
            </a:r>
            <a:endParaRPr lang="zh-CN" altLang="en-US" sz="36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2388" y="818866"/>
            <a:ext cx="1079537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                           同学们的话</a:t>
            </a:r>
            <a:endParaRPr lang="en-US" altLang="zh-CN" sz="2800" b="1" dirty="0" smtClean="0"/>
          </a:p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、社会解放是个性解放和婚姻自由的前提。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、爱要有所附丽。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、自由固然不是钱所能买到的，但能够为钱而卖掉，爱情也是。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、爱情必须时时更新，生长，创造。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、除了爱情还有很多值得追逐，学会控制自己的感情，努力让双脚坚强的站在大地上。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6</a:t>
            </a:r>
            <a:r>
              <a:rPr lang="zh-CN" altLang="en-US" sz="2400" b="1" dirty="0" smtClean="0"/>
              <a:t>、无论你单身，还是已经嫁了个好男人，都不要有依赖的思想。要独立，学会投资，学会理财。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7</a:t>
            </a:r>
            <a:r>
              <a:rPr lang="zh-CN" altLang="en-US" sz="2400" b="1" dirty="0" smtClean="0"/>
              <a:t>、浪漫的爱情观是毒药，它妨碍人们理性处理男人和女人的关系，容易给感情带来伤害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8</a:t>
            </a:r>
            <a:r>
              <a:rPr lang="zh-CN" altLang="en-US" sz="2400" b="1" dirty="0" smtClean="0"/>
              <a:t>、生活不是用来妥协的，越早明白，越能少走弯路。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9</a:t>
            </a:r>
            <a:r>
              <a:rPr lang="zh-CN" altLang="en-US" sz="2400" b="1" dirty="0" smtClean="0"/>
              <a:t>、女人，要不断充实自己的内涵，多学习，多看书。不要看那些靡靡之音的书，要看能学到真本事的书。花瓶易碎，红颜易老，唯有你的内涵弥久如新。</a:t>
            </a:r>
            <a:endParaRPr lang="en-US" altLang="zh-CN" sz="2400" b="1" dirty="0" smtClean="0"/>
          </a:p>
          <a:p>
            <a:r>
              <a:rPr lang="en-US" altLang="zh-CN" sz="2400" b="1" smtClean="0"/>
              <a:t>10</a:t>
            </a:r>
            <a:r>
              <a:rPr lang="zh-CN" altLang="en-US" sz="2400" b="1" smtClean="0"/>
              <a:t>、</a:t>
            </a:r>
            <a:r>
              <a:rPr lang="zh-CN" altLang="en-US" sz="2400" b="1" dirty="0" smtClean="0"/>
              <a:t>不但要成为好妻子、好母亲，还要成为更好的自己。</a:t>
            </a:r>
          </a:p>
          <a:p>
            <a:endParaRPr lang="en-US" altLang="zh-CN" sz="2400" b="1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233" y="948690"/>
            <a:ext cx="7233313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     我的话：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     </a:t>
            </a:r>
            <a:r>
              <a:rPr lang="zh-CN" altLang="en-US" sz="3200" b="1" dirty="0" smtClean="0"/>
              <a:t>愿你二十能自立，三十能随意，四十仍美丽 ，五十还有小欢喜，余生皆可期。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   </a:t>
            </a:r>
            <a:r>
              <a:rPr lang="zh-CN" altLang="en-US" sz="3200" b="1" dirty="0" smtClean="0"/>
              <a:t>愿你有乘风破浪的勇气，彰显女性力量，活出最飒的自己。</a:t>
            </a:r>
            <a:endParaRPr lang="en-US" altLang="zh-CN" sz="3200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582" y="1815152"/>
            <a:ext cx="1041324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3900" dirty="0" smtClean="0"/>
              <a:t>下  课！</a:t>
            </a:r>
            <a:endParaRPr lang="zh-CN" altLang="en-US" sz="239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263" y="1364775"/>
            <a:ext cx="1104103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400" b="1" dirty="0" smtClean="0"/>
              <a:t>【学习目标】</a:t>
            </a:r>
            <a:endParaRPr lang="zh-CN" altLang="zh-CN" sz="4400" dirty="0" smtClean="0"/>
          </a:p>
          <a:p>
            <a:endParaRPr lang="en-US" altLang="zh-CN" sz="3600" dirty="0" smtClean="0"/>
          </a:p>
          <a:p>
            <a:r>
              <a:rPr lang="en-US" altLang="zh-CN" sz="3600" b="1" dirty="0" smtClean="0"/>
              <a:t>1.</a:t>
            </a:r>
            <a:r>
              <a:rPr lang="zh-CN" altLang="zh-CN" sz="3600" b="1" dirty="0" smtClean="0"/>
              <a:t>把握《玩偶之家》《伤逝》娜拉和子君的变化，比较娜拉和子君形象异同。</a:t>
            </a:r>
          </a:p>
          <a:p>
            <a:endParaRPr lang="en-US" altLang="zh-CN" sz="3600" b="1" dirty="0" smtClean="0"/>
          </a:p>
          <a:p>
            <a:r>
              <a:rPr lang="en-US" altLang="zh-CN" sz="3600" b="1" dirty="0" smtClean="0"/>
              <a:t>2.</a:t>
            </a:r>
            <a:r>
              <a:rPr lang="zh-CN" altLang="zh-CN" sz="3600" b="1" dirty="0" smtClean="0"/>
              <a:t>探究《玩偶之家》《伤逝》的主题，结合其他女性形象，关照女性命运。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149" y="846160"/>
            <a:ext cx="109864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6000" b="1" dirty="0" smtClean="0"/>
              <a:t>二、人物赏析（</a:t>
            </a:r>
            <a:r>
              <a:rPr lang="en-US" altLang="zh-CN" sz="6000" b="1" dirty="0" smtClean="0"/>
              <a:t>B</a:t>
            </a:r>
            <a:r>
              <a:rPr lang="zh-CN" altLang="zh-CN" sz="6000" b="1" dirty="0" smtClean="0"/>
              <a:t>）</a:t>
            </a:r>
          </a:p>
          <a:p>
            <a:endParaRPr lang="en-US" altLang="zh-CN" sz="4400" b="1" dirty="0" smtClean="0"/>
          </a:p>
          <a:p>
            <a:r>
              <a:rPr lang="en-US" altLang="zh-CN" sz="4400" b="1" dirty="0" smtClean="0"/>
              <a:t>    </a:t>
            </a:r>
            <a:r>
              <a:rPr lang="zh-CN" altLang="zh-CN" sz="4400" b="1" dirty="0" smtClean="0"/>
              <a:t>《玩偶之家》娜拉的“首先我是一个人，跟你一样的人</a:t>
            </a:r>
            <a:r>
              <a:rPr lang="en-US" altLang="zh-CN" sz="4400" b="1" dirty="0" smtClean="0"/>
              <a:t>”</a:t>
            </a:r>
            <a:r>
              <a:rPr lang="zh-CN" altLang="zh-CN" sz="4400" b="1" dirty="0" smtClean="0"/>
              <a:t>的呼喊振聋发聩，《伤逝》中涓生写道“第一便是生活。人必须生活着，爱才有所附丽。”的忏悔引人深思。仔细阅读这两篇文章</a:t>
            </a:r>
            <a:r>
              <a:rPr lang="zh-CN" altLang="en-US" sz="4400" b="1" dirty="0" smtClean="0"/>
              <a:t>，探究以下问题：</a:t>
            </a:r>
            <a:endParaRPr lang="zh-CN" altLang="zh-CN" sz="4400" b="1" dirty="0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982639"/>
            <a:ext cx="1079537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1</a:t>
            </a:r>
            <a:r>
              <a:rPr lang="zh-CN" altLang="zh-CN" sz="4000" b="1" dirty="0" smtClean="0"/>
              <a:t>、娜拉和子君有了怎样的觉醒或变化</a:t>
            </a:r>
            <a:r>
              <a:rPr lang="zh-CN" altLang="en-US" sz="4000" b="1" dirty="0" smtClean="0"/>
              <a:t>。</a:t>
            </a:r>
            <a:r>
              <a:rPr lang="en-US" altLang="zh-CN" sz="4000" b="1" dirty="0" smtClean="0"/>
              <a:t> </a:t>
            </a:r>
            <a:endParaRPr lang="zh-CN" altLang="zh-CN" sz="4000" b="1" dirty="0" smtClean="0"/>
          </a:p>
          <a:p>
            <a:r>
              <a:rPr lang="en-US" altLang="zh-CN" sz="3600" b="1" dirty="0" smtClean="0"/>
              <a:t>(</a:t>
            </a:r>
            <a:r>
              <a:rPr lang="zh-CN" altLang="zh-CN" sz="3600" b="1" dirty="0" smtClean="0"/>
              <a:t>温馨提示：</a:t>
            </a:r>
            <a:r>
              <a:rPr lang="zh-CN" altLang="en-US" sz="3600" b="1" dirty="0" smtClean="0"/>
              <a:t>小组合作探究。</a:t>
            </a:r>
            <a:r>
              <a:rPr lang="zh-CN" altLang="zh-CN" sz="3600" b="1" dirty="0" smtClean="0"/>
              <a:t>结合文本具体赏析，同学们可以分角色朗读《玩偶之家》，或者诵读《伤逝》中感兴趣的片段，读出感情，</a:t>
            </a:r>
            <a:r>
              <a:rPr lang="zh-CN" altLang="en-US" sz="3600" b="1" dirty="0" smtClean="0"/>
              <a:t>结合文章具体</a:t>
            </a:r>
            <a:r>
              <a:rPr lang="zh-CN" altLang="zh-CN" sz="3600" b="1" dirty="0" smtClean="0"/>
              <a:t>分析</a:t>
            </a:r>
            <a:r>
              <a:rPr lang="zh-CN" altLang="en-US" sz="3600" b="1" dirty="0" smtClean="0"/>
              <a:t>人物</a:t>
            </a:r>
            <a:r>
              <a:rPr lang="zh-CN" altLang="zh-CN" sz="3600" b="1" dirty="0" smtClean="0"/>
              <a:t>的变化 。</a:t>
            </a:r>
            <a:r>
              <a:rPr lang="en-US" altLang="zh-CN" sz="3600" b="1" dirty="0" smtClean="0"/>
              <a:t>)</a:t>
            </a:r>
          </a:p>
          <a:p>
            <a:r>
              <a:rPr lang="zh-CN" altLang="en-US" sz="3600" b="1" dirty="0" smtClean="0"/>
              <a:t>注意：概括语言要凝练准确，分析要具体到位，朗读要声情并茂。</a:t>
            </a:r>
            <a:endParaRPr lang="zh-CN" altLang="zh-CN" sz="3600" b="1" dirty="0" smtClean="0"/>
          </a:p>
          <a:p>
            <a:r>
              <a:rPr lang="en-US" altLang="zh-CN" sz="4000" b="1" dirty="0" smtClean="0"/>
              <a:t> </a:t>
            </a:r>
          </a:p>
          <a:p>
            <a:endParaRPr lang="zh-CN" altLang="zh-CN" sz="4000" b="1" dirty="0" smtClean="0"/>
          </a:p>
          <a:p>
            <a:endParaRPr lang="zh-CN" altLang="en-US" sz="4000" b="1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911" y="750627"/>
            <a:ext cx="1105468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品 读：</a:t>
            </a:r>
            <a:endParaRPr lang="en-US" altLang="zh-CN" sz="4400" b="1" dirty="0" smtClean="0"/>
          </a:p>
          <a:p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“脸色变作青白，后来又渐渐转成绯红，</a:t>
            </a:r>
            <a:r>
              <a:rPr lang="en-US" altLang="zh-CN" sz="2800" b="1" dirty="0" smtClean="0"/>
              <a:t>——</a:t>
            </a:r>
            <a:r>
              <a:rPr lang="zh-CN" altLang="en-US" sz="2800" b="1" dirty="0" smtClean="0"/>
              <a:t>没见过，也没有再见的绯红；孩子似的眼里射出悲喜，但是夹着惊疑的光，虽然力避我的视线，张皇地似乎要破窗飞去。”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“她脸色陡然变成灰黄，死了似的；瞬间便又苏生，眼里也发了稚气的闪闪的光泽。这眼光射向四处，正如孩子在饥渴中寻求慈爱 的母亲</a:t>
            </a:r>
            <a:r>
              <a:rPr lang="en-US" altLang="zh-CN" sz="2800" b="1" dirty="0" smtClean="0"/>
              <a:t>……</a:t>
            </a:r>
            <a:r>
              <a:rPr lang="zh-CN" altLang="en-US" sz="2800" b="1" dirty="0" smtClean="0"/>
              <a:t>”</a:t>
            </a:r>
            <a:endParaRPr lang="en-US" altLang="zh-CN" sz="2800" b="1" dirty="0" smtClean="0"/>
          </a:p>
          <a:p>
            <a:endParaRPr lang="en-US" altLang="zh-CN" sz="2800" b="1" dirty="0" smtClean="0"/>
          </a:p>
          <a:p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“我转念寻信或她留下的字迹，也没有；只是盐和干辣椒，面粉，半株白菜，却聚集在一处了，旁边还有几十枚铜元。”</a:t>
            </a:r>
            <a:endParaRPr lang="zh-CN" altLang="en-US" sz="2800" b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6597" y="1897039"/>
            <a:ext cx="56638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娜拉从幻想到破灭，从期待到清醒，从安于玩偶到奋起抗争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zh-CN" altLang="en-US" sz="4000" b="1" dirty="0" smtClean="0"/>
              <a:t>子君从勇敢到怯懦，从脱俗到庸俗，从抗争到沉默。</a:t>
            </a:r>
            <a:endParaRPr lang="zh-CN" altLang="en-US" sz="4000" b="1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8233" y="1569493"/>
            <a:ext cx="738343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b="1" dirty="0" smtClean="0"/>
              <a:t>2</a:t>
            </a:r>
            <a:r>
              <a:rPr lang="zh-CN" altLang="zh-CN" sz="4400" b="1" dirty="0" smtClean="0"/>
              <a:t>、娜拉和子君两个人物形象有何异同</a:t>
            </a:r>
            <a:r>
              <a:rPr lang="zh-CN" altLang="en-US" sz="4400" b="1" dirty="0" smtClean="0"/>
              <a:t>。</a:t>
            </a:r>
            <a:endParaRPr lang="zh-CN" altLang="zh-CN" sz="4400" b="1" dirty="0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048" y="1787858"/>
            <a:ext cx="100856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 娜拉由沉醉家庭，无怨付出，抱有幻想的小妇人转变为勇敢，抗争，无畏的觉醒者。</a:t>
            </a:r>
            <a:endParaRPr lang="en-US" altLang="zh-CN" sz="3200" b="1" dirty="0" smtClean="0"/>
          </a:p>
          <a:p>
            <a:endParaRPr lang="en-US" altLang="zh-CN" sz="3200" b="1" dirty="0" smtClean="0"/>
          </a:p>
          <a:p>
            <a:endParaRPr lang="en-US" altLang="zh-CN" sz="3200" b="1" dirty="0" smtClean="0"/>
          </a:p>
          <a:p>
            <a:r>
              <a:rPr lang="zh-CN" altLang="en-US" sz="3200" b="1" dirty="0" smtClean="0"/>
              <a:t>子君由勇敢，抗争，无畏的觉醒者转变为庸俗，无聊，丧失自我的小妇人。</a:t>
            </a:r>
            <a:endParaRPr lang="en-US" altLang="zh-CN" sz="3200" b="1" dirty="0" smtClean="0"/>
          </a:p>
          <a:p>
            <a:endParaRPr lang="en-US" altLang="zh-CN" sz="3200" b="1" dirty="0" smtClean="0"/>
          </a:p>
          <a:p>
            <a:endParaRPr lang="en-US" altLang="zh-CN" sz="3200" b="1" dirty="0" smtClean="0"/>
          </a:p>
          <a:p>
            <a:r>
              <a:rPr lang="zh-CN" altLang="en-US" sz="3200" b="1" dirty="0" smtClean="0"/>
              <a:t>娜拉是猛烈深刻的，子君是怯懦无知的</a:t>
            </a:r>
            <a:endParaRPr lang="zh-CN" altLang="en-US" sz="3200" b="1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9558" y="859809"/>
            <a:ext cx="109864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 smtClean="0"/>
              <a:t>三、主题探究（</a:t>
            </a:r>
            <a:r>
              <a:rPr lang="en-US" altLang="zh-CN" sz="4800" b="1" dirty="0" smtClean="0"/>
              <a:t>C</a:t>
            </a:r>
            <a:r>
              <a:rPr lang="zh-CN" altLang="zh-CN" sz="4800" b="1" dirty="0" smtClean="0"/>
              <a:t>）</a:t>
            </a:r>
          </a:p>
          <a:p>
            <a:r>
              <a:rPr lang="en-US" altLang="zh-CN" sz="3200" b="1" dirty="0" smtClean="0"/>
              <a:t>     </a:t>
            </a:r>
          </a:p>
          <a:p>
            <a:r>
              <a:rPr lang="en-US" altLang="zh-CN" sz="3200" b="1" dirty="0" smtClean="0"/>
              <a:t>       </a:t>
            </a:r>
            <a:r>
              <a:rPr lang="zh-CN" altLang="zh-CN" sz="3600" b="1" dirty="0" smtClean="0"/>
              <a:t>易卜生以娜拉离家前的一声门响结束了全篇，宣告了娜拉的觉醒。鲁迅曾经写过一篇文章《娜拉走后怎样》，谈到在当时的社会条件下，出走的娜拉只有两条出路：堕落或是回来。鲁迅《伤逝》中的子君在被涓生抛弃之后卑微的死去，你如何看待娜拉的出走和子君的逝去？结合文学史上的女性形象和当代身边的女性，你觉得女性出路在何方？</a:t>
            </a:r>
            <a:endParaRPr lang="zh-CN" altLang="zh-CN" sz="3200" b="1" dirty="0" smtClean="0"/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b957a9a5-8473-4dee-b649-d1676049e079}"/>
</p:tagLst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1124</Words>
  <Application>Microsoft Office PowerPoint</Application>
  <PresentationFormat>自定义</PresentationFormat>
  <Paragraphs>68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人际关系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318</cp:revision>
  <dcterms:created xsi:type="dcterms:W3CDTF">2018-12-29T00:01:00Z</dcterms:created>
  <dcterms:modified xsi:type="dcterms:W3CDTF">2020-12-22T01:30:47Z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